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78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6699"/>
    <a:srgbClr val="33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907" autoAdjust="0"/>
  </p:normalViewPr>
  <p:slideViewPr>
    <p:cSldViewPr>
      <p:cViewPr>
        <p:scale>
          <a:sx n="69" d="100"/>
          <a:sy n="69" d="100"/>
        </p:scale>
        <p:origin x="-141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4D3FCE-A28B-4DB1-8A0C-3CC5FDFF9E16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5323CC-6431-41B0-B6D1-A96DD2D0788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68568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5323CC-6431-41B0-B6D1-A96DD2D0788F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5323CC-6431-41B0-B6D1-A96DD2D0788F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5323CC-6431-41B0-B6D1-A96DD2D0788F}" type="slidenum">
              <a:rPr lang="ru-RU" smtClean="0"/>
              <a:pPr/>
              <a:t>18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0F6E6-1AFE-4A05-AE22-BA61250DE00D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920BE-D6D8-4179-AB12-87B2B2980C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0F6E6-1AFE-4A05-AE22-BA61250DE00D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920BE-D6D8-4179-AB12-87B2B2980C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0F6E6-1AFE-4A05-AE22-BA61250DE00D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920BE-D6D8-4179-AB12-87B2B2980C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0F6E6-1AFE-4A05-AE22-BA61250DE00D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920BE-D6D8-4179-AB12-87B2B2980C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0F6E6-1AFE-4A05-AE22-BA61250DE00D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920BE-D6D8-4179-AB12-87B2B2980C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0F6E6-1AFE-4A05-AE22-BA61250DE00D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920BE-D6D8-4179-AB12-87B2B2980C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0F6E6-1AFE-4A05-AE22-BA61250DE00D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920BE-D6D8-4179-AB12-87B2B2980C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0F6E6-1AFE-4A05-AE22-BA61250DE00D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920BE-D6D8-4179-AB12-87B2B2980C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0F6E6-1AFE-4A05-AE22-BA61250DE00D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920BE-D6D8-4179-AB12-87B2B2980C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0F6E6-1AFE-4A05-AE22-BA61250DE00D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920BE-D6D8-4179-AB12-87B2B2980C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0F6E6-1AFE-4A05-AE22-BA61250DE00D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920BE-D6D8-4179-AB12-87B2B2980C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4">
                <a:lumMod val="40000"/>
                <a:lumOff val="60000"/>
              </a:scheme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00F6E6-1AFE-4A05-AE22-BA61250DE00D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920BE-D6D8-4179-AB12-87B2B2980CF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МКОУ </a:t>
            </a:r>
            <a:r>
              <a:rPr lang="ru-RU" sz="36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Климщинская</a:t>
            </a:r>
            <a:r>
              <a:rPr lang="ru-RU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СШ</a:t>
            </a:r>
            <a:endParaRPr lang="ru-RU" sz="3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dirty="0" smtClean="0"/>
              <a:t>             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              </a:t>
            </a:r>
          </a:p>
          <a:p>
            <a:pPr>
              <a:buNone/>
            </a:pPr>
            <a:r>
              <a:rPr lang="ru-RU" b="1" dirty="0" smtClean="0">
                <a:ln w="12700">
                  <a:solidFill>
                    <a:srgbClr val="00206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         </a:t>
            </a:r>
            <a:r>
              <a:rPr lang="ru-RU" sz="3600" b="1" dirty="0" smtClean="0">
                <a:ln w="18000">
                  <a:solidFill>
                    <a:srgbClr val="002060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ГТО: ПРОШЛОЕ И НАСТОЯЩЕЕ</a:t>
            </a:r>
            <a:endParaRPr lang="ru-RU" sz="3600" b="1" dirty="0" smtClean="0">
              <a:ln w="18000">
                <a:solidFill>
                  <a:srgbClr val="002060"/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>
              <a:buNone/>
            </a:pPr>
            <a:endParaRPr lang="ru-RU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sz="2400" dirty="0" smtClean="0"/>
              <a:t>                                                    Выполнила: </a:t>
            </a:r>
            <a:r>
              <a:rPr lang="ru-RU" sz="2400" dirty="0" err="1" smtClean="0"/>
              <a:t>Сологубова</a:t>
            </a:r>
            <a:r>
              <a:rPr lang="ru-RU" sz="2400" dirty="0" smtClean="0"/>
              <a:t> </a:t>
            </a:r>
            <a:r>
              <a:rPr lang="ru-RU" sz="2400" dirty="0" smtClean="0"/>
              <a:t>Елена                </a:t>
            </a:r>
          </a:p>
          <a:p>
            <a:pPr>
              <a:buNone/>
            </a:pPr>
            <a:r>
              <a:rPr lang="ru-RU" sz="2400" dirty="0"/>
              <a:t> </a:t>
            </a:r>
            <a:r>
              <a:rPr lang="ru-RU" sz="2400" dirty="0" smtClean="0"/>
              <a:t>                                                                             </a:t>
            </a:r>
            <a:r>
              <a:rPr lang="ru-RU" sz="2400" dirty="0" smtClean="0"/>
              <a:t>Николаевна,</a:t>
            </a:r>
            <a:endParaRPr lang="ru-RU" sz="2400" dirty="0" smtClean="0"/>
          </a:p>
          <a:p>
            <a:pPr>
              <a:buNone/>
            </a:pPr>
            <a:r>
              <a:rPr lang="ru-RU" sz="2400" dirty="0" smtClean="0"/>
              <a:t>                                                                               </a:t>
            </a:r>
            <a:r>
              <a:rPr lang="ru-RU" sz="2400" dirty="0" smtClean="0"/>
              <a:t>учитель физической  </a:t>
            </a:r>
          </a:p>
          <a:p>
            <a:pPr>
              <a:buNone/>
            </a:pPr>
            <a:r>
              <a:rPr lang="ru-RU" sz="2400"/>
              <a:t> </a:t>
            </a:r>
            <a:r>
              <a:rPr lang="ru-RU" sz="2400" smtClean="0"/>
              <a:t>                                                                              </a:t>
            </a:r>
            <a:r>
              <a:rPr lang="ru-RU" sz="2400" smtClean="0"/>
              <a:t>культуры</a:t>
            </a:r>
            <a:endParaRPr lang="ru-RU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4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ГТО: ПРОШЛОЕ И НАСТОЯЩЕЕ</a:t>
            </a:r>
            <a:endParaRPr lang="ru-RU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accent4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17" name="Содержимое 16" descr="n-gto-3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323528" y="1340768"/>
            <a:ext cx="8424936" cy="50405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Заголовок 33"/>
          <p:cNvSpPr>
            <a:spLocks noGrp="1"/>
          </p:cNvSpPr>
          <p:nvPr>
            <p:ph type="title"/>
          </p:nvPr>
        </p:nvSpPr>
        <p:spPr>
          <a:xfrm>
            <a:off x="1792288" y="3789040"/>
            <a:ext cx="5486400" cy="576064"/>
          </a:xfrm>
        </p:spPr>
        <p:txBody>
          <a:bodyPr/>
          <a:lstStyle/>
          <a:p>
            <a:endParaRPr lang="ru-RU" sz="2800" dirty="0"/>
          </a:p>
        </p:txBody>
      </p:sp>
      <p:sp>
        <p:nvSpPr>
          <p:cNvPr id="36" name="Текст 35"/>
          <p:cNvSpPr>
            <a:spLocks noGrp="1"/>
          </p:cNvSpPr>
          <p:nvPr>
            <p:ph type="body" sz="half" idx="2"/>
          </p:nvPr>
        </p:nvSpPr>
        <p:spPr>
          <a:xfrm>
            <a:off x="251520" y="4437112"/>
            <a:ext cx="8712968" cy="2232248"/>
          </a:xfrm>
        </p:spPr>
        <p:txBody>
          <a:bodyPr>
            <a:normAutofit/>
          </a:bodyPr>
          <a:lstStyle/>
          <a:p>
            <a:r>
              <a:rPr lang="ru-RU" sz="2000" dirty="0"/>
              <a:t>ГТО -  это не просто аббревиатура, это нечто большее:  физическое, моральное совершенство, культурная составляющая и, в конце концов, история нашей родины. Всероссийский физкультурно-спортивный комплекс «Готов к труду и обороне» (ГТО) в настоящее время рассматривается как механизм организации духовно-нравственного и патриотического воспитания. </a:t>
            </a:r>
          </a:p>
          <a:p>
            <a:endParaRPr lang="ru-RU" dirty="0"/>
          </a:p>
        </p:txBody>
      </p:sp>
      <p:pic>
        <p:nvPicPr>
          <p:cNvPr id="37" name="Содержимое 11" descr="gto.pn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t="4814" b="4814"/>
          <a:stretch>
            <a:fillRect/>
          </a:stretch>
        </p:blipFill>
        <p:spPr>
          <a:xfrm>
            <a:off x="0" y="188641"/>
            <a:ext cx="5940152" cy="36724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8" name="Содержимое 7" descr="i (2).jpe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491880" y="1484784"/>
            <a:ext cx="5400600" cy="46085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Текст 6"/>
          <p:cNvSpPr>
            <a:spLocks noGrp="1"/>
          </p:cNvSpPr>
          <p:nvPr>
            <p:ph type="body" sz="half" idx="2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 </a:t>
            </a:r>
            <a:r>
              <a:rPr lang="ru-RU" b="1" i="1" u="sng" dirty="0" smtClean="0"/>
              <a:t>цель</a:t>
            </a:r>
            <a:r>
              <a:rPr lang="ru-RU" dirty="0" smtClean="0"/>
              <a:t>  работы: знакомство с историей  Всесоюзного комплекса  ГТО «Готов к труду и обороне СССР» и выявление причин, по которым необходимо его возродить .</a:t>
            </a:r>
          </a:p>
          <a:p>
            <a:r>
              <a:rPr lang="ru-RU" dirty="0" smtClean="0"/>
              <a:t> </a:t>
            </a:r>
            <a:r>
              <a:rPr lang="ru-RU" b="1" i="1" u="sng" dirty="0" smtClean="0"/>
              <a:t>задачи:</a:t>
            </a:r>
            <a:endParaRPr lang="ru-RU" dirty="0" smtClean="0"/>
          </a:p>
          <a:p>
            <a:r>
              <a:rPr lang="ru-RU" dirty="0" smtClean="0"/>
              <a:t> - изучить  историю возникновения комплекса ГТО в СССР;</a:t>
            </a:r>
          </a:p>
          <a:p>
            <a:r>
              <a:rPr lang="ru-RU" dirty="0" smtClean="0"/>
              <a:t> - выявить последствия отмены комплекса  ГТО в начале 90-х годов </a:t>
            </a:r>
            <a:r>
              <a:rPr lang="en-US" dirty="0" smtClean="0"/>
              <a:t>XX</a:t>
            </a:r>
            <a:r>
              <a:rPr lang="ru-RU" dirty="0" smtClean="0"/>
              <a:t> века;</a:t>
            </a:r>
          </a:p>
          <a:p>
            <a:pPr>
              <a:buFontTx/>
              <a:buChar char="-"/>
            </a:pPr>
            <a:r>
              <a:rPr lang="ru-RU" dirty="0" smtClean="0"/>
              <a:t>доказать необходимость введения норм ГТО в современном обществе.</a:t>
            </a:r>
          </a:p>
          <a:p>
            <a:pPr>
              <a:buFontTx/>
              <a:buChar char="-"/>
            </a:pPr>
            <a:r>
              <a:rPr lang="ru-RU" dirty="0" smtClean="0"/>
              <a:t> </a:t>
            </a:r>
            <a:r>
              <a:rPr lang="ru-RU" b="1" i="1" u="sng" dirty="0" smtClean="0"/>
              <a:t>методы</a:t>
            </a:r>
            <a:r>
              <a:rPr lang="ru-RU" dirty="0" smtClean="0"/>
              <a:t>:</a:t>
            </a:r>
          </a:p>
          <a:p>
            <a:r>
              <a:rPr lang="ru-RU" dirty="0" smtClean="0"/>
              <a:t>- изучение литературы по данному вопросу;</a:t>
            </a:r>
          </a:p>
          <a:p>
            <a:r>
              <a:rPr lang="ru-RU" dirty="0" smtClean="0"/>
              <a:t>-анкетирование;</a:t>
            </a:r>
          </a:p>
          <a:p>
            <a:r>
              <a:rPr lang="ru-RU" dirty="0" smtClean="0"/>
              <a:t>-обработка результатов.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3100" b="1" dirty="0" smtClean="0">
                <a:ln w="18000">
                  <a:solidFill>
                    <a:schemeClr val="accent2">
                      <a:lumMod val="75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ИЗ ИСТОРИИ КОМПЛЕКСА ГТО В СССР</a:t>
            </a:r>
            <a:r>
              <a:rPr lang="ru-RU" dirty="0" smtClean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/>
            </a:r>
            <a:br>
              <a:rPr lang="ru-RU" dirty="0" smtClean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endParaRPr lang="ru-RU" dirty="0">
              <a:ln>
                <a:solidFill>
                  <a:schemeClr val="bg1">
                    <a:lumMod val="8500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ru-RU" dirty="0" smtClean="0"/>
              <a:t> В 1918 г. был принят декрет «Об обязательном обучении военному искусству» всех граждан мужского пола. В республике были созданы органы Всевобуча (всеобщее военное обучение).</a:t>
            </a:r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3"/>
          </p:nvPr>
        </p:nvSpPr>
        <p:spPr>
          <a:xfrm>
            <a:off x="4645025" y="1268760"/>
            <a:ext cx="4041775" cy="906115"/>
          </a:xfrm>
        </p:spPr>
        <p:txBody>
          <a:bodyPr>
            <a:normAutofit fontScale="25000" lnSpcReduction="20000"/>
          </a:bodyPr>
          <a:lstStyle/>
          <a:p>
            <a:endParaRPr lang="ru-RU" dirty="0" smtClean="0"/>
          </a:p>
          <a:p>
            <a:r>
              <a:rPr lang="ru-RU" sz="4200" dirty="0" smtClean="0"/>
              <a:t>С 1923 г. развитием физической культуры и спорта в стране вплотную занялись Всесоюзный ленинский коммунистический союз молодёжи (комсомол) и профсоюзы.</a:t>
            </a:r>
          </a:p>
          <a:p>
            <a:endParaRPr lang="ru-RU" dirty="0"/>
          </a:p>
        </p:txBody>
      </p:sp>
      <p:pic>
        <p:nvPicPr>
          <p:cNvPr id="17" name="Содержимое 16" descr="028.jpg"/>
          <p:cNvPicPr>
            <a:picLocks noGrp="1" noChangeAspect="1"/>
          </p:cNvPicPr>
          <p:nvPr>
            <p:ph sz="quarter" idx="4"/>
          </p:nvPr>
        </p:nvPicPr>
        <p:blipFill>
          <a:blip r:embed="rId2" cstate="print"/>
          <a:stretch>
            <a:fillRect/>
          </a:stretch>
        </p:blipFill>
        <p:spPr>
          <a:xfrm>
            <a:off x="4716016" y="2204864"/>
            <a:ext cx="3816424" cy="41344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Содержимое 8" descr="652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95536" y="2204864"/>
            <a:ext cx="4320480" cy="40324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Заголовок 24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 smtClean="0"/>
              <a:t> </a:t>
            </a:r>
            <a:r>
              <a:rPr lang="ru-RU" sz="2800" dirty="0" smtClean="0">
                <a:ln>
                  <a:solidFill>
                    <a:srgbClr val="C00000"/>
                  </a:solidFill>
                </a:ln>
                <a:solidFill>
                  <a:srgbClr val="002060"/>
                </a:solidFill>
              </a:rPr>
              <a:t>В марте 1931 г. ВСФК </a:t>
            </a:r>
            <a:br>
              <a:rPr lang="ru-RU" sz="2800" dirty="0" smtClean="0">
                <a:ln>
                  <a:solidFill>
                    <a:srgbClr val="C00000"/>
                  </a:solidFill>
                </a:ln>
                <a:solidFill>
                  <a:srgbClr val="002060"/>
                </a:solidFill>
              </a:rPr>
            </a:br>
            <a:r>
              <a:rPr lang="ru-RU" sz="2800" dirty="0" smtClean="0">
                <a:ln>
                  <a:solidFill>
                    <a:srgbClr val="C00000"/>
                  </a:solidFill>
                </a:ln>
                <a:solidFill>
                  <a:srgbClr val="002060"/>
                </a:solidFill>
              </a:rPr>
              <a:t>(Высший совет физической  культуры) утвердил </a:t>
            </a:r>
            <a:br>
              <a:rPr lang="ru-RU" sz="2800" dirty="0" smtClean="0">
                <a:ln>
                  <a:solidFill>
                    <a:srgbClr val="C00000"/>
                  </a:solidFill>
                </a:ln>
                <a:solidFill>
                  <a:srgbClr val="002060"/>
                </a:solidFill>
              </a:rPr>
            </a:br>
            <a:r>
              <a:rPr lang="ru-RU" sz="2800" dirty="0" smtClean="0">
                <a:ln>
                  <a:solidFill>
                    <a:srgbClr val="C00000"/>
                  </a:solidFill>
                </a:ln>
                <a:solidFill>
                  <a:srgbClr val="002060"/>
                </a:solidFill>
              </a:rPr>
              <a:t>физкультурный комплекс ГТО I ступени. </a:t>
            </a:r>
            <a:endParaRPr lang="ru-RU" sz="2800" dirty="0">
              <a:ln>
                <a:solidFill>
                  <a:srgbClr val="C00000"/>
                </a:solidFill>
              </a:ln>
              <a:solidFill>
                <a:srgbClr val="002060"/>
              </a:solidFill>
            </a:endParaRPr>
          </a:p>
        </p:txBody>
      </p:sp>
      <p:sp>
        <p:nvSpPr>
          <p:cNvPr id="26" name="Текст 25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sp>
        <p:nvSpPr>
          <p:cNvPr id="27" name="Содержимое 26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dirty="0" smtClean="0"/>
              <a:t>       Норматив I ступени</a:t>
            </a:r>
          </a:p>
          <a:p>
            <a:pPr>
              <a:buNone/>
            </a:pPr>
            <a:r>
              <a:rPr lang="ru-RU" dirty="0" smtClean="0"/>
              <a:t>       комплекса объединил в себя: плавание, греблю, прыжки и метания, бег, подтягивания на перекладине (для мужчин) и лазанье по канату (для</a:t>
            </a:r>
          </a:p>
          <a:p>
            <a:pPr>
              <a:buNone/>
            </a:pPr>
            <a:r>
              <a:rPr lang="ru-RU" dirty="0" smtClean="0"/>
              <a:t>       женщин), езду на велосипеде, передвижение в противогазе, перенос патронного ящика, лыжные переходы, оказание первой помощи, выполнение </a:t>
            </a:r>
            <a:r>
              <a:rPr lang="ru-RU" dirty="0" err="1" smtClean="0"/>
              <a:t>санминимума</a:t>
            </a:r>
            <a:r>
              <a:rPr lang="ru-RU" dirty="0" smtClean="0"/>
              <a:t>,  знание основ самоконтроля</a:t>
            </a:r>
            <a:endParaRPr lang="ru-RU" dirty="0"/>
          </a:p>
        </p:txBody>
      </p:sp>
      <p:sp>
        <p:nvSpPr>
          <p:cNvPr id="28" name="Текст 27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pic>
        <p:nvPicPr>
          <p:cNvPr id="30" name="Содержимое 29" descr="гто2.jpg"/>
          <p:cNvPicPr>
            <a:picLocks noGrp="1" noChangeAspect="1"/>
          </p:cNvPicPr>
          <p:nvPr>
            <p:ph sz="quarter" idx="4"/>
          </p:nvPr>
        </p:nvPicPr>
        <p:blipFill>
          <a:blip r:embed="rId2" cstate="print"/>
          <a:stretch>
            <a:fillRect/>
          </a:stretch>
        </p:blipFill>
        <p:spPr>
          <a:xfrm>
            <a:off x="4427985" y="1556792"/>
            <a:ext cx="4536504" cy="42484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457200" y="476672"/>
            <a:ext cx="4040188" cy="1698203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В январе 1933 г. для установления более высоких требований к</a:t>
            </a:r>
          </a:p>
          <a:p>
            <a:r>
              <a:rPr lang="ru-RU" dirty="0" smtClean="0"/>
              <a:t>всесторонней физической подготовленности был введён в практику работы комплекс ГТО </a:t>
            </a:r>
          </a:p>
          <a:p>
            <a:r>
              <a:rPr lang="ru-RU" dirty="0" smtClean="0"/>
              <a:t>II ступени. Комплекс состоял из 22 норм и 3 требований.</a:t>
            </a:r>
            <a:endParaRPr lang="ru-RU" dirty="0"/>
          </a:p>
        </p:txBody>
      </p:sp>
      <p:pic>
        <p:nvPicPr>
          <p:cNvPr id="12" name="Содержимое 11" descr="img5595360ed407a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67544" y="2174874"/>
            <a:ext cx="4032447" cy="43504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Текст 9"/>
          <p:cNvSpPr>
            <a:spLocks noGrp="1"/>
          </p:cNvSpPr>
          <p:nvPr>
            <p:ph type="body" sz="quarter" idx="3"/>
          </p:nvPr>
        </p:nvSpPr>
        <p:spPr>
          <a:xfrm>
            <a:off x="4645025" y="476672"/>
            <a:ext cx="4041775" cy="1698203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В начале 1934 г. в практику работы по физическому воспитанию среди</a:t>
            </a:r>
          </a:p>
          <a:p>
            <a:r>
              <a:rPr lang="ru-RU" dirty="0" smtClean="0"/>
              <a:t>детей вошёл комплекс БГТО («Будь готов к труду и обороне»)</a:t>
            </a:r>
            <a:endParaRPr lang="ru-RU" dirty="0"/>
          </a:p>
        </p:txBody>
      </p:sp>
      <p:pic>
        <p:nvPicPr>
          <p:cNvPr id="13" name="Содержимое 12" descr="7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645025" y="2132856"/>
            <a:ext cx="4319463" cy="43924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 smtClean="0"/>
              <a:t>Сдача нормативов ГТО подтверждалась удостоверениями и специальными</a:t>
            </a:r>
            <a:br>
              <a:rPr lang="ru-RU" sz="3200" dirty="0" smtClean="0"/>
            </a:br>
            <a:r>
              <a:rPr lang="ru-RU" sz="3200" dirty="0" smtClean="0"/>
              <a:t>значками соответствующих ступеней. </a:t>
            </a:r>
            <a:endParaRPr lang="ru-RU" sz="3200" dirty="0"/>
          </a:p>
        </p:txBody>
      </p:sp>
      <p:pic>
        <p:nvPicPr>
          <p:cNvPr id="6" name="Содержимое 5" descr="8c4967d61e2e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457200" y="2132856"/>
            <a:ext cx="4038600" cy="35283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Содержимое 8" descr="DSC05254.jpg"/>
          <p:cNvPicPr>
            <a:picLocks noGrp="1" noChangeAspect="1"/>
          </p:cNvPicPr>
          <p:nvPr>
            <p:ph sz="half" idx="2"/>
          </p:nvPr>
        </p:nvPicPr>
        <p:blipFill>
          <a:blip r:embed="rId4" cstate="print"/>
          <a:stretch>
            <a:fillRect/>
          </a:stretch>
        </p:blipFill>
        <p:spPr>
          <a:xfrm>
            <a:off x="4648200" y="2132856"/>
            <a:ext cx="4038600" cy="35283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" name="Содержимое 11" descr="vnt7UA831xk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75050" y="908720"/>
            <a:ext cx="5111750" cy="43924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Текст 6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ru-RU" sz="2000" dirty="0" smtClean="0"/>
              <a:t>Система физкультурного комплекса ГТО стала очень популярной среди советских людей того времени. Только за 1933 –1937 гг. нормы ГТО I ступени сдали 4 млн. 458 тыс. человек, II ступени – 35 тыс., БГТО – 759,5 тыс. человек.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1935-1937г. – создание Единой Всесоюзной Спортивной Классификации (ЕВСК)</a:t>
            </a:r>
            <a:endParaRPr lang="ru-RU" dirty="0"/>
          </a:p>
        </p:txBody>
      </p:sp>
      <p:pic>
        <p:nvPicPr>
          <p:cNvPr id="8" name="Содержимое 7" descr="3FvtQssNudg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635896" y="1124744"/>
            <a:ext cx="5328591" cy="48245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Текст 6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ru-RU" sz="1800" dirty="0" smtClean="0"/>
              <a:t>Введение разрядных норм, спортивных званий;</a:t>
            </a:r>
          </a:p>
          <a:p>
            <a:pPr>
              <a:buFontTx/>
              <a:buChar char="-"/>
            </a:pPr>
            <a:r>
              <a:rPr lang="ru-RU" sz="1800" dirty="0" smtClean="0"/>
              <a:t>единые принципы определения  спортивной подготовки на всей территории СССР. </a:t>
            </a:r>
          </a:p>
          <a:p>
            <a:pPr>
              <a:buFontTx/>
              <a:buChar char="-"/>
            </a:pPr>
            <a:r>
              <a:rPr lang="ru-RU" sz="1800" dirty="0" smtClean="0"/>
              <a:t>определение последовательности роста мастерства, уровень подготовленности спортсменов и развития их достижений от массовых спортивных разрядов до высших классификационных категорий. </a:t>
            </a:r>
            <a:endParaRPr lang="ru-RU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1600" dirty="0" smtClean="0"/>
              <a:t>В 1939 г. физическое воспитание учеников становилось одним из основных показателей работы школ. </a:t>
            </a:r>
            <a:endParaRPr lang="ru-RU" sz="1600" dirty="0"/>
          </a:p>
        </p:txBody>
      </p:sp>
      <p:pic>
        <p:nvPicPr>
          <p:cNvPr id="5" name="Содержимое 4" descr="5HnRDXM6VW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635896" y="476672"/>
            <a:ext cx="5256583" cy="54726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 lnSpcReduction="10000"/>
          </a:bodyPr>
          <a:lstStyle/>
          <a:p>
            <a:r>
              <a:rPr lang="ru-RU" sz="1800" dirty="0" smtClean="0"/>
              <a:t>. Подростки и юноши приобретали навыки военного строя, обучались стрелковому делу, правилам противовоздушной обороны и противохимической защиты, получали хорошую физическую подготовку и закалку.</a:t>
            </a:r>
          </a:p>
          <a:p>
            <a:r>
              <a:rPr lang="ru-RU" sz="1800" dirty="0" smtClean="0"/>
              <a:t>. К 1941 г. число полностью сдавших нормы и требования ГТО 1-й ступени достигло 6 млн., а ГТО 2-й ступени – более 100 тысяч.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Маршал Советского Союза, дважды Герой Советского</a:t>
            </a:r>
            <a:br>
              <a:rPr lang="ru-RU" dirty="0" smtClean="0"/>
            </a:br>
            <a:r>
              <a:rPr lang="ru-RU" dirty="0" smtClean="0"/>
              <a:t>Союза К.К. Рокоссовский</a:t>
            </a:r>
            <a:endParaRPr lang="ru-RU" dirty="0"/>
          </a:p>
        </p:txBody>
      </p:sp>
      <p:pic>
        <p:nvPicPr>
          <p:cNvPr id="13" name="Содержимое 12" descr="15502_03102010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139952" y="548680"/>
            <a:ext cx="4464496" cy="54726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Текст 11"/>
          <p:cNvSpPr>
            <a:spLocks noGrp="1"/>
          </p:cNvSpPr>
          <p:nvPr>
            <p:ph type="body" sz="half" idx="2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 </a:t>
            </a:r>
            <a:r>
              <a:rPr lang="ru-RU" sz="1800" dirty="0" smtClean="0"/>
              <a:t>«... Маленький значок был символом мужества и доблести. Я особенно запомнил те далекие и неповторимые годы. Значок ГТО меткого стрелка, отважного парашютиста вызывал огромное уважение. И я твердо убежден, что отлично поставленная военно-спортивная работа во многом помогала советским людям выдержать великий экзамен, каким была для всех нас война...»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b="1" dirty="0" smtClean="0"/>
              <a:t>1. I ступень — «Смелые и ловкие» — 10—11 и 12—13 лет,</a:t>
            </a:r>
          </a:p>
          <a:p>
            <a:r>
              <a:rPr lang="ru-RU" b="1" dirty="0" smtClean="0"/>
              <a:t>2. II — «Спортивная смена» — 14—15 лет,</a:t>
            </a:r>
          </a:p>
          <a:p>
            <a:r>
              <a:rPr lang="ru-RU" b="1" dirty="0" smtClean="0"/>
              <a:t>3. III — «Сила и мужество» — 16—18 лет,</a:t>
            </a:r>
          </a:p>
          <a:p>
            <a:r>
              <a:rPr lang="ru-RU" b="1" dirty="0" smtClean="0"/>
              <a:t>4. IV — «Физическое совершенство» — мужчины 19—28 и 29—39 лет,</a:t>
            </a:r>
          </a:p>
          <a:p>
            <a:pPr>
              <a:buNone/>
            </a:pPr>
            <a:r>
              <a:rPr lang="ru-RU" b="1" dirty="0" smtClean="0"/>
              <a:t>     женщины 19—28 и 29—34 лет,</a:t>
            </a:r>
          </a:p>
          <a:p>
            <a:r>
              <a:rPr lang="ru-RU" b="1" dirty="0" smtClean="0"/>
              <a:t>5. V — «Бодрость и здоровье» — мужчины 40—60 лет, женщины 35—55</a:t>
            </a:r>
          </a:p>
          <a:p>
            <a:pPr>
              <a:buNone/>
            </a:pPr>
            <a:r>
              <a:rPr lang="ru-RU" b="1" dirty="0" smtClean="0"/>
              <a:t>     лет.	</a:t>
            </a:r>
            <a:endParaRPr lang="ru-RU" b="1" dirty="0"/>
          </a:p>
        </p:txBody>
      </p:sp>
      <p:sp>
        <p:nvSpPr>
          <p:cNvPr id="12" name="Текст 11"/>
          <p:cNvSpPr>
            <a:spLocks noGrp="1"/>
          </p:cNvSpPr>
          <p:nvPr>
            <p:ph type="body" sz="half" idx="2"/>
          </p:nvPr>
        </p:nvSpPr>
        <p:spPr>
          <a:xfrm>
            <a:off x="457200" y="260648"/>
            <a:ext cx="3008313" cy="5865515"/>
          </a:xfrm>
        </p:spPr>
        <p:txBody>
          <a:bodyPr>
            <a:normAutofit/>
          </a:bodyPr>
          <a:lstStyle/>
          <a:p>
            <a:r>
              <a:rPr lang="ru-RU" sz="1800" dirty="0" smtClean="0"/>
              <a:t> В 1946-1959 гг. Комитет по физической культуре и спорту внёс  изменения в комплекс ГТО. Но эти изменения не принесли ожидаемых результатов. </a:t>
            </a:r>
          </a:p>
          <a:p>
            <a:r>
              <a:rPr lang="ru-RU" sz="1800" dirty="0" smtClean="0"/>
              <a:t>С 1 марта 1972 г. был введен новый комплекс ГТО для превращения</a:t>
            </a:r>
          </a:p>
          <a:p>
            <a:r>
              <a:rPr lang="ru-RU" sz="1800" dirty="0" smtClean="0"/>
              <a:t>массового физкультурного движения во всенародное. Всесоюзный</a:t>
            </a:r>
          </a:p>
          <a:p>
            <a:r>
              <a:rPr lang="ru-RU" sz="1800" dirty="0" smtClean="0"/>
              <a:t>физкультурный комплекс "Готов к труду и обороне СССР" (ГТО) имел 5</a:t>
            </a:r>
          </a:p>
          <a:p>
            <a:r>
              <a:rPr lang="ru-RU" sz="1800" dirty="0" smtClean="0"/>
              <a:t>возрастных ступеней:	</a:t>
            </a:r>
            <a:endParaRPr lang="ru-RU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Последствия отмены комплекса ГТО в начале 90-х годов</a:t>
            </a:r>
            <a:endParaRPr lang="ru-RU" dirty="0"/>
          </a:p>
        </p:txBody>
      </p:sp>
      <p:pic>
        <p:nvPicPr>
          <p:cNvPr id="5" name="Содержимое 4" descr="0_6f34f_94713c8f_XL.jpe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347864" y="476672"/>
            <a:ext cx="5472608" cy="5832648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7544" y="1412776"/>
            <a:ext cx="3008313" cy="4691063"/>
          </a:xfrm>
        </p:spPr>
        <p:txBody>
          <a:bodyPr>
            <a:noAutofit/>
          </a:bodyPr>
          <a:lstStyle/>
          <a:p>
            <a:r>
              <a:rPr lang="ru-RU" sz="1800" dirty="0" smtClean="0"/>
              <a:t>-Понизилась средняя продолжительность жизни и увеличилась общая заболеваемость;</a:t>
            </a:r>
          </a:p>
          <a:p>
            <a:r>
              <a:rPr lang="ru-RU" sz="1800" dirty="0" smtClean="0"/>
              <a:t>- молодых людей не желающих служить в армии становилось все больше, а те, кто был призван в ряды вооруженных сил, были физически, психологически и морально не готовы к армейской жизни;</a:t>
            </a:r>
          </a:p>
          <a:p>
            <a:r>
              <a:rPr lang="ru-RU" sz="1800" dirty="0" smtClean="0"/>
              <a:t>-наши спортсмены терпели неудачи на Олимпиадах, мировых соревнованиях.</a:t>
            </a:r>
            <a:endParaRPr lang="ru-RU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Президент Российской Федерации Владимир Владимирович Путин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ru-RU" dirty="0" smtClean="0"/>
              <a:t>24 марта 2014 года  подписал Указ № 1721 о введении в действие с 1 сентября 2014 г. в Российской Федерации Всероссийского физкультурно-спортивного комплекса "Готов к труду и обороне" (ГТО).</a:t>
            </a:r>
          </a:p>
          <a:p>
            <a:r>
              <a:rPr lang="ru-RU" dirty="0" smtClean="0"/>
              <a:t>Целью которого является «повышение эффективности использования возможностей физической культуры и спорта в укреплении здоровья, гармоничном и всестороннем развитии личности, воспитании патриотизма и обеспечение преемственности в осуществлении физического воспитания населения»</a:t>
            </a:r>
            <a:endParaRPr lang="ru-RU" dirty="0"/>
          </a:p>
        </p:txBody>
      </p:sp>
      <p:pic>
        <p:nvPicPr>
          <p:cNvPr id="5" name="Содержимое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332656"/>
            <a:ext cx="5400600" cy="57606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r>
              <a:rPr lang="ru-RU" sz="2400" dirty="0" smtClean="0"/>
              <a:t>Старый друг лучше новых двух</a:t>
            </a:r>
            <a:endParaRPr lang="ru-RU" sz="2400" dirty="0"/>
          </a:p>
        </p:txBody>
      </p:sp>
      <p:pic>
        <p:nvPicPr>
          <p:cNvPr id="8" name="Содержимое 7" descr="36272472015113008485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75050" y="908720"/>
            <a:ext cx="5111750" cy="45365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Текст 6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ru-RU" sz="1800" dirty="0" smtClean="0"/>
              <a:t>Чтобы повысить мотивацию, для сдавших нормы ГТО собираются ввести бонусы: абитуриентам обещают дополнительные баллы к результатам ЕГЭ, студентам — прибавку к стипендии, для работающего населения — бонусы в дополнение к зарплате и определённое количество дней, продлевающих отпуск.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100" b="1" dirty="0" smtClean="0"/>
              <a:t>НАШЕ ОТНОШЕНИЕ К ВВЕДЕНИЮ В СОВРЕМЕННУЮ ЖИЗНЬ</a:t>
            </a:r>
            <a:r>
              <a:rPr lang="ru-RU" sz="3100" dirty="0" smtClean="0"/>
              <a:t> </a:t>
            </a:r>
            <a:r>
              <a:rPr lang="ru-RU" sz="3100" b="1" dirty="0" smtClean="0"/>
              <a:t>КОМПЛЕКСА  НОРМ ГТО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b="1" dirty="0" smtClean="0"/>
              <a:t>      </a:t>
            </a:r>
            <a:r>
              <a:rPr lang="ru-RU" dirty="0" smtClean="0"/>
              <a:t>    ГТО ( «Готов к труду и обороне») – это программа физкультурно-спортивной подготовки, которая существовала в СССР и включала спортивные нормативы для разных возрастов. С 2014 года в ряде регионов, а с 2017 - по всей стране принято решение возродить программу ГТО в обновлённом виде. Вы знаете об этом что-то, слышали или слышите впервые?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       Варианты ответов                          Распределение ответов, %</a:t>
            </a:r>
          </a:p>
          <a:p>
            <a:r>
              <a:rPr lang="ru-RU" b="1" dirty="0" smtClean="0"/>
              <a:t>Знаю                                                                                  78%	</a:t>
            </a:r>
          </a:p>
          <a:p>
            <a:r>
              <a:rPr lang="ru-RU" b="1" dirty="0" smtClean="0"/>
              <a:t>Что-то слышал (-а)                                                     13%</a:t>
            </a:r>
          </a:p>
          <a:p>
            <a:r>
              <a:rPr lang="ru-RU" b="1" dirty="0" smtClean="0"/>
              <a:t>Слышу в первое                                                              4%</a:t>
            </a:r>
          </a:p>
          <a:p>
            <a:r>
              <a:rPr lang="ru-RU" b="1" dirty="0" smtClean="0"/>
              <a:t>Затрудняюсь ответить                                                 5%</a:t>
            </a:r>
          </a:p>
          <a:p>
            <a:r>
              <a:rPr lang="ru-RU" b="1" dirty="0" smtClean="0"/>
              <a:t> </a:t>
            </a:r>
          </a:p>
          <a:p>
            <a:endParaRPr lang="ru-RU" b="1" dirty="0" smtClean="0"/>
          </a:p>
          <a:p>
            <a:endParaRPr lang="ru-RU" b="1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467544" y="260648"/>
            <a:ext cx="8229600" cy="586551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dirty="0" smtClean="0"/>
              <a:t>     Тем, кто сдаст нормы ГТО, будут, как и в советское время, вручать памятные значки, а особо отличившихся, возможно, будут дополнительно поощрять. Например, предоставлять им льготы на посещение спортивных объектов, дополнительные дни отпуска и т.п. Как вы считаете, нужно или не нужно дополнительно поощрять тех, кто покажет наилучшие результаты при сдаче норм ГТО ?</a:t>
            </a:r>
          </a:p>
          <a:p>
            <a:pPr>
              <a:buNone/>
            </a:pPr>
            <a:endParaRPr lang="ru-RU" sz="2400" dirty="0" smtClean="0"/>
          </a:p>
          <a:p>
            <a:pPr>
              <a:buNone/>
            </a:pPr>
            <a:r>
              <a:rPr lang="ru-RU" sz="2400" dirty="0" smtClean="0"/>
              <a:t>     Варианты ответов    Распределение ответов, %</a:t>
            </a:r>
          </a:p>
          <a:p>
            <a:r>
              <a:rPr lang="ru-RU" sz="2400" b="1" dirty="0" smtClean="0"/>
              <a:t>Затрудняюсь ответить                    30%</a:t>
            </a:r>
          </a:p>
          <a:p>
            <a:r>
              <a:rPr lang="ru-RU" sz="2400" b="1" dirty="0" smtClean="0"/>
              <a:t>Не нужно                                                  4%</a:t>
            </a:r>
          </a:p>
          <a:p>
            <a:r>
              <a:rPr lang="ru-RU" sz="2400" b="1" dirty="0" smtClean="0"/>
              <a:t>Нужно                                                      66%</a:t>
            </a:r>
          </a:p>
          <a:p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>
            <a:normAutofit fontScale="47500" lnSpcReduction="20000"/>
          </a:bodyPr>
          <a:lstStyle/>
          <a:p>
            <a:pPr>
              <a:buNone/>
            </a:pPr>
            <a:r>
              <a:rPr lang="ru-RU" sz="3400" b="1" dirty="0" smtClean="0"/>
              <a:t>              </a:t>
            </a:r>
            <a:r>
              <a:rPr lang="ru-RU" sz="3400" dirty="0" smtClean="0"/>
              <a:t> Почему вы считаете, что нужно дополнительно поощрять тех, кто покажет наилучшие результаты при сдаче норм ГТО?  ( Открытый вопрос. Задавался  считающим, что нужно поощрять тех, кто покажет наилучшие результаты при сдаче норм ГТО, - отвечали 66% респондентов)      </a:t>
            </a:r>
          </a:p>
          <a:p>
            <a:pPr>
              <a:buNone/>
            </a:pPr>
            <a:r>
              <a:rPr lang="ru-RU" sz="3400" dirty="0" smtClean="0"/>
              <a:t>                    Варианты ответов                                                                  Распределение ответов, %</a:t>
            </a:r>
          </a:p>
          <a:p>
            <a:pPr>
              <a:buNone/>
            </a:pPr>
            <a:endParaRPr lang="ru-RU" sz="3400" dirty="0" smtClean="0"/>
          </a:p>
          <a:p>
            <a:r>
              <a:rPr lang="ru-RU" sz="3400" b="1" dirty="0" smtClean="0"/>
              <a:t>Это заинтересует людей, привлечёт</a:t>
            </a:r>
          </a:p>
          <a:p>
            <a:pPr>
              <a:buNone/>
            </a:pPr>
            <a:r>
              <a:rPr lang="ru-RU" sz="3400" b="1" dirty="0" smtClean="0"/>
              <a:t>         их к спорту, к здоровому образу жизни                                                       31%</a:t>
            </a:r>
          </a:p>
          <a:p>
            <a:pPr>
              <a:buNone/>
            </a:pPr>
            <a:endParaRPr lang="ru-RU" sz="3400" b="1" dirty="0" smtClean="0"/>
          </a:p>
          <a:p>
            <a:r>
              <a:rPr lang="ru-RU" sz="3400" b="1" dirty="0" smtClean="0"/>
              <a:t>Люди будут больше стараться при сдаче норм ГТО                                13%</a:t>
            </a:r>
          </a:p>
          <a:p>
            <a:pPr>
              <a:buNone/>
            </a:pPr>
            <a:endParaRPr lang="ru-RU" sz="3400" b="1" dirty="0" smtClean="0"/>
          </a:p>
          <a:p>
            <a:r>
              <a:rPr lang="ru-RU" sz="3400" b="1" dirty="0" smtClean="0"/>
              <a:t>Победителей всегда награждают                                                                        7%</a:t>
            </a:r>
          </a:p>
          <a:p>
            <a:pPr>
              <a:buNone/>
            </a:pPr>
            <a:endParaRPr lang="ru-RU" sz="3400" b="1" dirty="0" smtClean="0"/>
          </a:p>
          <a:p>
            <a:r>
              <a:rPr lang="ru-RU" sz="3400" b="1" dirty="0" smtClean="0"/>
              <a:t>Поощрение это всегда хорошо, приятно                                                          5%</a:t>
            </a:r>
          </a:p>
          <a:p>
            <a:pPr>
              <a:buNone/>
            </a:pPr>
            <a:endParaRPr lang="ru-RU" sz="3400" b="1" dirty="0" smtClean="0"/>
          </a:p>
          <a:p>
            <a:r>
              <a:rPr lang="ru-RU" sz="3400" b="1" dirty="0" smtClean="0"/>
              <a:t>Нужно материальное поощрение                                                                        2%</a:t>
            </a:r>
          </a:p>
          <a:p>
            <a:pPr>
              <a:buNone/>
            </a:pPr>
            <a:endParaRPr lang="ru-RU" sz="3400" b="1" dirty="0" smtClean="0"/>
          </a:p>
          <a:p>
            <a:r>
              <a:rPr lang="ru-RU" sz="3400" b="1" dirty="0" smtClean="0"/>
              <a:t>Нужно награждать грамотами, значками, медалями, подарками     1%</a:t>
            </a:r>
          </a:p>
          <a:p>
            <a:pPr>
              <a:buNone/>
            </a:pPr>
            <a:endParaRPr lang="ru-RU" sz="3400" b="1" dirty="0" smtClean="0"/>
          </a:p>
          <a:p>
            <a:r>
              <a:rPr lang="ru-RU" sz="3400" b="1" dirty="0" smtClean="0"/>
              <a:t>Другое                                                                                                                                    1%</a:t>
            </a:r>
          </a:p>
          <a:p>
            <a:r>
              <a:rPr lang="ru-RU" sz="3400" b="1" dirty="0" smtClean="0"/>
              <a:t>Затрудняюсь ответить, нет ответа                                                                        6% 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408712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b="1" dirty="0" smtClean="0"/>
              <a:t>     </a:t>
            </a:r>
            <a:r>
              <a:rPr lang="ru-RU" dirty="0" smtClean="0"/>
              <a:t>  Вам лично доводилось или не доводилось сдавать нормы ГТО? (вопрос задавался людям старше 32     лет)  </a:t>
            </a:r>
          </a:p>
          <a:p>
            <a:pPr>
              <a:buNone/>
            </a:pPr>
            <a:r>
              <a:rPr lang="ru-RU" dirty="0" smtClean="0"/>
              <a:t>    Варианты ответов                Распределение ответов, %</a:t>
            </a:r>
          </a:p>
          <a:p>
            <a:r>
              <a:rPr lang="ru-RU" b="1" dirty="0" smtClean="0"/>
              <a:t>Затрудняюсь ответить, не помню                          10%</a:t>
            </a:r>
          </a:p>
          <a:p>
            <a:r>
              <a:rPr lang="ru-RU" b="1" dirty="0" smtClean="0"/>
              <a:t>Не доводилось                                                                 16%</a:t>
            </a:r>
          </a:p>
          <a:p>
            <a:r>
              <a:rPr lang="ru-RU" b="1" dirty="0" smtClean="0"/>
              <a:t>Доводилось                                                                        74%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pPr>
              <a:buNone/>
            </a:pPr>
            <a:r>
              <a:rPr lang="ru-RU" b="1" dirty="0" smtClean="0"/>
              <a:t>      </a:t>
            </a:r>
            <a:r>
              <a:rPr lang="ru-RU" dirty="0" smtClean="0"/>
              <a:t>  Вы получали или не получали значок ГТО ? (вопрос задавался тем, кому приходилось сдавать нормы ГТО, отвечали 74% респондентов)</a:t>
            </a:r>
          </a:p>
          <a:p>
            <a:pPr>
              <a:buNone/>
            </a:pPr>
            <a:r>
              <a:rPr lang="ru-RU" dirty="0" smtClean="0"/>
              <a:t>      Варианты ответов                Распределение ответов, %</a:t>
            </a:r>
          </a:p>
          <a:p>
            <a:r>
              <a:rPr lang="ru-RU" b="1" dirty="0" smtClean="0"/>
              <a:t>Затрудняюсь ответить                                4%</a:t>
            </a:r>
          </a:p>
          <a:p>
            <a:r>
              <a:rPr lang="ru-RU" b="1" dirty="0" smtClean="0"/>
              <a:t>Не получал (-а)                                              70%</a:t>
            </a:r>
          </a:p>
          <a:p>
            <a:r>
              <a:rPr lang="ru-RU" b="1" dirty="0" smtClean="0"/>
              <a:t>Получал (-а)                                                    26% 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b="1" dirty="0" smtClean="0"/>
              <a:t>         </a:t>
            </a:r>
            <a:r>
              <a:rPr lang="ru-RU" dirty="0" smtClean="0"/>
              <a:t>Как вам кажется, как бы вы справились с нормами ГТО для своего возраста: на «отлично, «хорошо»,  «удовлетворительно» или «плохо»? ( вопрос не задавался  инвалидам и людям старше 65 лет.)     </a:t>
            </a:r>
          </a:p>
          <a:p>
            <a:pPr>
              <a:buNone/>
            </a:pPr>
            <a:r>
              <a:rPr lang="ru-RU" dirty="0" smtClean="0"/>
              <a:t>   </a:t>
            </a:r>
            <a:r>
              <a:rPr lang="ru-RU" sz="2600" dirty="0" smtClean="0"/>
              <a:t>Варианты ответов                       Распределение ответов, %</a:t>
            </a:r>
          </a:p>
          <a:p>
            <a:r>
              <a:rPr lang="ru-RU" b="1" dirty="0" smtClean="0"/>
              <a:t>Отлично                                                          12%</a:t>
            </a:r>
          </a:p>
          <a:p>
            <a:r>
              <a:rPr lang="ru-RU" b="1" dirty="0" smtClean="0"/>
              <a:t>Хорошо                                                            31%</a:t>
            </a:r>
          </a:p>
          <a:p>
            <a:r>
              <a:rPr lang="ru-RU" b="1" dirty="0" smtClean="0"/>
              <a:t>Удовлетворительно                                   25%</a:t>
            </a:r>
          </a:p>
          <a:p>
            <a:r>
              <a:rPr lang="ru-RU" b="1" dirty="0" smtClean="0"/>
              <a:t>Плохо                                                               13%</a:t>
            </a:r>
          </a:p>
          <a:p>
            <a:r>
              <a:rPr lang="ru-RU" b="1" dirty="0" smtClean="0"/>
              <a:t>Затрудняюсь ответить                             19%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0"/>
            <a:ext cx="3008313" cy="14351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Ремейк на ГТО времён СССР начинает постепенно приобретать значимость в молодёжной среде, завоёвывать авторитет. 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ru-RU" sz="1800" dirty="0" smtClean="0"/>
              <a:t>Ученики  школы в 2015 году участвовали в пробной сдаче норм ГТО </a:t>
            </a:r>
            <a:r>
              <a:rPr lang="en-US" sz="1800" dirty="0" smtClean="0"/>
              <a:t>IV</a:t>
            </a:r>
            <a:r>
              <a:rPr lang="ru-RU" sz="1800" dirty="0" smtClean="0"/>
              <a:t> и </a:t>
            </a:r>
            <a:r>
              <a:rPr lang="en-US" sz="1800" dirty="0" smtClean="0"/>
              <a:t>V</a:t>
            </a:r>
            <a:r>
              <a:rPr lang="ru-RU" sz="1800" dirty="0" smtClean="0"/>
              <a:t> ступени. Из 8 участников нормы на золотой значок сдали  двое, на серебряный – шесть участников. В настоящее время выпускницы 11класса успешно сдали нормы ГТО </a:t>
            </a:r>
            <a:r>
              <a:rPr lang="en-US" sz="1800" dirty="0" smtClean="0"/>
              <a:t>VI </a:t>
            </a:r>
            <a:r>
              <a:rPr lang="ru-RU" sz="1800" dirty="0" smtClean="0"/>
              <a:t>ступени на золотой значок. Безусловно, это служит примером  для учащихся нашей школы. </a:t>
            </a:r>
            <a:endParaRPr lang="ru-RU" sz="1800" dirty="0"/>
          </a:p>
        </p:txBody>
      </p:sp>
      <p:pic>
        <p:nvPicPr>
          <p:cNvPr id="15" name="Содержимое 14" descr="IMG_20151225_12004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75050" y="1282700"/>
            <a:ext cx="5111750" cy="38338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Рисунок 7" descr="slide29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95536" y="0"/>
            <a:ext cx="8280920" cy="6186047"/>
          </a:xfrm>
        </p:spPr>
      </p:pic>
      <p:sp>
        <p:nvSpPr>
          <p:cNvPr id="7" name="Текст 6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Стандартная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859</TotalTime>
  <Words>1154</Words>
  <Application>Microsoft Office PowerPoint</Application>
  <PresentationFormat>Экран (4:3)</PresentationFormat>
  <Paragraphs>124</Paragraphs>
  <Slides>23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Тема Office</vt:lpstr>
      <vt:lpstr>МКОУ Климщинская СШ</vt:lpstr>
      <vt:lpstr>ГТО: ПРОШЛОЕ И НАСТОЯЩЕЕ</vt:lpstr>
      <vt:lpstr>Презентация PowerPoint</vt:lpstr>
      <vt:lpstr>Презентация PowerPoint</vt:lpstr>
      <vt:lpstr> ИЗ ИСТОРИИ КОМПЛЕКСА ГТО В СССР </vt:lpstr>
      <vt:lpstr> В марте 1931 г. ВСФК  (Высший совет физической  культуры) утвердил  физкультурный комплекс ГТО I ступени. </vt:lpstr>
      <vt:lpstr>Презентация PowerPoint</vt:lpstr>
      <vt:lpstr>Сдача нормативов ГТО подтверждалась удостоверениями и специальными значками соответствующих ступеней. </vt:lpstr>
      <vt:lpstr>Презентация PowerPoint</vt:lpstr>
      <vt:lpstr>1935-1937г. – создание Единой Всесоюзной Спортивной Классификации (ЕВСК)</vt:lpstr>
      <vt:lpstr>В 1939 г. физическое воспитание учеников становилось одним из основных показателей работы школ. </vt:lpstr>
      <vt:lpstr>Маршал Советского Союза, дважды Герой Советского Союза К.К. Рокоссовский</vt:lpstr>
      <vt:lpstr>Презентация PowerPoint</vt:lpstr>
      <vt:lpstr>Последствия отмены комплекса ГТО в начале 90-х годов</vt:lpstr>
      <vt:lpstr>Президент Российской Федерации Владимир Владимирович Путин</vt:lpstr>
      <vt:lpstr> Старый друг лучше новых двух</vt:lpstr>
      <vt:lpstr>НАШЕ ОТНОШЕНИЕ К ВВЕДЕНИЮ В СОВРЕМЕННУЮ ЖИЗНЬ КОМПЛЕКСА  НОРМ ГТО </vt:lpstr>
      <vt:lpstr>Презентация PowerPoint</vt:lpstr>
      <vt:lpstr>Презентация PowerPoint</vt:lpstr>
      <vt:lpstr>Презентация PowerPoint</vt:lpstr>
      <vt:lpstr>Презентация PowerPoint</vt:lpstr>
      <vt:lpstr>Ремейк на ГТО времён СССР начинает постепенно приобретать значимость в молодёжной среде, завоёвывать авторитет. 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ALINA</dc:creator>
  <cp:lastModifiedBy>User</cp:lastModifiedBy>
  <cp:revision>67</cp:revision>
  <dcterms:created xsi:type="dcterms:W3CDTF">2016-04-01T18:10:31Z</dcterms:created>
  <dcterms:modified xsi:type="dcterms:W3CDTF">2021-11-22T20:27:54Z</dcterms:modified>
</cp:coreProperties>
</file>