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9" r:id="rId3"/>
    <p:sldId id="267" r:id="rId4"/>
    <p:sldId id="260" r:id="rId5"/>
    <p:sldId id="261" r:id="rId6"/>
    <p:sldId id="262" r:id="rId7"/>
    <p:sldId id="263" r:id="rId8"/>
    <p:sldId id="256" r:id="rId9"/>
    <p:sldId id="257" r:id="rId10"/>
    <p:sldId id="258" r:id="rId11"/>
    <p:sldId id="268" r:id="rId12"/>
    <p:sldId id="269" r:id="rId13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C20C"/>
    <a:srgbClr val="7CB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43" d="100"/>
          <a:sy n="43" d="100"/>
        </p:scale>
        <p:origin x="-870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themeOverride" Target="../theme/themeOverride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3"/>
          <p:cNvSpPr>
            <a:spLocks noChangeShapeType="1"/>
          </p:cNvSpPr>
          <p:nvPr/>
        </p:nvSpPr>
        <p:spPr bwMode="auto">
          <a:xfrm>
            <a:off x="685800" y="5349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508000" y="4853412"/>
            <a:ext cx="11277600" cy="1222375"/>
          </a:xfrm>
        </p:spPr>
        <p:txBody>
          <a:bodyPr anchor="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08000" y="3886200"/>
            <a:ext cx="112776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436B66-211E-43F5-A615-032B72A4DB0C}" type="datetimeFigureOut">
              <a:rPr lang="ru-RU"/>
            </a:fld>
            <a:endParaRPr lang="ru-RU"/>
          </a:p>
        </p:txBody>
      </p:sp>
      <p:sp>
        <p:nvSpPr>
          <p:cNvPr id="6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10972800" y="6473825"/>
            <a:ext cx="1011238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85E6A7-2DBD-478A-BF1D-13AA48ACA197}" type="slidenum">
              <a:rPr lang="ru-RU"/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B39CDB-78CF-4C1C-AE62-CE645D26ADCB}" type="datetimeFigureOut">
              <a:rPr lang="ru-RU"/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4775200" y="76200"/>
            <a:ext cx="38608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10972800" y="6473825"/>
            <a:ext cx="1011238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5ADF70-7A97-43FF-9074-E238DB737930}" type="slidenum">
              <a:rPr lang="ru-RU"/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3"/>
          <p:cNvSpPr>
            <a:spLocks noChangeShapeType="1"/>
          </p:cNvSpPr>
          <p:nvPr/>
        </p:nvSpPr>
        <p:spPr bwMode="auto">
          <a:xfrm>
            <a:off x="685800" y="3444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508000" y="1676400"/>
            <a:ext cx="112776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40633" y="2947086"/>
            <a:ext cx="115824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FB0623-BF7F-4E38-905D-D7A7FA9F6DFE}" type="datetimeFigureOut">
              <a:rPr lang="ru-RU"/>
            </a:fld>
            <a:endParaRPr lang="ru-RU"/>
          </a:p>
        </p:txBody>
      </p:sp>
      <p:sp>
        <p:nvSpPr>
          <p:cNvPr id="7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2FECA5-0622-4AB4-8F93-89DEF95BB059}" type="slidenum">
              <a:rPr lang="ru-RU"/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06400" y="1600200"/>
            <a:ext cx="5588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791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66F61D-7C9E-4612-B8CB-2C576EDB9BCC}" type="datetimeFigureOut">
              <a:rPr lang="ru-RU"/>
            </a:fld>
            <a:endParaRPr lang="ru-RU"/>
          </a:p>
        </p:txBody>
      </p:sp>
      <p:sp>
        <p:nvSpPr>
          <p:cNvPr id="6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FAADF-1A6C-4F05-80AF-0A2447FC026D}" type="slidenum">
              <a:rPr lang="ru-RU"/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6019801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406400" y="5410200"/>
            <a:ext cx="114808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75259" y="666750"/>
            <a:ext cx="57207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6193367" y="666750"/>
            <a:ext cx="5722988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375259" y="1316038"/>
            <a:ext cx="5720741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6198307" y="1316038"/>
            <a:ext cx="571804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1A8DD8-512C-47FC-B4BD-829B117D3916}" type="datetimeFigureOut">
              <a:rPr lang="ru-RU"/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972800" y="6477000"/>
            <a:ext cx="1016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6B003E-5FB4-4C78-BA3E-7C796521290E}" type="slidenum">
              <a:rPr lang="ru-RU"/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CC1C3-8FAB-4F60-B1B2-1D8EA4958797}" type="datetimeFigureOut">
              <a:rPr lang="ru-RU"/>
            </a:fld>
            <a:endParaRPr lang="ru-RU"/>
          </a:p>
        </p:txBody>
      </p:sp>
      <p:sp>
        <p:nvSpPr>
          <p:cNvPr id="4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501415-EB0D-4CA8-84A3-2FF5382C4ED3}" type="slidenum">
              <a:rPr lang="ru-RU"/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7B64A4-0554-45F1-8141-A046000A52DA}" type="datetimeFigureOut">
              <a:rPr lang="ru-RU"/>
            </a:fld>
            <a:endParaRPr lang="ru-RU"/>
          </a:p>
        </p:txBody>
      </p:sp>
      <p:sp>
        <p:nvSpPr>
          <p:cNvPr id="3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B77181-23DD-48FD-B4ED-22E30B55A902}" type="slidenum">
              <a:rPr lang="ru-RU"/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685800" y="5849118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609600" y="5486400"/>
            <a:ext cx="112776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609601" y="609600"/>
            <a:ext cx="4011084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766733" y="609600"/>
            <a:ext cx="7120467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F3240C-E5E2-43B2-AC16-D7523BB87766}" type="datetimeFigureOut">
              <a:rPr lang="ru-RU"/>
            </a:fld>
            <a:endParaRPr lang="ru-RU"/>
          </a:p>
        </p:txBody>
      </p:sp>
      <p:sp>
        <p:nvSpPr>
          <p:cNvPr id="7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809422-CCDD-4A9D-9A38-7DFD09BFD5A8}" type="slidenum">
              <a:rPr lang="ru-RU"/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4673600" y="616634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508000" y="4993760"/>
            <a:ext cx="78232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508000" y="5533218"/>
            <a:ext cx="78232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F0ACA-6F35-46E6-94DD-E02A3C2A02E2}" type="datetimeFigureOut">
              <a:rPr lang="ru-RU"/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0A990A-AB41-47D6-BF81-F1143CB418E9}" type="slidenum">
              <a:rPr lang="ru-RU"/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48D06E-1F54-469C-A494-299A42667568}" type="datetimeFigureOut">
              <a:rPr lang="ru-RU"/>
            </a:fld>
            <a:endParaRPr lang="ru-RU"/>
          </a:p>
        </p:txBody>
      </p:sp>
      <p:sp>
        <p:nvSpPr>
          <p:cNvPr id="5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911158-1760-4655-9119-F9DBDFE09D0E}" type="slidenum">
              <a:rPr lang="ru-RU"/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44000" y="549277"/>
            <a:ext cx="2438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549277"/>
            <a:ext cx="83312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CCB85-EBE8-4481-9DF0-D926EB3EF309}" type="datetimeFigureOut">
              <a:rPr lang="ru-RU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984A44-4B19-49AC-B6BE-51E686613AE2}" type="slidenum">
              <a:rPr lang="ru-RU"/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9" name="Текст 7"/>
          <p:cNvSpPr>
            <a:spLocks noGrp="1"/>
          </p:cNvSpPr>
          <p:nvPr>
            <p:ph type="body" idx="1"/>
          </p:nvPr>
        </p:nvSpPr>
        <p:spPr bwMode="auto">
          <a:xfrm>
            <a:off x="406400" y="1554163"/>
            <a:ext cx="11582400" cy="4525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86360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25A1685-318E-4513-8CBA-EF2BE7664BA8}" type="datetimeFigureOut">
              <a:rPr lang="ru-RU"/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4165600" y="76200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0972800" y="6477000"/>
            <a:ext cx="1016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998DD0F-C23A-4B19-A8E8-C2396B47187F}" type="slidenum">
              <a:rPr lang="ru-RU"/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06400" y="457200"/>
            <a:ext cx="115824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685800" y="1057987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anose="05020102010507070707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Рисунок 4" descr="depositphotos_3109816-Happy-family.jpg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57238" y="565150"/>
            <a:ext cx="7472362" cy="603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8207375" y="3984625"/>
            <a:ext cx="3771900" cy="2246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по английскому языку Смирновой Н.Д. для 2-х классов по теме «Моя семья»</a:t>
            </a:r>
            <a:endParaRPr lang="ru-RU" sz="28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4" name="TextBox 5"/>
          <p:cNvSpPr txBox="1">
            <a:spLocks noChangeArrowheads="1"/>
          </p:cNvSpPr>
          <p:nvPr/>
        </p:nvSpPr>
        <p:spPr bwMode="auto">
          <a:xfrm>
            <a:off x="8542338" y="2063750"/>
            <a:ext cx="3122612" cy="9239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en-US" sz="5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My family </a:t>
            </a:r>
            <a:endParaRPr lang="ru-RU" sz="54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altLang="en-US"/>
              <a:t>Цель </a:t>
            </a:r>
            <a:endParaRPr lang="ru-RU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Цель урока: повторить с учащимися графические отображения и правила чтения букв и знаков транскрипции; повторить и отработать фразы по теме «About myself» и «My friend»; ввести и отработать фразу I’ve got и лексику по теме «Семья».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   Планируемые результаты: адекватно произносят и различают на слух звуки изученных букв; воспроизводят графически корректно, изученные буквы прошлых уроков; составляют монологическое и диалогическое высказывания; понимают на слух иноязычную речь; проговаривают за учителем слова и предложения, используя изученную лексику; расширяют запас лексического и грамматического материала новыми единицами.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Рисунок 3" descr="th.jpg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201738" y="1347788"/>
            <a:ext cx="3644900" cy="446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TextBox 4"/>
          <p:cNvSpPr txBox="1">
            <a:spLocks noChangeArrowheads="1"/>
          </p:cNvSpPr>
          <p:nvPr/>
        </p:nvSpPr>
        <p:spPr bwMode="auto">
          <a:xfrm>
            <a:off x="6283325" y="2638425"/>
            <a:ext cx="3997325" cy="1108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6600">
                <a:latin typeface="Times New Roman" panose="02020603050405020304" pitchFamily="18" charset="0"/>
                <a:cs typeface="Times New Roman" panose="02020603050405020304" pitchFamily="18" charset="0"/>
              </a:rPr>
              <a:t> a mother</a:t>
            </a:r>
            <a:endParaRPr lang="ru-RU" sz="6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 Box 1"/>
          <p:cNvSpPr txBox="1"/>
          <p:nvPr/>
        </p:nvSpPr>
        <p:spPr>
          <a:xfrm>
            <a:off x="1111885" y="253365"/>
            <a:ext cx="564007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en-US" sz="4000" u="sng"/>
              <a:t>New words</a:t>
            </a:r>
            <a:endParaRPr lang="en-US" altLang="en-US" sz="4000" u="sng"/>
          </a:p>
        </p:txBody>
      </p:sp>
    </p:spTree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Рисунок 3" descr="Father's day (12).jpg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31813" y="1044575"/>
            <a:ext cx="6356350" cy="476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TextBox 4"/>
          <p:cNvSpPr txBox="1">
            <a:spLocks noChangeArrowheads="1"/>
          </p:cNvSpPr>
          <p:nvPr/>
        </p:nvSpPr>
        <p:spPr bwMode="auto">
          <a:xfrm>
            <a:off x="8124825" y="2913063"/>
            <a:ext cx="3292475" cy="1108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6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>
                <a:latin typeface="Times New Roman" panose="02020603050405020304" pitchFamily="18" charset="0"/>
                <a:cs typeface="Times New Roman" panose="02020603050405020304" pitchFamily="18" charset="0"/>
              </a:rPr>
              <a:t>a father</a:t>
            </a:r>
            <a:endParaRPr lang="ru-RU" sz="6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Рисунок 4" descr="cutcaster-photo-100579097-Grandfather.jpg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966788" y="1135063"/>
            <a:ext cx="5068887" cy="506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Box 5"/>
          <p:cNvSpPr txBox="1">
            <a:spLocks noChangeArrowheads="1"/>
          </p:cNvSpPr>
          <p:nvPr/>
        </p:nvSpPr>
        <p:spPr bwMode="auto">
          <a:xfrm>
            <a:off x="6518275" y="2717800"/>
            <a:ext cx="4846638" cy="10144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6000">
                <a:latin typeface="Times New Roman" panose="02020603050405020304" pitchFamily="18" charset="0"/>
                <a:cs typeface="Times New Roman" panose="02020603050405020304" pitchFamily="18" charset="0"/>
              </a:rPr>
              <a:t> a grandfather</a:t>
            </a:r>
            <a:endParaRPr lang="ru-RU" sz="6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Рисунок 3" descr="grandmother-3034383.jpg"/>
          <p:cNvPicPr>
            <a:picLocks noChangeAspect="1"/>
          </p:cNvPicPr>
          <p:nvPr/>
        </p:nvPicPr>
        <p:blipFill>
          <a:blip r:embed="rId1"/>
          <a:srcRect b="6285"/>
          <a:stretch>
            <a:fillRect/>
          </a:stretch>
        </p:blipFill>
        <p:spPr bwMode="auto">
          <a:xfrm>
            <a:off x="904875" y="1279525"/>
            <a:ext cx="5270500" cy="462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Box 4"/>
          <p:cNvSpPr txBox="1">
            <a:spLocks noChangeArrowheads="1"/>
          </p:cNvSpPr>
          <p:nvPr/>
        </p:nvSpPr>
        <p:spPr bwMode="auto">
          <a:xfrm>
            <a:off x="6518275" y="2782888"/>
            <a:ext cx="5276850" cy="10144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6000">
                <a:latin typeface="Times New Roman" panose="02020603050405020304" pitchFamily="18" charset="0"/>
                <a:cs typeface="Times New Roman" panose="02020603050405020304" pitchFamily="18" charset="0"/>
              </a:rPr>
              <a:t>A grandmother</a:t>
            </a:r>
            <a:endParaRPr lang="ru-RU" sz="6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7000">
              <a:schemeClr val="accent4">
                <a:lumMod val="60000"/>
                <a:lumOff val="40000"/>
              </a:schemeClr>
            </a:gs>
            <a:gs pos="27020">
              <a:srgbClr val="F4C20C"/>
            </a:gs>
            <a:gs pos="20000">
              <a:schemeClr val="accent2">
                <a:lumMod val="60000"/>
                <a:lumOff val="40000"/>
              </a:schemeClr>
            </a:gs>
            <a:gs pos="74000">
              <a:srgbClr val="00B05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8193088" y="3602038"/>
            <a:ext cx="2193925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7343775" y="831850"/>
            <a:ext cx="2859088" cy="9223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5400">
                <a:latin typeface="Times New Roman" panose="02020603050405020304" pitchFamily="18" charset="0"/>
                <a:cs typeface="Times New Roman" panose="02020603050405020304" pitchFamily="18" charset="0"/>
              </a:rPr>
              <a:t> Bob</a:t>
            </a:r>
            <a:endParaRPr lang="ru-RU" sz="5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7934325" y="1609725"/>
            <a:ext cx="2084388" cy="9223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5400">
                <a:latin typeface="Times New Roman" panose="02020603050405020304" pitchFamily="18" charset="0"/>
                <a:cs typeface="Times New Roman" panose="02020603050405020304" pitchFamily="18" charset="0"/>
              </a:rPr>
              <a:t>   2</a:t>
            </a:r>
            <a:endParaRPr lang="ru-RU" sz="5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7934325" y="2490788"/>
            <a:ext cx="3132138" cy="8302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800">
                <a:latin typeface="Times New Roman" panose="02020603050405020304" pitchFamily="18" charset="0"/>
                <a:cs typeface="Times New Roman" panose="02020603050405020304" pitchFamily="18" charset="0"/>
              </a:rPr>
              <a:t>America</a:t>
            </a:r>
            <a:endParaRPr lang="en-US" sz="4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366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9425" y="1176338"/>
            <a:ext cx="6864350" cy="429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 Box 1"/>
          <p:cNvSpPr txBox="1"/>
          <p:nvPr/>
        </p:nvSpPr>
        <p:spPr>
          <a:xfrm>
            <a:off x="679450" y="361315"/>
            <a:ext cx="605726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3600" u="sng"/>
              <a:t>Tell us about..</a:t>
            </a:r>
            <a:r>
              <a:rPr lang="en-US"/>
              <a:t>.</a:t>
            </a:r>
            <a:endParaRPr 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40118" y="1329690"/>
            <a:ext cx="3471862" cy="463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5425" y="3640138"/>
            <a:ext cx="2447925" cy="2166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6575425" y="871538"/>
            <a:ext cx="3409950" cy="9223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5400">
                <a:latin typeface="Times New Roman" panose="02020603050405020304" pitchFamily="18" charset="0"/>
                <a:cs typeface="Times New Roman" panose="02020603050405020304" pitchFamily="18" charset="0"/>
              </a:rPr>
              <a:t>Egor</a:t>
            </a:r>
            <a:endParaRPr lang="ru-RU" sz="5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575425" y="1800225"/>
            <a:ext cx="2743200" cy="9223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540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5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575425" y="2568575"/>
            <a:ext cx="2743200" cy="9239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5400">
                <a:latin typeface="Times New Roman" panose="02020603050405020304" pitchFamily="18" charset="0"/>
                <a:cs typeface="Times New Roman" panose="02020603050405020304" pitchFamily="18" charset="0"/>
              </a:rPr>
              <a:t>Russia</a:t>
            </a:r>
            <a:endParaRPr lang="ru-RU" sz="5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: скругленные углы 9"/>
          <p:cNvSpPr/>
          <p:nvPr/>
        </p:nvSpPr>
        <p:spPr>
          <a:xfrm>
            <a:off x="5776913" y="871538"/>
            <a:ext cx="4208462" cy="2768600"/>
          </a:xfrm>
          <a:prstGeom prst="roundRect">
            <a:avLst/>
          </a:prstGeom>
          <a:noFill/>
          <a:ln w="571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Text Box 2"/>
          <p:cNvSpPr txBox="1"/>
          <p:nvPr/>
        </p:nvSpPr>
        <p:spPr>
          <a:xfrm>
            <a:off x="679450" y="361315"/>
            <a:ext cx="605726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3600" u="sng"/>
              <a:t>Tell us about..</a:t>
            </a:r>
            <a:r>
              <a:rPr lang="en-US"/>
              <a:t>.</a:t>
            </a:r>
            <a:endParaRPr 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A8D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7411" name="Рисунок 1"/>
          <p:cNvPicPr>
            <a:picLocks noChangeAspect="1"/>
          </p:cNvPicPr>
          <p:nvPr/>
        </p:nvPicPr>
        <p:blipFill>
          <a:blip r:embed="rId2"/>
          <a:srcRect t="4041" r="2" b="19711"/>
          <a:stretch>
            <a:fillRect/>
          </a:stretch>
        </p:blipFill>
        <p:spPr bwMode="auto">
          <a:xfrm>
            <a:off x="679133" y="623253"/>
            <a:ext cx="10882312" cy="561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76250" y="479425"/>
            <a:ext cx="11239500" cy="589915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047750" y="1044575"/>
            <a:ext cx="2754313" cy="9223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685800" indent="-685800">
              <a:buFont typeface="Wingdings" panose="05000000000000000000" pitchFamily="2" charset="2"/>
              <a:buChar char="v"/>
            </a:pPr>
            <a:r>
              <a:rPr lang="ru-RU" sz="5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Ann</a:t>
            </a:r>
            <a:endParaRPr lang="ru-RU" sz="54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066800" y="2243138"/>
            <a:ext cx="2870200" cy="9223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685800" indent="-685800">
              <a:buFont typeface="Wingdings" panose="05000000000000000000" pitchFamily="2" charset="2"/>
              <a:buChar char="v"/>
            </a:pPr>
            <a:r>
              <a:rPr lang="en-US" sz="5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</a:t>
            </a:r>
            <a:endParaRPr lang="ru-RU" sz="54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066800" y="3568700"/>
            <a:ext cx="3101975" cy="1570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685800" indent="-685800">
              <a:buFont typeface="Wingdings" panose="05000000000000000000" pitchFamily="2" charset="2"/>
              <a:buChar char="v"/>
            </a:pPr>
            <a:r>
              <a:rPr lang="en-US" sz="4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Great Britain</a:t>
            </a:r>
            <a:endParaRPr lang="ru-RU" sz="48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/>
          <a:srcRect l="8511" t="5524" r="13737" b="6380"/>
          <a:stretch>
            <a:fillRect/>
          </a:stretch>
        </p:blipFill>
        <p:spPr bwMode="auto">
          <a:xfrm>
            <a:off x="3306763" y="2298700"/>
            <a:ext cx="1377950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 Box 1"/>
          <p:cNvSpPr txBox="1"/>
          <p:nvPr/>
        </p:nvSpPr>
        <p:spPr>
          <a:xfrm>
            <a:off x="476250" y="399415"/>
            <a:ext cx="605726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3600" u="sng">
                <a:highlight>
                  <a:srgbClr val="C0C0C0"/>
                </a:highlight>
              </a:rPr>
              <a:t>Tell us about..</a:t>
            </a:r>
            <a:r>
              <a:rPr lang="en-US"/>
              <a:t>.</a:t>
            </a:r>
            <a:endParaRPr 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 Box 1"/>
          <p:cNvSpPr txBox="1"/>
          <p:nvPr/>
        </p:nvSpPr>
        <p:spPr>
          <a:xfrm>
            <a:off x="1219835" y="963930"/>
            <a:ext cx="4481195" cy="31381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/>
              <a:t>Образец ответа:</a:t>
            </a:r>
            <a:endParaRPr lang="ru-RU" altLang="en-US"/>
          </a:p>
          <a:p>
            <a:endParaRPr lang="ru-RU" altLang="en-US"/>
          </a:p>
          <a:p>
            <a:r>
              <a:rPr lang="en-US" altLang="en-US"/>
              <a:t>I am...(My name is...)</a:t>
            </a:r>
            <a:endParaRPr lang="en-US" altLang="en-US"/>
          </a:p>
          <a:p>
            <a:r>
              <a:rPr lang="en-US" altLang="en-US"/>
              <a:t>I am... (Age)</a:t>
            </a:r>
            <a:endParaRPr lang="en-US" altLang="en-US"/>
          </a:p>
          <a:p>
            <a:r>
              <a:rPr lang="en-US" altLang="en-US"/>
              <a:t>I am from...</a:t>
            </a:r>
            <a:endParaRPr lang="en-US" altLang="en-US"/>
          </a:p>
          <a:p>
            <a:endParaRPr lang="en-US" altLang="en-US"/>
          </a:p>
          <a:p>
            <a:r>
              <a:rPr lang="ru-RU" altLang="en-US"/>
              <a:t>Или:</a:t>
            </a:r>
            <a:endParaRPr lang="ru-RU" altLang="en-US"/>
          </a:p>
          <a:p>
            <a:endParaRPr lang="ru-RU" altLang="en-US"/>
          </a:p>
          <a:p>
            <a:r>
              <a:rPr lang="en-US" altLang="en-US"/>
              <a:t>She/He is...(Her/His name is..)</a:t>
            </a:r>
            <a:endParaRPr lang="en-US" altLang="en-US"/>
          </a:p>
          <a:p>
            <a:r>
              <a:rPr lang="en-US" altLang="en-US"/>
              <a:t>She/He is...(Age)</a:t>
            </a:r>
            <a:endParaRPr lang="en-US" altLang="en-US"/>
          </a:p>
          <a:p>
            <a:r>
              <a:rPr lang="en-US" altLang="en-US"/>
              <a:t>She/He is from...</a:t>
            </a:r>
            <a:endParaRPr lang="en-US" altLang="en-US"/>
          </a:p>
        </p:txBody>
      </p:sp>
    </p:spTree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 Box 1"/>
          <p:cNvSpPr txBox="1"/>
          <p:nvPr/>
        </p:nvSpPr>
        <p:spPr>
          <a:xfrm>
            <a:off x="864235" y="2030095"/>
            <a:ext cx="8514715" cy="2584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/>
              <a:t>   Я считаю, что эта презентация будет полезна для вторых классов при изучении новой темы «Семья» и повторения ранее изученной темы «О себе».</a:t>
            </a:r>
            <a:endParaRPr lang="ru-RU" altLang="en-US"/>
          </a:p>
          <a:p>
            <a:r>
              <a:rPr lang="ru-RU" altLang="en-US"/>
              <a:t>Рекоммендую использовать раздаточные материалы-образцы, иллюстрации и аудио материалы.</a:t>
            </a:r>
            <a:endParaRPr lang="ru-RU" altLang="en-US"/>
          </a:p>
          <a:p>
            <a:r>
              <a:rPr lang="ru-RU" altLang="en-US"/>
              <a:t>Также можно провести игру «Знакомство», раздав детям карточки с информацией о их герое, где написано имя, возраст и страна.</a:t>
            </a:r>
            <a:endParaRPr lang="ru-RU" altLang="en-US"/>
          </a:p>
          <a:p>
            <a:r>
              <a:rPr lang="ru-RU" altLang="en-US"/>
              <a:t>Надеюсь данная презентация поможет коллегам при проведении урока по теме «Семья».</a:t>
            </a:r>
            <a:endParaRPr lang="ru-RU" altLang="en-US"/>
          </a:p>
          <a:p>
            <a:endParaRPr lang="ru-RU" altLang="en-US"/>
          </a:p>
        </p:txBody>
      </p:sp>
      <p:sp>
        <p:nvSpPr>
          <p:cNvPr id="3" name="Text Box 2"/>
          <p:cNvSpPr txBox="1"/>
          <p:nvPr/>
        </p:nvSpPr>
        <p:spPr>
          <a:xfrm>
            <a:off x="1003935" y="670560"/>
            <a:ext cx="65049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sz="3200"/>
              <a:t>Заключение:</a:t>
            </a:r>
            <a:endParaRPr lang="ru-RU" altLang="en-US" sz="3200"/>
          </a:p>
        </p:txBody>
      </p:sp>
    </p:spTree>
  </p:cSld>
  <p:clrMapOvr>
    <a:masterClrMapping/>
  </p:clrMapOvr>
  <p:transition spd="slow">
    <p:wipe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Трек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0</TotalTime>
  <Words>1449</Words>
  <Application>WPS Presentation</Application>
  <PresentationFormat>Произвольный</PresentationFormat>
  <Paragraphs>63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3" baseType="lpstr">
      <vt:lpstr>Arial</vt:lpstr>
      <vt:lpstr>SimSun</vt:lpstr>
      <vt:lpstr>Wingdings</vt:lpstr>
      <vt:lpstr>Franklin Gothic Medium</vt:lpstr>
      <vt:lpstr>Wingdings 2</vt:lpstr>
      <vt:lpstr>Wingdings 2</vt:lpstr>
      <vt:lpstr>Times New Roman</vt:lpstr>
      <vt:lpstr>Franklin Gothic Book</vt:lpstr>
      <vt:lpstr>Microsoft YaHei</vt:lpstr>
      <vt:lpstr>Arial Unicode MS</vt:lpstr>
      <vt:lpstr>Calibri</vt:lpstr>
      <vt:lpstr>Трек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 Bob America</dc:title>
  <dc:creator>Надежда Смирнова</dc:creator>
  <cp:lastModifiedBy>Надежда Смирнов�</cp:lastModifiedBy>
  <cp:revision>17</cp:revision>
  <dcterms:created xsi:type="dcterms:W3CDTF">2016-09-14T15:53:00Z</dcterms:created>
  <dcterms:modified xsi:type="dcterms:W3CDTF">2022-01-16T15:30:08Z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7852D12515234A6B9FA4988591DD427B</vt:lpwstr>
  </property>
  <property fmtid="{D5CDD505-2E9C-101B-9397-08002B2CF9AE}" pid="3" name="KSOProductBuildVer">
    <vt:lpwstr>1033-11.2.0.10426</vt:lpwstr>
  </property>
</Properties>
</file>