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7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6" r:id="rId10"/>
    <p:sldId id="265" r:id="rId11"/>
    <p:sldId id="267" r:id="rId12"/>
    <p:sldId id="269" r:id="rId13"/>
    <p:sldId id="268" r:id="rId14"/>
    <p:sldId id="271" r:id="rId15"/>
    <p:sldId id="270" r:id="rId16"/>
    <p:sldId id="272" r:id="rId17"/>
    <p:sldId id="273" r:id="rId18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2268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Результаты опроса детей в группе</a:t>
            </a:r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 опроса детей в группе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0-CCBA-4CC5-96E2-41222641E7CF}"/>
              </c:ext>
            </c:extLst>
          </c:dPt>
          <c:cat>
            <c:strRef>
              <c:f>Лист1!$A$2:$A$5</c:f>
              <c:strCache>
                <c:ptCount val="2"/>
                <c:pt idx="0">
                  <c:v>незнают </c:v>
                </c:pt>
                <c:pt idx="1">
                  <c:v>не задумывались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11</c:v>
                </c:pt>
                <c:pt idx="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CBA-4CC5-96E2-41222641E7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56596522309711284"/>
          <c:y val="0.3316640419947508"/>
          <c:w val="0.4173681102362205"/>
          <c:h val="0.40221325459317575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6858508" cy="9144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1450" y="2415818"/>
            <a:ext cx="3981650" cy="2020711"/>
          </a:xfrm>
        </p:spPr>
        <p:txBody>
          <a:bodyPr anchor="b">
            <a:noAutofit/>
          </a:bodyPr>
          <a:lstStyle>
            <a:lvl1pPr algn="ctr">
              <a:defRPr sz="36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1450" y="4797770"/>
            <a:ext cx="3981650" cy="1836868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49063" y="6739470"/>
            <a:ext cx="504957" cy="372533"/>
          </a:xfrm>
        </p:spPr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41451" y="6739470"/>
            <a:ext cx="3048645" cy="372533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988" y="6739470"/>
            <a:ext cx="310112" cy="372533"/>
          </a:xfrm>
        </p:spPr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514869" y="4628439"/>
            <a:ext cx="383481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4416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958849" y="3141680"/>
            <a:ext cx="494665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497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8849" y="2188551"/>
            <a:ext cx="4946651" cy="2430019"/>
          </a:xfrm>
        </p:spPr>
        <p:txBody>
          <a:bodyPr anchor="b">
            <a:normAutofit/>
          </a:bodyPr>
          <a:lstStyle>
            <a:lvl1pPr algn="ctr">
              <a:defRPr sz="3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8849" y="4979813"/>
            <a:ext cx="4946651" cy="145335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958850" y="4799189"/>
            <a:ext cx="494665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143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958849" y="3141680"/>
            <a:ext cx="494665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649" y="1220450"/>
            <a:ext cx="5099051" cy="173848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2650" y="3316224"/>
            <a:ext cx="2503170" cy="459638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3864" y="3316224"/>
            <a:ext cx="2503170" cy="459638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310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2651" y="3544711"/>
            <a:ext cx="2503170" cy="768349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2651" y="4324351"/>
            <a:ext cx="2503170" cy="360883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1374" y="3544711"/>
            <a:ext cx="2503170" cy="768349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1374" y="4324351"/>
            <a:ext cx="2503170" cy="360883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958849" y="3139560"/>
            <a:ext cx="494665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5414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649" y="1220450"/>
            <a:ext cx="5099051" cy="173848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958849" y="3139560"/>
            <a:ext cx="494665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207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901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648" y="1851379"/>
            <a:ext cx="1902599" cy="1828800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0047" y="1309510"/>
            <a:ext cx="2891654" cy="652498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2648" y="4041420"/>
            <a:ext cx="1902599" cy="3251205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958849" y="3883377"/>
            <a:ext cx="175019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1810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649" y="2511776"/>
            <a:ext cx="2724152" cy="1828800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02" y="1377244"/>
            <a:ext cx="2197097" cy="6389515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2649" y="4340576"/>
            <a:ext cx="2724151" cy="243840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722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649" y="6420553"/>
            <a:ext cx="5099051" cy="755651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69695" y="1377245"/>
            <a:ext cx="5318612" cy="4481692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2649" y="7176204"/>
            <a:ext cx="5099051" cy="658283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71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649" y="1209164"/>
            <a:ext cx="5099051" cy="4130480"/>
          </a:xfrm>
        </p:spPr>
        <p:txBody>
          <a:bodyPr anchor="ctr">
            <a:normAutofit/>
          </a:bodyPr>
          <a:lstStyle>
            <a:lvl1pPr algn="ctr">
              <a:defRPr sz="2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2649" y="5700888"/>
            <a:ext cx="5099052" cy="213360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58849" y="5520265"/>
            <a:ext cx="4954819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53010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750" y="1309509"/>
            <a:ext cx="4800188" cy="3160891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200150" y="4470399"/>
            <a:ext cx="4419599" cy="869244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35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2647" y="5791201"/>
            <a:ext cx="5099054" cy="2043289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637477" y="1207150"/>
            <a:ext cx="342989" cy="779701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54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25128" y="3770494"/>
            <a:ext cx="342989" cy="779701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54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958849" y="5520265"/>
            <a:ext cx="494665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5695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652" y="4411441"/>
            <a:ext cx="5099046" cy="1958400"/>
          </a:xfrm>
        </p:spPr>
        <p:txBody>
          <a:bodyPr anchor="b">
            <a:normAutofit/>
          </a:bodyPr>
          <a:lstStyle>
            <a:lvl1pPr algn="l">
              <a:defRPr sz="2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2651" y="6369841"/>
            <a:ext cx="5099048" cy="11472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4573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7062" y="1309510"/>
            <a:ext cx="4743876" cy="2991557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882651" y="4852416"/>
            <a:ext cx="5099048" cy="1182624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2649" y="6039556"/>
            <a:ext cx="5099052" cy="1794933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58546" y="1195860"/>
            <a:ext cx="342989" cy="779701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37348" y="3476971"/>
            <a:ext cx="342989" cy="779701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958849" y="4572000"/>
            <a:ext cx="494665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84312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649" y="1309509"/>
            <a:ext cx="5099051" cy="305928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4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882651" y="4754880"/>
            <a:ext cx="5099048" cy="120700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2649" y="5960534"/>
            <a:ext cx="5099051" cy="1873956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58852" y="4572000"/>
            <a:ext cx="495481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63682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2649" y="3320181"/>
            <a:ext cx="5099052" cy="4514311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958850" y="3139560"/>
            <a:ext cx="495481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35160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767500" y="1209165"/>
            <a:ext cx="1214198" cy="662532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2651" y="1209165"/>
            <a:ext cx="3686632" cy="662532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4684134" y="1209165"/>
            <a:ext cx="0" cy="6625324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7277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" y="0"/>
            <a:ext cx="6864350" cy="9144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2649" y="1220450"/>
            <a:ext cx="5099051" cy="173848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2649" y="3320181"/>
            <a:ext cx="5099052" cy="45933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67503" y="7947378"/>
            <a:ext cx="861212" cy="3725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515D8C8-03BB-4D6B-A74A-0BE15D8B679D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82649" y="7947378"/>
            <a:ext cx="3828500" cy="3725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685068" y="7947378"/>
            <a:ext cx="296633" cy="3725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ACF0B71-FF57-4C28-A761-93146FD6F8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378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ctr" defTabSz="342900" rtl="0" eaLnBrk="1" latinLnBrk="0" hangingPunct="1">
        <a:spcBef>
          <a:spcPct val="0"/>
        </a:spcBef>
        <a:buNone/>
        <a:defRPr sz="3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5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3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2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76872" y="39553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908720" y="168699"/>
            <a:ext cx="540060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казённое дошкольное образовательное учреждение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«Детский сад №15 «Золотой ключик»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96752" y="1115616"/>
            <a:ext cx="5112568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Паспорт исследовательского проекта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 методике Н.А.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Веракса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Monotype Corsiva" pitchFamily="66" charset="0"/>
                <a:ea typeface="Verdana" pitchFamily="34" charset="0"/>
                <a:cs typeface="Times New Roman" pitchFamily="18" charset="0"/>
              </a:rPr>
              <a:t>«Почему листья желтеют осенью?»</a:t>
            </a:r>
          </a:p>
          <a:p>
            <a:pPr algn="ctr"/>
            <a:endParaRPr lang="ru-RU" sz="5400" dirty="0">
              <a:solidFill>
                <a:srgbClr val="C00000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sz="5400" dirty="0" smtClean="0">
              <a:solidFill>
                <a:srgbClr val="C00000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556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разновозрастная</a:t>
            </a:r>
          </a:p>
          <a:p>
            <a:pPr marL="3556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автор: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воспитатель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Андреенко В.С.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1" name="Picture 1" descr="H:\проект листья\20211007_1639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0848" y="3419872"/>
            <a:ext cx="3312368" cy="44164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0" y="8836223"/>
            <a:ext cx="6858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 Нижнеудинск, 2021г.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124744" y="-83879"/>
            <a:ext cx="5256584" cy="9479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450000" defTabSz="914400" rtl="0" eaLnBrk="1" fontAlgn="base" latinLnBrk="0" hangingPunct="1">
              <a:buClrTx/>
              <a:buSzTx/>
              <a:buFontTx/>
              <a:buNone/>
              <a:tabLst>
                <a:tab pos="1695450" algn="l"/>
              </a:tabLst>
            </a:pPr>
            <a:r>
              <a:rPr kumimoji="0" lang="ru-RU" sz="17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Вид проекта:</a:t>
            </a:r>
            <a:r>
              <a:rPr kumimoji="0" lang="ru-RU" sz="17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исследовательский.</a:t>
            </a:r>
            <a:endParaRPr kumimoji="0" lang="ru-RU" sz="17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450000" defTabSz="914400" rtl="0" eaLnBrk="0" fontAlgn="base" latinLnBrk="0" hangingPunct="0">
              <a:buClrTx/>
              <a:buSzTx/>
              <a:buFontTx/>
              <a:buNone/>
              <a:tabLst>
                <a:tab pos="1695450" algn="l"/>
              </a:tabLst>
            </a:pPr>
            <a:r>
              <a:rPr kumimoji="0" lang="ru-RU" sz="17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Участники проекта:</a:t>
            </a:r>
            <a:r>
              <a:rPr kumimoji="0" lang="ru-RU" sz="17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дети разновозрастной группы, воспитатель, родители.</a:t>
            </a:r>
            <a:endParaRPr kumimoji="0" lang="ru-RU" sz="17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450000" defTabSz="914400" rtl="0" eaLnBrk="0" fontAlgn="base" latinLnBrk="0" hangingPunct="0">
              <a:buClrTx/>
              <a:buSzTx/>
              <a:buFontTx/>
              <a:buNone/>
              <a:tabLst>
                <a:tab pos="1695450" algn="l"/>
              </a:tabLst>
            </a:pPr>
            <a:r>
              <a:rPr kumimoji="0" lang="ru-RU" sz="17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Сроки проведения: </a:t>
            </a:r>
            <a:r>
              <a:rPr kumimoji="0" lang="ru-RU" sz="17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краткосрочный 1 неделя</a:t>
            </a:r>
            <a:endParaRPr kumimoji="0" lang="ru-RU" sz="17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indent="450000" eaLnBrk="0" fontAlgn="base" hangingPunct="0">
              <a:tabLst>
                <a:tab pos="1695450" algn="l"/>
              </a:tabLst>
            </a:pPr>
            <a:r>
              <a:rPr kumimoji="0" lang="ru-RU" sz="17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Проблема:</a:t>
            </a:r>
            <a:r>
              <a:rPr kumimoji="0" lang="ru-RU" sz="17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indent="450000" eaLnBrk="0" fontAlgn="base" hangingPunct="0">
              <a:tabLst>
                <a:tab pos="1695450" algn="l"/>
              </a:tabLst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- почему окраска листьев изменилась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с зелёного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жёлтую и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красную?</a:t>
            </a:r>
          </a:p>
          <a:p>
            <a:pPr lvl="0" indent="450000" eaLnBrk="0" fontAlgn="base" hangingPunct="0">
              <a:tabLst>
                <a:tab pos="1695450" algn="l"/>
              </a:tabLst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- зачем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вообще нужны листья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дереву? </a:t>
            </a:r>
          </a:p>
          <a:p>
            <a:pPr lvl="0" indent="450000" eaLnBrk="0" fontAlgn="base" hangingPunct="0">
              <a:tabLst>
                <a:tab pos="1695450" algn="l"/>
              </a:tabLst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- зачем деревья сбрасывают листья?</a:t>
            </a:r>
          </a:p>
          <a:p>
            <a:pPr marR="0" lvl="0" indent="450000" defTabSz="914400" rtl="0" eaLnBrk="0" fontAlgn="base" latinLnBrk="0" hangingPunct="0">
              <a:spcBef>
                <a:spcPts val="600"/>
              </a:spcBef>
              <a:buClrTx/>
              <a:buSzTx/>
              <a:buFontTx/>
              <a:buNone/>
              <a:tabLst>
                <a:tab pos="1695450" algn="l"/>
              </a:tabLst>
            </a:pPr>
            <a:r>
              <a:rPr kumimoji="0" lang="ru-RU" sz="1700" b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 детей:</a:t>
            </a:r>
            <a:endParaRPr kumimoji="0" lang="ru-RU" sz="1700" b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indent="450000"/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- изучить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специальную литературу;</a:t>
            </a:r>
          </a:p>
          <a:p>
            <a:pPr indent="450000"/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- выяснить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, почему листья меняют свой цвет;</a:t>
            </a:r>
          </a:p>
          <a:p>
            <a:pPr indent="450000"/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- изучить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строение листа, причину изменения цвета листьев;</a:t>
            </a:r>
          </a:p>
          <a:p>
            <a:pPr indent="450000"/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- сделать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поделки и рисунки, чтобы сохранить воспоминания  об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осени;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  <a:p>
            <a:pPr indent="450000"/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провести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эксперименты.</a:t>
            </a:r>
          </a:p>
          <a:p>
            <a:pPr marR="0" lvl="0" indent="450000" defTabSz="914400" rtl="0" eaLnBrk="0" fontAlgn="base" latinLnBrk="0" hangingPunct="0">
              <a:spcBef>
                <a:spcPts val="600"/>
              </a:spcBef>
              <a:buClrTx/>
              <a:buSzTx/>
              <a:buFontTx/>
              <a:buNone/>
              <a:tabLst>
                <a:tab pos="1695450" algn="l"/>
              </a:tabLst>
            </a:pPr>
            <a:r>
              <a:rPr kumimoji="0" lang="ru-RU" sz="1700" b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 педагога:</a:t>
            </a:r>
            <a:endParaRPr kumimoji="0" lang="ru-RU" sz="1700" b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450000" defTabSz="914400" rtl="0" eaLnBrk="0" fontAlgn="base" latinLnBrk="0" hangingPunct="0">
              <a:buClrTx/>
              <a:buSzTx/>
              <a:buFontTx/>
              <a:buNone/>
              <a:tabLst>
                <a:tab pos="1695450" algn="l"/>
              </a:tabLst>
            </a:pPr>
            <a:r>
              <a:rPr kumimoji="0" lang="ru-RU" sz="17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17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формировать представления детей о</a:t>
            </a:r>
            <a:r>
              <a:rPr kumimoji="0" lang="ru-RU" sz="1700" b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природных явлениях осени;</a:t>
            </a:r>
            <a:endParaRPr kumimoji="0" lang="ru-RU" sz="1700" b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R="0" lvl="0" indent="450000" defTabSz="914400" rtl="0" eaLnBrk="0" fontAlgn="base" latinLnBrk="0" hangingPunct="0">
              <a:buClrTx/>
              <a:buSzTx/>
              <a:buFontTx/>
              <a:buNone/>
              <a:tabLst>
                <a:tab pos="1695450" algn="l"/>
              </a:tabLst>
            </a:pPr>
            <a:r>
              <a:rPr kumimoji="0" lang="ru-RU" sz="17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sz="17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развивать интерес к познавательно-исследовательской деятельности; </a:t>
            </a:r>
            <a:endParaRPr kumimoji="0" lang="ru-RU" sz="17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450000" defTabSz="914400" rtl="0" eaLnBrk="0" fontAlgn="base" latinLnBrk="0" hangingPunct="0">
              <a:buClrTx/>
              <a:buSzTx/>
              <a:buFontTx/>
              <a:buNone/>
              <a:tabLst>
                <a:tab pos="1695450" algn="l"/>
              </a:tabLst>
            </a:pPr>
            <a:r>
              <a:rPr kumimoji="0" lang="ru-RU" sz="17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формировать умения детей: устанавливать причинно-следственные связи, проводить опыты и делать выводы.</a:t>
            </a:r>
            <a:endParaRPr kumimoji="0" lang="ru-RU" sz="17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000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95450" algn="l"/>
              </a:tabLst>
            </a:pPr>
            <a:r>
              <a:rPr kumimoji="0" lang="ru-RU" sz="1700" b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Задачи, направленные на родителей:</a:t>
            </a:r>
            <a:endParaRPr kumimoji="0" lang="ru-RU" sz="1700" b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00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95450" algn="l"/>
              </a:tabLst>
            </a:pPr>
            <a:r>
              <a:rPr kumimoji="0" lang="ru-RU" sz="17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включать родителей в совместную деятельность по реализации проекта; </a:t>
            </a:r>
            <a:endParaRPr kumimoji="0" lang="ru-RU" sz="17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00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95450" algn="l"/>
              </a:tabLst>
            </a:pPr>
            <a:r>
              <a:rPr kumimoji="0" lang="ru-RU" sz="17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ориентировать родителей на развитие познавательно-исследовательской деятельности ребёнка; </a:t>
            </a:r>
            <a:endParaRPr kumimoji="0" lang="ru-RU" sz="17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00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95450" algn="l"/>
              </a:tabLst>
            </a:pPr>
            <a:r>
              <a:rPr kumimoji="0" lang="ru-RU" sz="17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способствовать развитию партнёрской позиции родителей в общении с ребёнком, развитию положительной самооценки и уверенности в себе. </a:t>
            </a:r>
            <a:endParaRPr kumimoji="0" lang="ru-RU" sz="17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95450" algn="l"/>
              </a:tabLst>
            </a:pPr>
            <a:endParaRPr kumimoji="0" lang="ru-RU" sz="17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268760" y="547175"/>
            <a:ext cx="5112568" cy="8002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00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Обеспечение проекта:</a:t>
            </a:r>
            <a:endParaRPr kumimoji="0" lang="ru-RU" sz="2400" b="1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00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Ресурсы</a:t>
            </a: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00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Информационные:</a:t>
            </a:r>
            <a:b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художественная литература;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познавательная литература (детские энциклопедии В.В. Демыкин «Почемучка», А.И. Ким «Обо всём на свете»;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авторские презентации «Красота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осенних листьев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», «Интересное о осени», «Поделки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из осенних листьев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»,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«Признаки осени»; «Жизнь деревьев в разное время года»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00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Технические: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ноутбук, видеопроектор, интерактивная доска, музыкальный центр.</a:t>
            </a: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00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Оборудование для опытов:</a:t>
            </a:r>
            <a:endParaRPr kumimoji="0" lang="ru-RU" sz="24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листья разных цветов, стаканы, медицинский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спирт, салфетки, деревянный молоточек, лупа, микроскоп.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196752" y="63364"/>
            <a:ext cx="5256584" cy="8925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buClrTx/>
              <a:buSzTx/>
              <a:buFontTx/>
              <a:buNone/>
              <a:tabLst>
                <a:tab pos="666750" algn="l"/>
              </a:tabLst>
            </a:pPr>
            <a:r>
              <a:rPr kumimoji="0" lang="ru-RU" sz="2400" b="1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Этапы реализации проекта:</a:t>
            </a:r>
          </a:p>
          <a:p>
            <a:pPr marL="0" marR="0" lvl="0" indent="450000" defTabSz="914400" rtl="0" eaLnBrk="0" fontAlgn="base" latinLnBrk="0" hangingPunct="0">
              <a:spcBef>
                <a:spcPts val="600"/>
              </a:spcBef>
              <a:buClrTx/>
              <a:buSzTx/>
              <a:buFontTx/>
              <a:buNone/>
              <a:tabLst>
                <a:tab pos="666750" algn="l"/>
              </a:tabLst>
            </a:pPr>
            <a:r>
              <a:rPr kumimoji="0" lang="ru-RU" sz="22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 ЭТАП: </a:t>
            </a:r>
            <a:r>
              <a:rPr kumimoji="0" lang="ru-RU" sz="22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Создание ситуации, в ходе которой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ребёнок самостоятельно или с помощью взрослого пришёл к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формулировке исследовательской задачи.</a:t>
            </a:r>
            <a:endParaRPr kumimoji="0" lang="ru-RU" sz="220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000" defTabSz="914400" rtl="0" eaLnBrk="0" fontAlgn="base" latinLnBrk="0" hangingPunct="0">
              <a:spcBef>
                <a:spcPts val="600"/>
              </a:spcBef>
              <a:buClrTx/>
              <a:buSzTx/>
              <a:buFontTx/>
              <a:buNone/>
              <a:tabLst>
                <a:tab pos="666750" algn="l"/>
              </a:tabLst>
            </a:pPr>
            <a:r>
              <a:rPr kumimoji="0" lang="ru-RU" sz="2200" b="1" i="1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Проблемная ситуация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indent="45000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Однажды в детском саду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Валентина Сергеевна рассказала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нам сказку «Осень, хоровод и дружба» И. Ревю и мне стало интересно, почему осенью желтеют и краснеют листья. Я спросила об этом бабушку, и мы решили найти ответ на этот вопрос.</a:t>
            </a:r>
            <a:r>
              <a:rPr lang="ru-RU" sz="2200" u="sng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450000"/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Мы узнаем: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из чего состоит лист (его структуру), почему опадают листья и почему листва меняет свой цвет. </a:t>
            </a:r>
          </a:p>
          <a:p>
            <a:pPr indent="45000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 самое интересное в том, что мы с бабушкой пробуем опытным путем извлечь из листочков то вещество, которое придает им такие красивые цвета осенью.</a:t>
            </a:r>
          </a:p>
          <a:p>
            <a:pPr indent="45000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 ходе бесед и проведения опытов была определена тема проекта для исследования: 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«Почему листья желтеют осенью?»</a:t>
            </a:r>
            <a:endParaRPr kumimoji="0" lang="ru-RU" sz="2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6857999" cy="9144000"/>
          </a:xfrm>
          <a:prstGeom prst="rect">
            <a:avLst/>
          </a:prstGeom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340768" y="-56437"/>
            <a:ext cx="475252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240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II ЭТАП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240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Реализация проекта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240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Поиск ответа на поставленный вопрос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240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Проведение опроса. 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340768" y="1331640"/>
          <a:ext cx="4824536" cy="3608861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72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10081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Что мы знаем?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Что хотим узнать?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Как мы можем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это узнать?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55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Рита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Деревья осенью меняют цвет листьев.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Почему листья на деревьях меняют осенью свою окраску?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Можно посмотреть в интернете, спросить у Алисы в телефоне. Она всё знает. 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8151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Влад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Осенью листья с деревьев опадают.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Почему листья опадают, а не остаются на деревьях.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Можно у всех поспрашивать: и дома и в детском саду. Можно посмотреть по телевизору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307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Варя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Цвет листвы бывает разный.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Почему листья на деревьях разного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цвета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Нужно почитать в энциклопедии.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Диаграмма 7"/>
          <p:cNvGraphicFramePr/>
          <p:nvPr/>
        </p:nvGraphicFramePr>
        <p:xfrm>
          <a:off x="1412776" y="5364088"/>
          <a:ext cx="4572000" cy="3192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pic>
        <p:nvPicPr>
          <p:cNvPr id="19459" name="Picture 3" descr="C:\Users\Администратор\Desktop\проект\20211007_161229.jpg"/>
          <p:cNvPicPr>
            <a:picLocks noChangeAspect="1" noChangeArrowheads="1"/>
          </p:cNvPicPr>
          <p:nvPr/>
        </p:nvPicPr>
        <p:blipFill>
          <a:blip r:embed="rId3" cstate="print"/>
          <a:srcRect l="5923" r="5230" b="9179"/>
          <a:stretch>
            <a:fillRect/>
          </a:stretch>
        </p:blipFill>
        <p:spPr bwMode="auto">
          <a:xfrm>
            <a:off x="3501008" y="2339752"/>
            <a:ext cx="3024336" cy="23186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980728" y="179512"/>
            <a:ext cx="54726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Возможные способы проверки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esktop\муниципальный конкурс проект новогодний 2020\20201218_16035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1331640"/>
            <a:ext cx="3600400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User\Desktop\20201218_16092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736" y="5076056"/>
            <a:ext cx="2736304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980728" y="827584"/>
            <a:ext cx="52565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Поиск информации в энциклопедиях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96752" y="4644008"/>
            <a:ext cx="48965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Поиск информации в интернете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C:\Users\Администратор\Desktop\проект\Attachments svetik-cheremnykh@yandex.ru 2021-10-17 20-32-17\IMG-4a455bb1c5f8c843f2408f582bb102f6-V.jpg"/>
          <p:cNvPicPr>
            <a:picLocks noChangeAspect="1" noChangeArrowheads="1"/>
          </p:cNvPicPr>
          <p:nvPr/>
        </p:nvPicPr>
        <p:blipFill>
          <a:blip r:embed="rId6" cstate="print"/>
          <a:srcRect t="7492" r="-4892" b="41935"/>
          <a:stretch>
            <a:fillRect/>
          </a:stretch>
        </p:blipFill>
        <p:spPr bwMode="auto">
          <a:xfrm>
            <a:off x="2780928" y="6228184"/>
            <a:ext cx="3808423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20688" y="0"/>
            <a:ext cx="6237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Проведение опыта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C:\Users\Администратор\Desktop\проект\IMG-ffa06fc6b5c6736a369f7440f95130cd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0809" y="357552"/>
            <a:ext cx="3936437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3" name="Picture 3" descr="C:\Users\Администратор\Desktop\проект\IMG-84c7211a6a764febd002fbe46a037a6e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00809" y="3309880"/>
            <a:ext cx="3938400" cy="2953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 descr="C:\Users\Администратор\Desktop\проект\IMG-95e29a26c526037f6c6b9324a55a95d5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28800" y="6190200"/>
            <a:ext cx="3938400" cy="2953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pic>
        <p:nvPicPr>
          <p:cNvPr id="5" name="Picture 2" descr="C:\Users\Администратор\Desktop\проект\Attachments svetik-cheremnykh@yandex.ru 2021-10-17 20-32-17\IMG-1ed57c6260765e1b0ace800faf32c5dd-V.jpg"/>
          <p:cNvPicPr>
            <a:picLocks noChangeAspect="1" noChangeArrowheads="1"/>
          </p:cNvPicPr>
          <p:nvPr/>
        </p:nvPicPr>
        <p:blipFill>
          <a:blip r:embed="rId3" cstate="print"/>
          <a:srcRect t="17933" b="16311"/>
          <a:stretch>
            <a:fillRect/>
          </a:stretch>
        </p:blipFill>
        <p:spPr bwMode="auto">
          <a:xfrm>
            <a:off x="404664" y="755576"/>
            <a:ext cx="2818435" cy="2471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7" name="Picture 3" descr="C:\Users\Администратор\Desktop\проект\Attachments svetik-cheremnykh@yandex.ru 2021-10-17 20-32-17\IMG-0dcdaa6ee3c20bf94b5d209ec7de5caf-V.jpg"/>
          <p:cNvPicPr>
            <a:picLocks noChangeAspect="1" noChangeArrowheads="1"/>
          </p:cNvPicPr>
          <p:nvPr/>
        </p:nvPicPr>
        <p:blipFill>
          <a:blip r:embed="rId4" cstate="print"/>
          <a:srcRect l="8680" t="8267" r="11958" b="7411"/>
          <a:stretch>
            <a:fillRect/>
          </a:stretch>
        </p:blipFill>
        <p:spPr bwMode="auto">
          <a:xfrm>
            <a:off x="3429000" y="827584"/>
            <a:ext cx="2981978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8" name="Picture 4" descr="C:\Users\Администратор\Desktop\проект\Attachments svetik-cheremnykh@yandex.ru 2021-10-17 20-32-17\IMG-029a781bdbff2d2ef4672cec4364ff99-V.jpg"/>
          <p:cNvPicPr>
            <a:picLocks noChangeAspect="1" noChangeArrowheads="1"/>
          </p:cNvPicPr>
          <p:nvPr/>
        </p:nvPicPr>
        <p:blipFill>
          <a:blip r:embed="rId5" cstate="print"/>
          <a:srcRect t="5978" b="25876"/>
          <a:stretch>
            <a:fillRect/>
          </a:stretch>
        </p:blipFill>
        <p:spPr bwMode="auto">
          <a:xfrm>
            <a:off x="332656" y="3419872"/>
            <a:ext cx="2880320" cy="261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9" name="Picture 5" descr="C:\Users\Администратор\Desktop\проект\Attachments svetik-cheremnykh@yandex.ru 2021-10-17 20-32-17\IMG-fd87e95de129626c29e195bd11661aac-V.jpg"/>
          <p:cNvPicPr>
            <a:picLocks noChangeAspect="1" noChangeArrowheads="1"/>
          </p:cNvPicPr>
          <p:nvPr/>
        </p:nvPicPr>
        <p:blipFill>
          <a:blip r:embed="rId6" cstate="print"/>
          <a:srcRect t="21635" r="5935" b="17223"/>
          <a:stretch>
            <a:fillRect/>
          </a:stretch>
        </p:blipFill>
        <p:spPr bwMode="auto">
          <a:xfrm>
            <a:off x="3406844" y="3419872"/>
            <a:ext cx="3118500" cy="2702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0" name="Picture 6" descr="C:\Users\Администратор\Desktop\проект\Attachments svetik-cheremnykh@yandex.ru 2021-10-17 20-32-17\IMG-ac53d0afa70875b549e1f461d16a5ed9-V.jpg"/>
          <p:cNvPicPr>
            <a:picLocks noChangeAspect="1" noChangeArrowheads="1"/>
          </p:cNvPicPr>
          <p:nvPr/>
        </p:nvPicPr>
        <p:blipFill>
          <a:blip r:embed="rId7" cstate="print"/>
          <a:srcRect l="22540" t="3757" r="4206" b="13598"/>
          <a:stretch>
            <a:fillRect/>
          </a:stretch>
        </p:blipFill>
        <p:spPr bwMode="auto">
          <a:xfrm>
            <a:off x="260648" y="6300192"/>
            <a:ext cx="2952328" cy="2498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1" name="Picture 7" descr="C:\Users\Администратор\Desktop\проект\Attachments svetik-cheremnykh@yandex.ru 2021-10-17 20-32-17\IMG-0bb59edc217079927a902e0be3fc857c-V.jpg"/>
          <p:cNvPicPr>
            <a:picLocks noChangeAspect="1" noChangeArrowheads="1"/>
          </p:cNvPicPr>
          <p:nvPr/>
        </p:nvPicPr>
        <p:blipFill>
          <a:blip r:embed="rId8" cstate="print"/>
          <a:srcRect l="16809" r="7309" b="17219"/>
          <a:stretch>
            <a:fillRect/>
          </a:stretch>
        </p:blipFill>
        <p:spPr bwMode="auto">
          <a:xfrm>
            <a:off x="3501008" y="6300192"/>
            <a:ext cx="3080342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1196752" y="0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Проведение эксперимента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4704" y="179512"/>
            <a:ext cx="5688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Выполнение творческой работы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3" name="Picture 1" descr="H:\проект листья\20211007_0818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80" y="827584"/>
            <a:ext cx="2870643" cy="2152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4" name="Picture 2" descr="H:\проект листья\20211007_1028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5024" y="827584"/>
            <a:ext cx="2880320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5" name="Picture 3" descr="H:\проект листья\20211007_1102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672" y="3131840"/>
            <a:ext cx="2952329" cy="2214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6" name="Picture 4" descr="H:\проект листья\20211007_11054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5024" y="3131840"/>
            <a:ext cx="2918648" cy="2188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7" name="Picture 5" descr="H:\проект листья\20211007_1106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84784" y="5436096"/>
            <a:ext cx="4463819" cy="3347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6857999" cy="9144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80728" y="179512"/>
            <a:ext cx="53285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Оформление проекта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7376" y="1077267"/>
            <a:ext cx="2600768" cy="19505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71" y="3707905"/>
            <a:ext cx="2974869" cy="22311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59287" y="1138475"/>
            <a:ext cx="2542280" cy="19067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808" y="6192602"/>
            <a:ext cx="3874740" cy="274394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6857999" cy="9144000"/>
          </a:xfrm>
          <a:prstGeom prst="rect">
            <a:avLst/>
          </a:prstGeom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340768" y="251520"/>
            <a:ext cx="475252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38275" algn="l"/>
              </a:tabLst>
            </a:pPr>
            <a:r>
              <a:rPr kumimoji="0" lang="ru-RU" sz="2400" b="1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III ЭТАП</a:t>
            </a:r>
            <a:endParaRPr kumimoji="0" lang="ru-RU" sz="2400" b="0" i="1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38275" algn="l"/>
              </a:tabLst>
            </a:pPr>
            <a:r>
              <a:rPr kumimoji="0" lang="ru-RU" sz="2400" b="1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Презентация проекта</a:t>
            </a:r>
            <a:endParaRPr kumimoji="0" lang="ru-RU" sz="2400" b="0" i="1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196752" y="5508104"/>
            <a:ext cx="504056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Защита проекта в рамках муниципального конкурса 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«Я-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исследователь»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b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детей старшего дошкольного возраста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27" name="Picture 3" descr="C:\Users\Администратор\Desktop\солнышко\фото детей СОЛНЫШКО\разновозр\20211027_104047.jpg"/>
          <p:cNvPicPr>
            <a:picLocks noChangeAspect="1" noChangeArrowheads="1"/>
          </p:cNvPicPr>
          <p:nvPr/>
        </p:nvPicPr>
        <p:blipFill>
          <a:blip r:embed="rId3" cstate="print"/>
          <a:srcRect l="10547" t="12500" r="10937" b="7813"/>
          <a:stretch>
            <a:fillRect/>
          </a:stretch>
        </p:blipFill>
        <p:spPr bwMode="auto">
          <a:xfrm>
            <a:off x="1124744" y="1331640"/>
            <a:ext cx="5289058" cy="402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196752" y="233541"/>
            <a:ext cx="496855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0100" algn="l"/>
              </a:tabLst>
            </a:pPr>
            <a:r>
              <a:rPr kumimoji="0" lang="ru-RU" sz="2400" b="0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IV ЭТАП</a:t>
            </a:r>
            <a:endParaRPr kumimoji="0" lang="ru-RU" sz="2400" b="0" i="1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0100" algn="l"/>
              </a:tabLst>
            </a:pPr>
            <a:r>
              <a:rPr kumimoji="0" lang="ru-RU" sz="2400" b="1" i="1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Выставка проекта</a:t>
            </a:r>
            <a:endParaRPr kumimoji="0" lang="ru-RU" sz="2400" b="0" i="1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C:\Users\Администратор\Desktop\солнышко\фото детей СОЛНЫШКО\разновозр\20210915_104945.jpg"/>
          <p:cNvPicPr>
            <a:picLocks noChangeAspect="1" noChangeArrowheads="1"/>
          </p:cNvPicPr>
          <p:nvPr/>
        </p:nvPicPr>
        <p:blipFill>
          <a:blip r:embed="rId3" cstate="print"/>
          <a:srcRect b="6836"/>
          <a:stretch>
            <a:fillRect/>
          </a:stretch>
        </p:blipFill>
        <p:spPr bwMode="auto">
          <a:xfrm>
            <a:off x="1484784" y="1475656"/>
            <a:ext cx="4752000" cy="3320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268760" y="1043608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Рисование: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«Деревья осенью»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9" name="Picture 3" descr="C:\Users\Администратор\Desktop\солнышко\фото детей СОЛНЫШКО\разновозр\20211021 1005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40768" y="5202070"/>
            <a:ext cx="4752528" cy="3564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1340768" y="4716016"/>
            <a:ext cx="4896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Аппликация: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«Осенний лес»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6857999" cy="9144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6712" y="179512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Дидактическая игра: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«С чьей ветки детки?»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дминистратор\Desktop\солнышко\фото детей СОЛНЫШКО\опыты\20201015_0834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84784" y="755576"/>
            <a:ext cx="4608512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Администратор\Desktop\солнышко\фото детей СОЛНЫШКО\опыты\20201015_090128.jpg"/>
          <p:cNvPicPr>
            <a:picLocks noChangeAspect="1" noChangeArrowheads="1"/>
          </p:cNvPicPr>
          <p:nvPr/>
        </p:nvPicPr>
        <p:blipFill>
          <a:blip r:embed="rId4" cstate="print"/>
          <a:srcRect l="8580" b="269"/>
          <a:stretch>
            <a:fillRect/>
          </a:stretch>
        </p:blipFill>
        <p:spPr bwMode="auto">
          <a:xfrm>
            <a:off x="1196752" y="5364088"/>
            <a:ext cx="3168352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Администратор\Desktop\солнышко\фото детей СОЛНЫШКО\опыты\20201015_090345.jpg"/>
          <p:cNvPicPr>
            <a:picLocks noChangeAspect="1" noChangeArrowheads="1"/>
          </p:cNvPicPr>
          <p:nvPr/>
        </p:nvPicPr>
        <p:blipFill>
          <a:blip r:embed="rId5" cstate="print"/>
          <a:srcRect l="17355" t="17972"/>
          <a:stretch>
            <a:fillRect/>
          </a:stretch>
        </p:blipFill>
        <p:spPr bwMode="auto">
          <a:xfrm>
            <a:off x="3501008" y="7020272"/>
            <a:ext cx="2852936" cy="2123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124744" y="4355976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Рассматривание особенностей строения деревьев во время занятий в студии «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Ноосфериум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4744" y="395536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Рассматривание строения листа под микроскопом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Администратор\Desktop\солнышко\фото детей СОЛНЫШКО\опыты\20201015_100041.jpg"/>
          <p:cNvPicPr>
            <a:picLocks noChangeAspect="1" noChangeArrowheads="1"/>
          </p:cNvPicPr>
          <p:nvPr/>
        </p:nvPicPr>
        <p:blipFill>
          <a:blip r:embed="rId3" cstate="print"/>
          <a:srcRect r="8001"/>
          <a:stretch>
            <a:fillRect/>
          </a:stretch>
        </p:blipFill>
        <p:spPr bwMode="auto">
          <a:xfrm>
            <a:off x="1196752" y="1043608"/>
            <a:ext cx="5064210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Администратор\Desktop\солнышко\фото детей СОЛНЫШКО\опыты\20201015_104131.jpg"/>
          <p:cNvPicPr>
            <a:picLocks noChangeAspect="1" noChangeArrowheads="1"/>
          </p:cNvPicPr>
          <p:nvPr/>
        </p:nvPicPr>
        <p:blipFill>
          <a:blip r:embed="rId4" cstate="print"/>
          <a:srcRect l="12201"/>
          <a:stretch>
            <a:fillRect/>
          </a:stretch>
        </p:blipFill>
        <p:spPr bwMode="auto">
          <a:xfrm>
            <a:off x="1124744" y="4932041"/>
            <a:ext cx="5065200" cy="32450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980728" y="4499992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Изготовление гербариев из листьев деревьев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pic>
        <p:nvPicPr>
          <p:cNvPr id="3074" name="Picture 2" descr="C:\Users\Администратор\Desktop\солнышко\фото детей СОЛНЫШКО\опыты\20201109_1216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6872" y="971600"/>
            <a:ext cx="2906942" cy="38759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980728" y="179512"/>
            <a:ext cx="5328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Поиск новой информации во время посещения студии «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Ноосфериум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https://cf.ppt-online.org/files/slide/r/Rve82EQP4Wf6mD7ty1Y9dcBFUb5wSLzkonx3Ou/slide-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84784" y="5364088"/>
            <a:ext cx="4464496" cy="3344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124744" y="493204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Интерактивная игра «Разложи листья»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6857999" cy="9144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24744" y="179512"/>
            <a:ext cx="50181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Детско-родительская выставка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https://my-eda.ru/wp-content/uploads/2018/07/1380524119_dsc02735.jpg"/>
          <p:cNvPicPr>
            <a:picLocks noChangeAspect="1" noChangeArrowheads="1"/>
          </p:cNvPicPr>
          <p:nvPr/>
        </p:nvPicPr>
        <p:blipFill>
          <a:blip r:embed="rId3" cstate="print"/>
          <a:srcRect l="7507" t="2817" r="2418" b="5644"/>
          <a:stretch>
            <a:fillRect/>
          </a:stretch>
        </p:blipFill>
        <p:spPr bwMode="auto">
          <a:xfrm>
            <a:off x="3861048" y="755576"/>
            <a:ext cx="2304256" cy="3120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0" name="Picture 4" descr="https://stroitelcentr.ru/wp-content/uploads/2018/12/Idei-podelok-iz-listev-28.jpg"/>
          <p:cNvPicPr>
            <a:picLocks noChangeAspect="1" noChangeArrowheads="1"/>
          </p:cNvPicPr>
          <p:nvPr/>
        </p:nvPicPr>
        <p:blipFill>
          <a:blip r:embed="rId4" cstate="print"/>
          <a:srcRect l="5882" t="8813" r="4412" b="4524"/>
          <a:stretch>
            <a:fillRect/>
          </a:stretch>
        </p:blipFill>
        <p:spPr bwMode="auto">
          <a:xfrm>
            <a:off x="1268760" y="755576"/>
            <a:ext cx="2605713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2" name="Picture 6" descr="https://privately.ru/lifetime/uploads/posts/2020-09/privately.ru_kartiny-iz-listev-raznyh-avtorov-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7032" y="6372200"/>
            <a:ext cx="2592288" cy="2257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4" name="Picture 8" descr="https://i.ytimg.com/vi/vkF3ydacAds/maxresdefault.jpg"/>
          <p:cNvPicPr>
            <a:picLocks noChangeAspect="1" noChangeArrowheads="1"/>
          </p:cNvPicPr>
          <p:nvPr/>
        </p:nvPicPr>
        <p:blipFill>
          <a:blip r:embed="rId6" cstate="print"/>
          <a:srcRect l="17128" t="8400" r="12814" b="3401"/>
          <a:stretch>
            <a:fillRect/>
          </a:stretch>
        </p:blipFill>
        <p:spPr bwMode="auto">
          <a:xfrm>
            <a:off x="692696" y="6588224"/>
            <a:ext cx="2999001" cy="2123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8" name="Picture 12" descr="https://tytpodelki.ru/wp-content/uploads/2020/08/podelki-iz-listev-22-2048x136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16832" y="3923928"/>
            <a:ext cx="3600400" cy="2399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1381126_27-phonoteka_org-p-osennie-foni-dlya-detskogo-sada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6857999" cy="9144000"/>
          </a:xfrm>
          <a:prstGeom prst="rect">
            <a:avLst/>
          </a:prstGeom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340768" y="531277"/>
            <a:ext cx="5040560" cy="7740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ru-RU" sz="2600" b="1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Заключение</a:t>
            </a:r>
            <a:endParaRPr kumimoji="0" lang="ru-RU" sz="2600" b="1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000" algn="l" defTabSz="914400" rtl="0" eaLnBrk="0" fontAlgn="base" latinLnBrk="0" hangingPunct="0">
              <a:spcBef>
                <a:spcPts val="600"/>
              </a:spcBef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результате изучения различной литературы, </a:t>
            </a:r>
            <a:r>
              <a:rPr kumimoji="0" lang="ru-RU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интернет-источников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проведённых опытов и экспериментов были сделаны следующие выводы: 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indent="450000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листья играют важную роль в жизни растений.</a:t>
            </a:r>
          </a:p>
          <a:p>
            <a:pPr indent="450000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 - зелёную окраску, которая содержится  в листьях называют – хлорофилл, она нужна растениям для развития и роста.</a:t>
            </a:r>
          </a:p>
          <a:p>
            <a:pPr lvl="0" indent="450000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 - с наступлением осени жизнедеятельность растений приостанавливается, хлорофилл постепенно разрушается и листья теряют свою зелёную окраску.</a:t>
            </a:r>
            <a:r>
              <a:rPr lang="ru-RU" sz="2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indent="450000"/>
            <a:r>
              <a:rPr lang="ru-RU" sz="2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наша цель достигнута.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indent="450000"/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Красный и оранжевый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665</TotalTime>
  <Words>447</Words>
  <Application>Microsoft Office PowerPoint</Application>
  <PresentationFormat>Экран (4:3)</PresentationFormat>
  <Paragraphs>101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Garamond</vt:lpstr>
      <vt:lpstr>Monotype Corsiva</vt:lpstr>
      <vt:lpstr>Times New Roman</vt:lpstr>
      <vt:lpstr>Verdana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DNA7 X64</dc:creator>
  <cp:lastModifiedBy>Пользователь</cp:lastModifiedBy>
  <cp:revision>74</cp:revision>
  <dcterms:created xsi:type="dcterms:W3CDTF">2021-11-19T11:22:00Z</dcterms:created>
  <dcterms:modified xsi:type="dcterms:W3CDTF">2022-01-11T05:05:43Z</dcterms:modified>
</cp:coreProperties>
</file>