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2"/>
  </p:notesMasterIdLst>
  <p:sldIdLst>
    <p:sldId id="256" r:id="rId2"/>
    <p:sldId id="281" r:id="rId3"/>
    <p:sldId id="257" r:id="rId4"/>
    <p:sldId id="292" r:id="rId5"/>
    <p:sldId id="259" r:id="rId6"/>
    <p:sldId id="287" r:id="rId7"/>
    <p:sldId id="260" r:id="rId8"/>
    <p:sldId id="262" r:id="rId9"/>
    <p:sldId id="294" r:id="rId10"/>
    <p:sldId id="301" r:id="rId11"/>
    <p:sldId id="302" r:id="rId12"/>
    <p:sldId id="299" r:id="rId13"/>
    <p:sldId id="300" r:id="rId14"/>
    <p:sldId id="303" r:id="rId15"/>
    <p:sldId id="304" r:id="rId16"/>
    <p:sldId id="305" r:id="rId17"/>
    <p:sldId id="306" r:id="rId18"/>
    <p:sldId id="307" r:id="rId19"/>
    <p:sldId id="308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5140" autoAdjust="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9ABB7-9CC7-4564-88A4-2E37AFE9A1EC}" type="datetimeFigureOut">
              <a:rPr lang="ru-RU" smtClean="0"/>
              <a:pPr/>
              <a:t>10.10.2020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3104-7691-4CAC-9084-254105AD0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125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5127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5129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5130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5131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5132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5133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</p:grpSp>
        <p:sp>
          <p:nvSpPr>
            <p:cNvPr id="5134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5136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7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8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9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51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146" name="Rectangle 2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4101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4105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4106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4107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4108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4109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</p:grp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4112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117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DD45064-BB79-40F5-B5AE-EBD1645F65D9}" type="datetimeFigureOut">
              <a:rPr lang="ru-RU" smtClean="0"/>
              <a:pPr/>
              <a:t>10.10.2020</a:t>
            </a:fld>
            <a:endParaRPr lang="ru-RU" dirty="0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dirty="0"/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18AECD4-F86C-4334-8E8E-D0AD85FF82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3130526" y="1582252"/>
            <a:ext cx="3240360" cy="2520279"/>
          </a:xfrm>
        </p:spPr>
        <p:txBody>
          <a:bodyPr>
            <a:normAutofit/>
          </a:bodyPr>
          <a:lstStyle/>
          <a:p>
            <a:r>
              <a:rPr lang="ru-RU" sz="4000" dirty="0" smtClean="0"/>
              <a:t>«В гости к </a:t>
            </a:r>
            <a:r>
              <a:rPr lang="ru-RU" sz="4000" dirty="0" err="1" smtClean="0"/>
              <a:t>хантам</a:t>
            </a:r>
            <a:r>
              <a:rPr lang="ru-RU" sz="4000" dirty="0" smtClean="0"/>
              <a:t>»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27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1529408" y="287800"/>
            <a:ext cx="6624736" cy="980728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Муниципальное бюджетное дошкольное образовательное учреждение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 детский сад №78 «</a:t>
            </a:r>
            <a:r>
              <a:rPr lang="ru-RU" sz="2000" dirty="0" err="1" smtClean="0">
                <a:solidFill>
                  <a:schemeClr val="tx1"/>
                </a:solidFill>
              </a:rPr>
              <a:t>Ивушка</a:t>
            </a:r>
            <a:r>
              <a:rPr lang="ru-RU" sz="2000" dirty="0" smtClean="0">
                <a:solidFill>
                  <a:schemeClr val="tx1"/>
                </a:solidFill>
              </a:rPr>
              <a:t>»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Александр\Desktop\_56a1250a038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3785" y="1194123"/>
            <a:ext cx="1722512" cy="1719660"/>
          </a:xfrm>
          <a:prstGeom prst="rect">
            <a:avLst/>
          </a:prstGeom>
          <a:noFill/>
        </p:spPr>
      </p:pic>
      <p:pic>
        <p:nvPicPr>
          <p:cNvPr id="4099" name="Picture 3" descr="C:\Users\Александр\Desktop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861048"/>
            <a:ext cx="2733675" cy="2047875"/>
          </a:xfrm>
          <a:prstGeom prst="rect">
            <a:avLst/>
          </a:prstGeom>
          <a:noFill/>
        </p:spPr>
      </p:pic>
      <p:pic>
        <p:nvPicPr>
          <p:cNvPr id="4100" name="Picture 4" descr="C:\Users\Александр\Desktop\333217_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140968"/>
            <a:ext cx="2880320" cy="1920213"/>
          </a:xfrm>
          <a:prstGeom prst="rect">
            <a:avLst/>
          </a:prstGeom>
          <a:noFill/>
        </p:spPr>
      </p:pic>
      <p:pic>
        <p:nvPicPr>
          <p:cNvPr id="8" name="Рисунок 7" descr="c71f0574f9daa418c1b3fb24706.jpg"/>
          <p:cNvPicPr>
            <a:picLocks noChangeAspect="1"/>
          </p:cNvPicPr>
          <p:nvPr/>
        </p:nvPicPr>
        <p:blipFill>
          <a:blip r:embed="rId5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  <p:pic>
        <p:nvPicPr>
          <p:cNvPr id="9" name="Рисунок 8" descr="c71f0574f9daa418c1b3fb24706.jpg"/>
          <p:cNvPicPr>
            <a:picLocks noChangeAspect="1"/>
          </p:cNvPicPr>
          <p:nvPr/>
        </p:nvPicPr>
        <p:blipFill>
          <a:blip r:embed="rId5" cstate="print"/>
          <a:srcRect t="91982" r="4339"/>
          <a:stretch>
            <a:fillRect/>
          </a:stretch>
        </p:blipFill>
        <p:spPr>
          <a:xfrm>
            <a:off x="467544" y="6318448"/>
            <a:ext cx="8676456" cy="53955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572000" y="5301208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Подготовила: </a:t>
            </a:r>
            <a:r>
              <a:rPr lang="ru-RU" dirty="0" err="1" smtClean="0"/>
              <a:t>Васёва</a:t>
            </a:r>
            <a:r>
              <a:rPr lang="ru-RU" dirty="0" smtClean="0"/>
              <a:t> Н.В. </a:t>
            </a:r>
            <a:br>
              <a:rPr lang="ru-RU" dirty="0" smtClean="0"/>
            </a:br>
            <a:r>
              <a:rPr lang="ru-RU" dirty="0" smtClean="0"/>
              <a:t>                  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808" y="273050"/>
            <a:ext cx="4402832" cy="347638"/>
          </a:xfrm>
        </p:spPr>
        <p:txBody>
          <a:bodyPr/>
          <a:lstStyle/>
          <a:p>
            <a:pPr>
              <a:buNone/>
            </a:pPr>
            <a:r>
              <a:rPr lang="ru-RU" sz="4400" dirty="0" smtClean="0">
                <a:solidFill>
                  <a:schemeClr val="tx2">
                    <a:lumMod val="90000"/>
                  </a:schemeClr>
                </a:solidFill>
              </a:rPr>
              <a:t>Актуальность</a:t>
            </a:r>
          </a:p>
          <a:p>
            <a:pPr>
              <a:buNone/>
            </a:pPr>
            <a:endParaRPr lang="ru-RU" sz="4400" dirty="0" smtClean="0">
              <a:solidFill>
                <a:schemeClr val="tx2">
                  <a:lumMod val="90000"/>
                </a:schemeClr>
              </a:solidFill>
            </a:endParaRPr>
          </a:p>
          <a:p>
            <a:endParaRPr lang="ru-RU" sz="1600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1484784"/>
            <a:ext cx="2880320" cy="5373216"/>
          </a:xfrm>
        </p:spPr>
        <p:txBody>
          <a:bodyPr/>
          <a:lstStyle/>
          <a:p>
            <a:r>
              <a:rPr lang="ru-RU" sz="1800" dirty="0" smtClean="0"/>
              <a:t>Север- удивительный край  с  удивительными народами. Северный человек по сути своей духовен. Воззрение его складывались на основе культа природы и гармоничного взаимодействия с окружающей средой, непосредственно общаясь с которой он научился ее понимать. Приспособился к жизни к ней и трудился, поддерживая природу в интересах самосохранения.</a:t>
            </a:r>
          </a:p>
          <a:p>
            <a:endParaRPr lang="ru-RU" dirty="0"/>
          </a:p>
        </p:txBody>
      </p:sp>
      <p:pic>
        <p:nvPicPr>
          <p:cNvPr id="3074" name="Picture 2" descr="C:\Users\Александр\Desktop\58cc1bf59f84a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3968" y="2708920"/>
            <a:ext cx="4565887" cy="2935213"/>
          </a:xfrm>
          <a:prstGeom prst="rect">
            <a:avLst/>
          </a:prstGeom>
          <a:noFill/>
        </p:spPr>
      </p:pic>
      <p:pic>
        <p:nvPicPr>
          <p:cNvPr id="7" name="Рисунок 6" descr="c71f0574f9daa418c1b3fb24706.jpg"/>
          <p:cNvPicPr>
            <a:picLocks noChangeAspect="1"/>
          </p:cNvPicPr>
          <p:nvPr/>
        </p:nvPicPr>
        <p:blipFill>
          <a:blip r:embed="rId3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2339752" y="404664"/>
            <a:ext cx="6275040" cy="4248472"/>
          </a:xfrm>
        </p:spPr>
        <p:txBody>
          <a:bodyPr/>
          <a:lstStyle/>
          <a:p>
            <a:pPr>
              <a:defRPr/>
            </a:pPr>
            <a:r>
              <a:rPr lang="ru-RU" sz="3200" dirty="0" smtClean="0"/>
              <a:t> В </a:t>
            </a:r>
            <a:r>
              <a:rPr lang="ru-RU" sz="2400" dirty="0" smtClean="0"/>
              <a:t>наше время детям необходимо знать элементарное представление об истории родного края, традициях и культуры быта коренных народов крайнего севера. Только дав ребенку  эти знания, мы можем создать необходимые условия для преемственности, духовной связи поколений, воспитания в каждом ребенке патриота, гражданина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endParaRPr lang="ru-RU" sz="2400" b="1" dirty="0">
              <a:latin typeface="+mn-lt"/>
            </a:endParaRPr>
          </a:p>
        </p:txBody>
      </p:sp>
      <p:pic>
        <p:nvPicPr>
          <p:cNvPr id="5" name="Picture 3" descr="C:\Users\Александр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293096"/>
            <a:ext cx="2733675" cy="2047875"/>
          </a:xfrm>
          <a:prstGeom prst="rect">
            <a:avLst/>
          </a:prstGeom>
          <a:noFill/>
        </p:spPr>
      </p:pic>
      <p:pic>
        <p:nvPicPr>
          <p:cNvPr id="6146" name="Picture 2" descr="C:\Users\Александр\Desktop\b7d664f731914717e1b6468d655c2a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365104"/>
            <a:ext cx="3312368" cy="1981168"/>
          </a:xfrm>
          <a:prstGeom prst="rect">
            <a:avLst/>
          </a:prstGeom>
          <a:noFill/>
        </p:spPr>
      </p:pic>
      <p:pic>
        <p:nvPicPr>
          <p:cNvPr id="8" name="Рисунок 7" descr="c71f0574f9daa418c1b3fb24706.jpg"/>
          <p:cNvPicPr>
            <a:picLocks noChangeAspect="1"/>
          </p:cNvPicPr>
          <p:nvPr/>
        </p:nvPicPr>
        <p:blipFill>
          <a:blip r:embed="rId4" cstate="print"/>
          <a:srcRect t="91982" r="4339"/>
          <a:stretch>
            <a:fillRect/>
          </a:stretch>
        </p:blipFill>
        <p:spPr>
          <a:xfrm rot="5400000">
            <a:off x="-3159224" y="2915816"/>
            <a:ext cx="6858000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04901"/>
            <a:ext cx="8229600" cy="2228799"/>
          </a:xfrm>
        </p:spPr>
        <p:txBody>
          <a:bodyPr/>
          <a:lstStyle/>
          <a:p>
            <a:pPr algn="l"/>
            <a:r>
              <a:rPr lang="ru-RU" sz="3200" dirty="0" smtClean="0"/>
              <a:t>Информационная карта</a:t>
            </a:r>
            <a:br>
              <a:rPr lang="ru-RU" sz="3200" dirty="0" smtClean="0"/>
            </a:br>
            <a:r>
              <a:rPr lang="ru-RU" sz="2000" dirty="0" smtClean="0"/>
              <a:t>Название проекта: «В гости к </a:t>
            </a:r>
            <a:r>
              <a:rPr lang="ru-RU" sz="2000" dirty="0" err="1" smtClean="0"/>
              <a:t>хантам</a:t>
            </a:r>
            <a:r>
              <a:rPr lang="ru-RU" sz="2000" dirty="0" smtClean="0"/>
              <a:t>»</a:t>
            </a:r>
            <a:br>
              <a:rPr lang="ru-RU" sz="2000" dirty="0" smtClean="0"/>
            </a:br>
            <a:r>
              <a:rPr lang="ru-RU" sz="2000" dirty="0" smtClean="0"/>
              <a:t>Вид проекта: Информационно-практический</a:t>
            </a:r>
            <a:br>
              <a:rPr lang="ru-RU" sz="2000" dirty="0" smtClean="0"/>
            </a:br>
            <a:r>
              <a:rPr lang="ru-RU" sz="2000" dirty="0" smtClean="0"/>
              <a:t>Тип проекта: кратковременный </a:t>
            </a:r>
            <a:br>
              <a:rPr lang="ru-RU" sz="2000" dirty="0" smtClean="0"/>
            </a:br>
            <a:r>
              <a:rPr lang="ru-RU" sz="2000" dirty="0" smtClean="0"/>
              <a:t>- по характеру контактов: осуществляется внутри группы старшего дошкольного возраста совместно с семьей </a:t>
            </a:r>
            <a:br>
              <a:rPr lang="ru-RU" sz="2000" dirty="0" smtClean="0"/>
            </a:br>
            <a:r>
              <a:rPr lang="ru-RU" sz="2000" dirty="0" smtClean="0"/>
              <a:t>-по продолжительности: с 10.09.2020-22.09.20</a:t>
            </a:r>
            <a:br>
              <a:rPr lang="ru-RU" sz="2000" dirty="0" smtClean="0"/>
            </a:br>
            <a:r>
              <a:rPr lang="ru-RU" sz="2000" dirty="0" smtClean="0"/>
              <a:t>Участники проекта: </a:t>
            </a:r>
            <a:r>
              <a:rPr lang="ru-RU" sz="2000" dirty="0" err="1" smtClean="0"/>
              <a:t>Васёва</a:t>
            </a:r>
            <a:r>
              <a:rPr lang="ru-RU" sz="2000" dirty="0" smtClean="0"/>
              <a:t> Н.В., воспитатель 1 квалификационной категории; Панова И.Н</a:t>
            </a:r>
            <a:r>
              <a:rPr lang="ru-RU" sz="2000" dirty="0"/>
              <a:t>. воспитатель 1 квалификационной </a:t>
            </a:r>
            <a:r>
              <a:rPr lang="ru-RU" sz="2000" dirty="0" smtClean="0"/>
              <a:t>категории; родители (законные представители); сотрудник </a:t>
            </a:r>
            <a:r>
              <a:rPr lang="ru-RU" sz="2000" dirty="0" err="1" smtClean="0"/>
              <a:t>Лянторского</a:t>
            </a:r>
            <a:r>
              <a:rPr lang="ru-RU" sz="2000" dirty="0" smtClean="0"/>
              <a:t> краеведческого музея </a:t>
            </a:r>
            <a:r>
              <a:rPr lang="ru-RU" sz="2000" dirty="0" err="1" smtClean="0"/>
              <a:t>Сенгепова</a:t>
            </a:r>
            <a:r>
              <a:rPr lang="ru-RU" sz="2000" dirty="0" smtClean="0"/>
              <a:t> М.Я.</a:t>
            </a:r>
            <a:endParaRPr lang="ru-RU" sz="2000" dirty="0"/>
          </a:p>
        </p:txBody>
      </p:sp>
      <p:pic>
        <p:nvPicPr>
          <p:cNvPr id="5" name="Содержимое 4" descr="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1527" y="3789040"/>
            <a:ext cx="4651966" cy="3239290"/>
          </a:xfrm>
        </p:spPr>
      </p:pic>
      <p:pic>
        <p:nvPicPr>
          <p:cNvPr id="6" name="Рисунок 5" descr="c71f0574f9daa418c1b3fb24706.jpg"/>
          <p:cNvPicPr>
            <a:picLocks noChangeAspect="1"/>
          </p:cNvPicPr>
          <p:nvPr/>
        </p:nvPicPr>
        <p:blipFill>
          <a:blip r:embed="rId3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  <p:pic>
        <p:nvPicPr>
          <p:cNvPr id="7" name="Рисунок 6" descr="c71f0574f9daa418c1b3fb24706.jpg"/>
          <p:cNvPicPr>
            <a:picLocks noChangeAspect="1"/>
          </p:cNvPicPr>
          <p:nvPr/>
        </p:nvPicPr>
        <p:blipFill>
          <a:blip r:embed="rId3" cstate="print"/>
          <a:srcRect t="91982" r="4339"/>
          <a:stretch>
            <a:fillRect/>
          </a:stretch>
        </p:blipFill>
        <p:spPr>
          <a:xfrm rot="10800000">
            <a:off x="539552" y="6318448"/>
            <a:ext cx="8604448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476" y="260648"/>
            <a:ext cx="8208912" cy="5417840"/>
          </a:xfrm>
        </p:spPr>
        <p:txBody>
          <a:bodyPr/>
          <a:lstStyle/>
          <a:p>
            <a:pPr algn="l"/>
            <a:r>
              <a:rPr lang="ru-RU" sz="3600" dirty="0" smtClean="0"/>
              <a:t>Цель: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400" dirty="0" smtClean="0"/>
              <a:t>Формирование у детей старшего дошкольного возраста любви к малой Родине  на основе ознакомления с родным краем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600" dirty="0" smtClean="0"/>
              <a:t>Задачи проекта: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</a:t>
            </a:r>
            <a:r>
              <a:rPr lang="ru-RU" sz="2400" dirty="0" smtClean="0">
                <a:solidFill>
                  <a:schemeClr val="tx1"/>
                </a:solidFill>
              </a:rPr>
              <a:t>Развивать </a:t>
            </a:r>
            <a:r>
              <a:rPr lang="ru-RU" sz="2400" dirty="0">
                <a:solidFill>
                  <a:schemeClr val="tx1"/>
                </a:solidFill>
              </a:rPr>
              <a:t>у детей чувство уважения, понимание смысла поведения и культуры, особенностей народов крайнего севера.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-Развивать </a:t>
            </a:r>
            <a:r>
              <a:rPr lang="ru-RU" sz="2400" dirty="0">
                <a:solidFill>
                  <a:schemeClr val="tx1"/>
                </a:solidFill>
              </a:rPr>
              <a:t>интерес  к народной игре, помочь через игру понять особенности национальной культуры </a:t>
            </a:r>
            <a:r>
              <a:rPr lang="ru-RU" sz="2400" dirty="0" smtClean="0">
                <a:solidFill>
                  <a:schemeClr val="tx1"/>
                </a:solidFill>
              </a:rPr>
              <a:t>людей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-Развивать </a:t>
            </a:r>
            <a:r>
              <a:rPr lang="ru-RU" sz="2400" dirty="0">
                <a:solidFill>
                  <a:schemeClr val="tx1"/>
                </a:solidFill>
              </a:rPr>
              <a:t>представление </a:t>
            </a:r>
            <a:r>
              <a:rPr lang="ru-RU" sz="2400" dirty="0" smtClean="0">
                <a:solidFill>
                  <a:schemeClr val="tx1"/>
                </a:solidFill>
              </a:rPr>
              <a:t>об обычаях, традициях, </a:t>
            </a:r>
            <a:r>
              <a:rPr lang="ru-RU" sz="2400" dirty="0">
                <a:solidFill>
                  <a:schemeClr val="tx1"/>
                </a:solidFill>
              </a:rPr>
              <a:t>культуре и быте коренных народов Севера, народов, населяющих родной край</a:t>
            </a:r>
          </a:p>
        </p:txBody>
      </p:sp>
      <p:pic>
        <p:nvPicPr>
          <p:cNvPr id="6" name="Рисунок 5" descr="c71f0574f9daa418c1b3fb24706.jpg"/>
          <p:cNvPicPr>
            <a:picLocks noChangeAspect="1"/>
          </p:cNvPicPr>
          <p:nvPr/>
        </p:nvPicPr>
        <p:blipFill>
          <a:blip r:embed="rId2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-612576" y="69273"/>
            <a:ext cx="9972600" cy="1340768"/>
          </a:xfrm>
        </p:spPr>
        <p:txBody>
          <a:bodyPr/>
          <a:lstStyle/>
          <a:p>
            <a:r>
              <a:rPr lang="ru-RU" sz="4400" dirty="0" smtClean="0"/>
              <a:t>Прогнозируемый результат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899592" y="1484784"/>
            <a:ext cx="7992888" cy="4752528"/>
          </a:xfrm>
        </p:spPr>
        <p:txBody>
          <a:bodyPr/>
          <a:lstStyle/>
          <a:p>
            <a:pPr algn="l">
              <a:buFont typeface="Wingdings" pitchFamily="2" charset="2"/>
              <a:buChar char="v"/>
            </a:pPr>
            <a:r>
              <a:rPr lang="ru-RU" sz="2800" dirty="0" smtClean="0"/>
              <a:t>Расширение знаний детей  о промысле, быте традициях, одежде коренных жителей севера, формирование у детей интереса и уважение к национальной культуре, умение раскрывать его красоту и богатство.</a:t>
            </a:r>
          </a:p>
          <a:p>
            <a:pPr algn="l">
              <a:buFont typeface="Wingdings" pitchFamily="2" charset="2"/>
              <a:buChar char="v"/>
            </a:pPr>
            <a:r>
              <a:rPr lang="ru-RU" sz="2800" dirty="0" smtClean="0"/>
              <a:t>Развитие продуктивной деятельности детей в творческой деятельности</a:t>
            </a:r>
          </a:p>
          <a:p>
            <a:pPr algn="l">
              <a:buFont typeface="Wingdings" pitchFamily="2" charset="2"/>
              <a:buChar char="v"/>
            </a:pPr>
            <a:r>
              <a:rPr lang="ru-RU" sz="2800" dirty="0" smtClean="0"/>
              <a:t>Расширение активного словарного запаса детей</a:t>
            </a:r>
          </a:p>
          <a:p>
            <a:pPr algn="l"/>
            <a:endParaRPr lang="ru-RU" sz="2800" dirty="0" smtClean="0"/>
          </a:p>
          <a:p>
            <a:pPr algn="l"/>
            <a:endParaRPr lang="ru-RU" dirty="0"/>
          </a:p>
        </p:txBody>
      </p:sp>
      <p:pic>
        <p:nvPicPr>
          <p:cNvPr id="4" name="Рисунок 3" descr="c71f0574f9daa418c1b3fb24706.jpg"/>
          <p:cNvPicPr>
            <a:picLocks noChangeAspect="1"/>
          </p:cNvPicPr>
          <p:nvPr/>
        </p:nvPicPr>
        <p:blipFill>
          <a:blip r:embed="rId2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38337"/>
            <a:ext cx="8229600" cy="908720"/>
          </a:xfrm>
        </p:spPr>
        <p:txBody>
          <a:bodyPr/>
          <a:lstStyle/>
          <a:p>
            <a:r>
              <a:rPr lang="ru-RU" dirty="0" smtClean="0"/>
              <a:t>Этапы работы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710194" y="404664"/>
            <a:ext cx="8003232" cy="630932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       </a:t>
            </a:r>
            <a:r>
              <a:rPr lang="ru-RU" sz="2000" dirty="0" smtClean="0"/>
              <a:t>Подготовительный этап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Определение цели и задач проекта.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Изучение литературы, </a:t>
            </a: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связанной с темой проекта.</a:t>
            </a:r>
            <a:endParaRPr lang="ru-RU" sz="2000" i="1" dirty="0">
              <a:solidFill>
                <a:schemeClr val="tx2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Составление перспективного плана </a:t>
            </a: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работы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Собрать и систематизировать дидактический материал</a:t>
            </a:r>
            <a:endParaRPr lang="ru-RU" sz="2000" i="1" dirty="0">
              <a:solidFill>
                <a:schemeClr val="tx2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Создание </a:t>
            </a: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и пополнение предметно – развивающей среды.</a:t>
            </a:r>
          </a:p>
          <a:p>
            <a:pPr marL="0" indent="0" algn="ctr">
              <a:buNone/>
              <a:defRPr/>
            </a:pPr>
            <a:r>
              <a:rPr lang="ru-RU" sz="2000" dirty="0">
                <a:latin typeface="Comic Sans MS" pitchFamily="66" charset="0"/>
              </a:rPr>
              <a:t>Основной </a:t>
            </a:r>
            <a:r>
              <a:rPr lang="ru-RU" sz="2000" dirty="0" smtClean="0">
                <a:latin typeface="Comic Sans MS" pitchFamily="66" charset="0"/>
              </a:rPr>
              <a:t>этап-реализация проекта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Продуктивная </a:t>
            </a: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деятельность (выполнение коллективных и индивидуальных работ</a:t>
            </a: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).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Проведение </a:t>
            </a: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ознакомительных занятий, бесед ,игр с использованием </a:t>
            </a: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ИКТ.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Просмотр видео-презентаций </a:t>
            </a: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и </a:t>
            </a: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фильмов.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Разучивание </a:t>
            </a: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стихов.                                              </a:t>
            </a:r>
            <a:endParaRPr lang="ru-RU" sz="2000" i="1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 smtClean="0">
                <a:solidFill>
                  <a:schemeClr val="tx2"/>
                </a:solidFill>
                <a:latin typeface="Comic Sans MS" pitchFamily="66" charset="0"/>
              </a:rPr>
              <a:t>Знакомство </a:t>
            </a:r>
            <a:r>
              <a:rPr lang="ru-RU" sz="2000" i="1" dirty="0">
                <a:solidFill>
                  <a:schemeClr val="tx2"/>
                </a:solidFill>
                <a:latin typeface="Comic Sans MS" pitchFamily="66" charset="0"/>
              </a:rPr>
              <a:t>с подвижными играми народов Севера.</a:t>
            </a:r>
          </a:p>
          <a:p>
            <a:pPr marL="0" indent="0">
              <a:buNone/>
              <a:defRPr/>
            </a:pPr>
            <a:endParaRPr lang="ru-RU" sz="24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4" name="Picture 3" descr="C:\Users\Александр\Desktop\neneckiy_flag.gif"/>
          <p:cNvPicPr>
            <a:picLocks noChangeAspect="1" noChangeArrowheads="1"/>
          </p:cNvPicPr>
          <p:nvPr/>
        </p:nvPicPr>
        <p:blipFill>
          <a:blip r:embed="rId2" cstate="print"/>
          <a:srcRect t="56811" r="1411" b="22958"/>
          <a:stretch>
            <a:fillRect/>
          </a:stretch>
        </p:blipFill>
        <p:spPr bwMode="auto">
          <a:xfrm rot="5400000">
            <a:off x="-3108153" y="3108150"/>
            <a:ext cx="6858002" cy="641697"/>
          </a:xfrm>
          <a:prstGeom prst="rect">
            <a:avLst/>
          </a:prstGeom>
          <a:noFill/>
        </p:spPr>
      </p:pic>
      <p:pic>
        <p:nvPicPr>
          <p:cNvPr id="6" name="Рисунок 5" descr="c71f0574f9daa418c1b3fb24706.jpg"/>
          <p:cNvPicPr>
            <a:picLocks noChangeAspect="1"/>
          </p:cNvPicPr>
          <p:nvPr/>
        </p:nvPicPr>
        <p:blipFill>
          <a:blip r:embed="rId3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ru-RU" sz="3600" dirty="0" smtClean="0">
                <a:solidFill>
                  <a:schemeClr val="tx1"/>
                </a:solidFill>
              </a:rPr>
              <a:t>Заключительный этап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124744"/>
            <a:ext cx="7427168" cy="5256584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solidFill>
                  <a:schemeClr val="tx2"/>
                </a:solidFill>
              </a:rPr>
              <a:t>Оформление уголка «Наш край- Югра»</a:t>
            </a: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solidFill>
                  <a:schemeClr val="tx2"/>
                </a:solidFill>
              </a:rPr>
              <a:t>Выставка творческих работ</a:t>
            </a: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solidFill>
                  <a:schemeClr val="tx2"/>
                </a:solidFill>
              </a:rPr>
              <a:t>Проведение открытого занятия  «В гости к </a:t>
            </a:r>
            <a:r>
              <a:rPr lang="ru-RU" sz="2800" i="1" dirty="0" err="1" smtClean="0">
                <a:solidFill>
                  <a:schemeClr val="tx2"/>
                </a:solidFill>
              </a:rPr>
              <a:t>хантам</a:t>
            </a:r>
            <a:r>
              <a:rPr lang="ru-RU" sz="2800" i="1" dirty="0" smtClean="0">
                <a:solidFill>
                  <a:schemeClr val="tx2"/>
                </a:solidFill>
              </a:rPr>
              <a:t>»</a:t>
            </a: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solidFill>
                  <a:schemeClr val="tx2"/>
                </a:solidFill>
              </a:rPr>
              <a:t>Презентация краткосрочного проекта «В гости к </a:t>
            </a:r>
            <a:r>
              <a:rPr lang="ru-RU" sz="2800" i="1" dirty="0" err="1" smtClean="0">
                <a:solidFill>
                  <a:schemeClr val="tx2"/>
                </a:solidFill>
              </a:rPr>
              <a:t>хантам</a:t>
            </a:r>
            <a:r>
              <a:rPr lang="ru-RU" sz="2800" i="1" dirty="0" smtClean="0">
                <a:solidFill>
                  <a:schemeClr val="tx2"/>
                </a:solidFill>
              </a:rPr>
              <a:t>»</a:t>
            </a:r>
          </a:p>
        </p:txBody>
      </p:sp>
      <p:pic>
        <p:nvPicPr>
          <p:cNvPr id="6" name="Рисунок 5" descr="c71f0574f9daa418c1b3fb24706.jpg"/>
          <p:cNvPicPr>
            <a:picLocks noChangeAspect="1"/>
          </p:cNvPicPr>
          <p:nvPr/>
        </p:nvPicPr>
        <p:blipFill>
          <a:blip r:embed="rId2" cstate="print"/>
          <a:srcRect t="91982" r="4339"/>
          <a:stretch>
            <a:fillRect/>
          </a:stretch>
        </p:blipFill>
        <p:spPr>
          <a:xfrm rot="5400000">
            <a:off x="-3123220" y="3123220"/>
            <a:ext cx="6858000" cy="611560"/>
          </a:xfrm>
          <a:prstGeom prst="rect">
            <a:avLst/>
          </a:prstGeom>
        </p:spPr>
      </p:pic>
      <p:pic>
        <p:nvPicPr>
          <p:cNvPr id="7" name="Рисунок 6" descr="c71f0574f9daa418c1b3fb24706.jpg"/>
          <p:cNvPicPr>
            <a:picLocks noChangeAspect="1"/>
          </p:cNvPicPr>
          <p:nvPr/>
        </p:nvPicPr>
        <p:blipFill>
          <a:blip r:embed="rId2" cstate="print"/>
          <a:srcRect t="91982" r="4339"/>
          <a:stretch>
            <a:fillRect/>
          </a:stretch>
        </p:blipFill>
        <p:spPr>
          <a:xfrm>
            <a:off x="611560" y="6318448"/>
            <a:ext cx="8532440" cy="53955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76130"/>
            <a:ext cx="8229600" cy="2120280"/>
          </a:xfrm>
        </p:spPr>
        <p:txBody>
          <a:bodyPr/>
          <a:lstStyle/>
          <a:p>
            <a:pPr algn="l"/>
            <a:r>
              <a:rPr lang="ru-RU" sz="2800" dirty="0" smtClean="0"/>
              <a:t>Презентация : </a:t>
            </a:r>
            <a:br>
              <a:rPr lang="ru-RU" sz="2800" dirty="0" smtClean="0"/>
            </a:br>
            <a:r>
              <a:rPr lang="ru-RU" sz="2800" dirty="0" smtClean="0"/>
              <a:t>«В гостях у </a:t>
            </a:r>
            <a:r>
              <a:rPr lang="ru-RU" sz="2800" dirty="0" err="1" smtClean="0"/>
              <a:t>хантов</a:t>
            </a:r>
            <a:r>
              <a:rPr lang="ru-RU" sz="2800" dirty="0" smtClean="0"/>
              <a:t>»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                      Легенда о щуке 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8749" y="240998"/>
            <a:ext cx="5976663" cy="379945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4900" y="476672"/>
            <a:ext cx="3470838" cy="6165304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Выгнутая вниз стрелка 4"/>
          <p:cNvSpPr/>
          <p:nvPr/>
        </p:nvSpPr>
        <p:spPr>
          <a:xfrm rot="18809589">
            <a:off x="3032719" y="4087973"/>
            <a:ext cx="767612" cy="453615"/>
          </a:xfrm>
          <a:prstGeom prst="curvedUp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Выгнутая вниз стрелка 5"/>
          <p:cNvSpPr/>
          <p:nvPr/>
        </p:nvSpPr>
        <p:spPr>
          <a:xfrm rot="2000035">
            <a:off x="4821951" y="5844491"/>
            <a:ext cx="491875" cy="587917"/>
          </a:xfrm>
          <a:prstGeom prst="curvedUpArrow">
            <a:avLst>
              <a:gd name="adj1" fmla="val 25000"/>
              <a:gd name="adj2" fmla="val 50000"/>
              <a:gd name="adj3" fmla="val 21157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25509"/>
            <a:ext cx="8293580" cy="1728517"/>
          </a:xfrm>
        </p:spPr>
        <p:txBody>
          <a:bodyPr/>
          <a:lstStyle/>
          <a:p>
            <a:pPr algn="l"/>
            <a:r>
              <a:rPr lang="ru-RU" sz="2800" dirty="0" smtClean="0"/>
              <a:t>Мастер-класс «Богиня огня </a:t>
            </a:r>
            <a:r>
              <a:rPr lang="ru-RU" sz="2800" dirty="0" err="1" smtClean="0"/>
              <a:t>Най</a:t>
            </a:r>
            <a:r>
              <a:rPr lang="ru-RU" sz="2800" dirty="0" smtClean="0"/>
              <a:t> - </a:t>
            </a:r>
            <a:r>
              <a:rPr lang="ru-RU" sz="2800" dirty="0" err="1" smtClean="0"/>
              <a:t>Эква</a:t>
            </a:r>
            <a:r>
              <a:rPr lang="ru-RU" sz="2800" dirty="0" smtClean="0"/>
              <a:t>-женщина в красном платье»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03" y="93535"/>
            <a:ext cx="5616624" cy="31637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29" t="8164"/>
          <a:stretch/>
        </p:blipFill>
        <p:spPr>
          <a:xfrm>
            <a:off x="3491880" y="3797633"/>
            <a:ext cx="5481438" cy="3068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88345714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2120280"/>
          </a:xfrm>
        </p:spPr>
        <p:txBody>
          <a:bodyPr/>
          <a:lstStyle/>
          <a:p>
            <a:pPr algn="l">
              <a:buFont typeface="Wingdings" pitchFamily="2" charset="2"/>
              <a:buChar char="v"/>
            </a:pP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-3390" b="32173"/>
          <a:stretch/>
        </p:blipFill>
        <p:spPr>
          <a:xfrm>
            <a:off x="430915" y="476671"/>
            <a:ext cx="4970932" cy="52154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1847" y="116632"/>
            <a:ext cx="3707904" cy="6586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2367453668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2120280"/>
          </a:xfrm>
        </p:spPr>
        <p:txBody>
          <a:bodyPr/>
          <a:lstStyle/>
          <a:p>
            <a:pPr algn="l">
              <a:buFont typeface="Wingdings" pitchFamily="2" charset="2"/>
              <a:buChar char="v"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8600"/>
            <a:ext cx="5472608" cy="308261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951" b="19550"/>
          <a:stretch/>
        </p:blipFill>
        <p:spPr>
          <a:xfrm>
            <a:off x="4932040" y="1412776"/>
            <a:ext cx="3860800" cy="50405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1589531317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2120280"/>
          </a:xfrm>
        </p:spPr>
        <p:txBody>
          <a:bodyPr/>
          <a:lstStyle/>
          <a:p>
            <a:pPr algn="l">
              <a:buFont typeface="Wingdings" pitchFamily="2" charset="2"/>
              <a:buChar char="v"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58122"/>
            <a:ext cx="3464296" cy="54751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215667"/>
            <a:ext cx="3831665" cy="64112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1084207749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Интересная встреча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62398"/>
            <a:ext cx="9046283" cy="509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33424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9816"/>
            <a:ext cx="8229600" cy="1143000"/>
          </a:xfrm>
        </p:spPr>
        <p:txBody>
          <a:bodyPr/>
          <a:lstStyle/>
          <a:p>
            <a:pPr algn="r"/>
            <a:r>
              <a:rPr lang="ru-RU" sz="3600" dirty="0" smtClean="0"/>
              <a:t>«Поймай оленя»          «Охотники и      куропатки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454"/>
          <a:stretch/>
        </p:blipFill>
        <p:spPr>
          <a:xfrm>
            <a:off x="251520" y="1340768"/>
            <a:ext cx="3586584" cy="55172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750"/>
          <a:stretch/>
        </p:blipFill>
        <p:spPr>
          <a:xfrm>
            <a:off x="4716016" y="1772816"/>
            <a:ext cx="3860800" cy="52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8752810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«Перейди болото»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551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535769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Коллективная работа «В гостях у </a:t>
            </a:r>
            <a:r>
              <a:rPr lang="ru-RU" dirty="0" err="1" smtClean="0"/>
              <a:t>хантов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56792"/>
            <a:ext cx="9144000" cy="515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595771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53678"/>
            <a:ext cx="9144000" cy="515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275067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гости к </a:t>
            </a:r>
            <a:r>
              <a:rPr lang="ru-RU" dirty="0" err="1" smtClean="0"/>
              <a:t>хантам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10406"/>
          <a:stretch/>
        </p:blipFill>
        <p:spPr>
          <a:xfrm>
            <a:off x="0" y="1844824"/>
            <a:ext cx="9144426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3252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472208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sz="3600" dirty="0" smtClean="0"/>
              <a:t>Спасибо за внимание! </a:t>
            </a:r>
            <a:endParaRPr lang="ru-RU" sz="3600" dirty="0"/>
          </a:p>
        </p:txBody>
      </p:sp>
      <p:pic>
        <p:nvPicPr>
          <p:cNvPr id="3" name="Рисунок 2" descr="c71f0574f9daa418c1b3fb24706.jpg"/>
          <p:cNvPicPr>
            <a:picLocks noChangeAspect="1"/>
          </p:cNvPicPr>
          <p:nvPr/>
        </p:nvPicPr>
        <p:blipFill>
          <a:blip r:embed="rId2" cstate="print"/>
          <a:srcRect t="91982" r="4339"/>
          <a:stretch>
            <a:fillRect/>
          </a:stretch>
        </p:blipFill>
        <p:spPr>
          <a:xfrm rot="5400000">
            <a:off x="-3159224" y="3159224"/>
            <a:ext cx="6858000" cy="539552"/>
          </a:xfrm>
          <a:prstGeom prst="rect">
            <a:avLst/>
          </a:prstGeom>
        </p:spPr>
      </p:pic>
      <p:pic>
        <p:nvPicPr>
          <p:cNvPr id="5" name="Рисунок 4" descr="3219025a3c15be2e27869c67608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556792"/>
            <a:ext cx="7578568" cy="5035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ершина горы">
  <a:themeElements>
    <a:clrScheme name="Вершина горы 6">
      <a:dk1>
        <a:srgbClr val="809296"/>
      </a:dk1>
      <a:lt1>
        <a:srgbClr val="FFFFFF"/>
      </a:lt1>
      <a:dk2>
        <a:srgbClr val="6699FF"/>
      </a:dk2>
      <a:lt2>
        <a:srgbClr val="B3EDFF"/>
      </a:lt2>
      <a:accent1>
        <a:srgbClr val="FF9933"/>
      </a:accent1>
      <a:accent2>
        <a:srgbClr val="FFAA99"/>
      </a:accent2>
      <a:accent3>
        <a:srgbClr val="B8CAFF"/>
      </a:accent3>
      <a:accent4>
        <a:srgbClr val="DADADA"/>
      </a:accent4>
      <a:accent5>
        <a:srgbClr val="FFCAAD"/>
      </a:accent5>
      <a:accent6>
        <a:srgbClr val="E79A8A"/>
      </a:accent6>
      <a:hlink>
        <a:srgbClr val="FFCFAB"/>
      </a:hlink>
      <a:folHlink>
        <a:srgbClr val="CC9900"/>
      </a:folHlink>
    </a:clrScheme>
    <a:fontScheme name="Другая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ершина горы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Чукчи</Template>
  <TotalTime>1068</TotalTime>
  <Words>320</Words>
  <Application>Microsoft Office PowerPoint</Application>
  <PresentationFormat>Экран (4:3)</PresentationFormat>
  <Paragraphs>40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Вершина горы</vt:lpstr>
      <vt:lpstr>«В гости к хантам»  </vt:lpstr>
      <vt:lpstr>Слайд 2</vt:lpstr>
      <vt:lpstr> В наше время детям необходимо знать элементарное представление об истории родного края, традициях и культуры быта коренных народов крайнего севера. Только дав ребенку  эти знания, мы можем создать необходимые условия для преемственности, духовной связи поколений, воспитания в каждом ребенке патриота, гражданина  </vt:lpstr>
      <vt:lpstr>Информационная карта Название проекта: «В гости к хантам» Вид проекта: Информационно-практический Тип проекта: кратковременный  - по характеру контактов: осуществляется внутри группы старшего дошкольного возраста совместно с семьей  -по продолжительности: с 10.09.2020-22.09.20 Участники проекта: Васёва Н.В., воспитатель 1 квалификационной категории; Панова И.Н. воспитатель 1 квалификационной категории; родители (законные представители); сотрудник Лянторского краеведческого музея Сенгепова М.Я.</vt:lpstr>
      <vt:lpstr>Цель: Формирование у детей старшего дошкольного возраста любви к малой Родине  на основе ознакомления с родным краем Задачи проекта: -Развивать у детей чувство уважения, понимание смысла поведения и культуры, особенностей народов крайнего севера. -Развивать интерес  к народной игре, помочь через игру понять особенности национальной культуры людей -Развивать представление об обычаях, традициях, культуре и быте коренных народов Севера, народов, населяющих родной край</vt:lpstr>
      <vt:lpstr>Прогнозируемый результат</vt:lpstr>
      <vt:lpstr>Этапы работы</vt:lpstr>
      <vt:lpstr>Заключительный этап</vt:lpstr>
      <vt:lpstr>Презентация :  «В гостях у хантов»                        Легенда о щуке   </vt:lpstr>
      <vt:lpstr>Мастер-класс «Богиня огня Най - Эква-женщина в красном платье»</vt:lpstr>
      <vt:lpstr>Слайд 11</vt:lpstr>
      <vt:lpstr>Слайд 12</vt:lpstr>
      <vt:lpstr>Слайд 13</vt:lpstr>
      <vt:lpstr>Интересная встреча </vt:lpstr>
      <vt:lpstr>«Поймай оленя»          «Охотники и      куропатки </vt:lpstr>
      <vt:lpstr>«Перейди болото»</vt:lpstr>
      <vt:lpstr>Коллективная работа «В гостях у хантов»</vt:lpstr>
      <vt:lpstr>Слайд 18</vt:lpstr>
      <vt:lpstr>В гости к хантам</vt:lpstr>
      <vt:lpstr>Спасибо за внимание!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«Культура и быт народов Крайнего Севера  России»  Проект старшей группы №5 «Солнышко»</dc:title>
  <dc:creator>Admin</dc:creator>
  <cp:lastModifiedBy>Admin</cp:lastModifiedBy>
  <cp:revision>114</cp:revision>
  <dcterms:created xsi:type="dcterms:W3CDTF">2012-02-19T08:50:35Z</dcterms:created>
  <dcterms:modified xsi:type="dcterms:W3CDTF">2020-10-10T14:30:31Z</dcterms:modified>
</cp:coreProperties>
</file>