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0D1151D5-16DC-47FA-BD67-B5B2E0609467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693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28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4476BEB0-FF0F-4F4B-88EE-A1E0AACAB12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11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1055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31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545D7C4A-CA29-4B42-8CA7-F28B6648B66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4999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34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5EA7A69-1F26-4B06-9D8F-44410BF481B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0250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37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1D841CB-0A82-4F53-9311-FC63D5FDBE2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17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8817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40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B7778DBE-61BC-449A-B778-C44D9CDEFD0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18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0753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43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FD86C378-6B13-4C56-976B-098C3C556B4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19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5459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46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52B9C11-252E-4BEF-8244-76D10F0CED55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20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003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49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897A532F-65CF-499D-9A19-89CB4B69499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21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30834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73120" y="1336680"/>
            <a:ext cx="6413040" cy="3607920"/>
          </a:xfrm>
          <a:prstGeom prst="rect">
            <a:avLst/>
          </a:prstGeom>
        </p:spPr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755640" y="5145120"/>
            <a:ext cx="6048000" cy="42098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52" name="TextShape 3"/>
          <p:cNvSpPr txBox="1"/>
          <p:nvPr/>
        </p:nvSpPr>
        <p:spPr>
          <a:xfrm>
            <a:off x="4281480" y="10155240"/>
            <a:ext cx="3276360" cy="5360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FDBACD8-77DA-4983-8B59-7951EF5E4F4E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22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088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477720" y="0"/>
            <a:ext cx="11149920" cy="71081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Муниципальное общеобразовательное учреждение -</a:t>
            </a: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средняя общеобразовательная школа № 8</a:t>
            </a: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г. Аткарска Саратовской области</a:t>
            </a: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ПРОЕКТ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1" i="1" strike="noStrike" spc="-1" dirty="0">
                <a:solidFill>
                  <a:srgbClr val="FF0000"/>
                </a:solidFill>
                <a:latin typeface="Arial"/>
                <a:ea typeface="DejaVu Sans"/>
              </a:rPr>
              <a:t>Учитель – это звучит гордо!</a:t>
            </a:r>
            <a:endParaRPr lang="ru-RU" sz="4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4400" b="1" strike="noStrike" spc="-1" dirty="0">
              <a:solidFill>
                <a:srgbClr val="000000"/>
              </a:solidFill>
              <a:latin typeface="Arial"/>
              <a:ea typeface="Calibri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smtClean="0">
                <a:solidFill>
                  <a:srgbClr val="000000"/>
                </a:solidFill>
                <a:latin typeface="Times New Roman"/>
                <a:ea typeface="Calibri"/>
              </a:rPr>
              <a:t>Автор</a:t>
            </a: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: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учащаяся 10 класса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Максимова Алина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Руководитель: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учитель английского языка,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классный руководитель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Уткова Татьяна Станиславовна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pic>
        <p:nvPicPr>
          <p:cNvPr id="46" name="Рисунок 9"/>
          <p:cNvPicPr/>
          <p:nvPr/>
        </p:nvPicPr>
        <p:blipFill>
          <a:blip r:embed="rId3"/>
          <a:stretch/>
        </p:blipFill>
        <p:spPr>
          <a:xfrm>
            <a:off x="4606200" y="2552040"/>
            <a:ext cx="3309120" cy="4141800"/>
          </a:xfrm>
          <a:prstGeom prst="rect">
            <a:avLst/>
          </a:prstGeom>
          <a:ln w="0">
            <a:noFill/>
          </a:ln>
        </p:spPr>
      </p:pic>
      <p:pic>
        <p:nvPicPr>
          <p:cNvPr id="47" name="Рисунок 10"/>
          <p:cNvPicPr/>
          <p:nvPr/>
        </p:nvPicPr>
        <p:blipFill>
          <a:blip r:embed="rId4"/>
          <a:stretch/>
        </p:blipFill>
        <p:spPr>
          <a:xfrm>
            <a:off x="8215920" y="2552040"/>
            <a:ext cx="3575520" cy="4087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Рисунок 2"/>
          <p:cNvPicPr/>
          <p:nvPr/>
        </p:nvPicPr>
        <p:blipFill>
          <a:blip r:embed="rId2"/>
          <a:stretch/>
        </p:blipFill>
        <p:spPr>
          <a:xfrm>
            <a:off x="-360" y="3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7369920" y="136440"/>
            <a:ext cx="4821120" cy="667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Известно, что все начинается с учителя… Учитель стоит у порога самостоятельной жизни каждого человека.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осуществляет связь времен между старшими и младшими поколениями, способствует воспитанию, образованию и развитию человека, помогает постигать тайны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природы, достижения культуры, познавать жизнь и найти свое место в ней.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Профессия педагога – одна из важнейших в современном мире.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От его усилий зависит будущее человеческой цивилизации.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Каким должен быть современный учитель? Какова его роль в обществе?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Есть замечательные строки: «Учитель – это незримый луч добра и света…».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Считается, что профессия учителя – древнейшая на земле и вечная.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По своей сути это самая ответственная, благородная и творческая профессия.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85" name="Рисунок 1"/>
          <p:cNvPicPr/>
          <p:nvPr/>
        </p:nvPicPr>
        <p:blipFill>
          <a:blip r:embed="rId3"/>
          <a:stretch/>
        </p:blipFill>
        <p:spPr>
          <a:xfrm>
            <a:off x="319320" y="879840"/>
            <a:ext cx="6921000" cy="5098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2"/>
          <p:cNvPicPr/>
          <p:nvPr/>
        </p:nvPicPr>
        <p:blipFill>
          <a:blip r:embed="rId3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7520040" y="177480"/>
            <a:ext cx="4435200" cy="612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 XXI века – это начитанный, добрый и одновременно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строгий человек, ведь мы не всегда ведем себя, как подобает ученикам школы.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должен  уметь объяснить ученику то, что тот не понимает, помочь ученику, у которого что-то случилось, учитель должен выслушать и посоветовать, как поступить в той или иной ситуации.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Он просто должен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быть Человеком, другом.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 если ученики – это будущее России,  то учителя –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это пророки, которые еще смогут изменить будущее в лучшую сторону,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изменить нас.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Ведь каждый из нас может стать таким человеком, выбрав ту или иную профессию, который принесет пользу государству.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88" name="Рисунок 2"/>
          <p:cNvPicPr/>
          <p:nvPr/>
        </p:nvPicPr>
        <p:blipFill>
          <a:blip r:embed="rId4"/>
          <a:stretch/>
        </p:blipFill>
        <p:spPr>
          <a:xfrm>
            <a:off x="172440" y="873360"/>
            <a:ext cx="7111080" cy="5158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1"/>
          <p:cNvPicPr/>
          <p:nvPr/>
        </p:nvPicPr>
        <p:blipFill>
          <a:blip r:embed="rId2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90" name="CustomShape 1"/>
          <p:cNvSpPr/>
          <p:nvPr/>
        </p:nvSpPr>
        <p:spPr>
          <a:xfrm>
            <a:off x="7384680" y="0"/>
            <a:ext cx="4669920" cy="722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i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Плюсы профессии учителя: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Творческая работа, предполагающая постоянный рост.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Возможность подработки репетиторством.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Возможен неполный рабочий день.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Радуют успехи учеников.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Высокий авторитет успешного педагога и благодарность учеников.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Длинный 2-месячный отпуск – гарантированно летом.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Работа с молодежью заряжает энергией, оптимизмом.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i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Минусы профессии учителя: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Нервная работа, требующая колоссального терпения.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Подготовка к завтрашнему уроку, проверка тетрадей отнимают много личного свободного времени.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Большой объем общественной работы.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Повторение одной и той же информации из года в год.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Профессиональное выгорание при работе свыше 10 лет.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91" name="Рисунок 2"/>
          <p:cNvPicPr/>
          <p:nvPr/>
        </p:nvPicPr>
        <p:blipFill>
          <a:blip r:embed="rId3"/>
          <a:stretch/>
        </p:blipFill>
        <p:spPr>
          <a:xfrm>
            <a:off x="777240" y="313920"/>
            <a:ext cx="5991840" cy="5933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93" name="CustomShape 1"/>
          <p:cNvSpPr/>
          <p:nvPr/>
        </p:nvSpPr>
        <p:spPr>
          <a:xfrm>
            <a:off x="7384680" y="0"/>
            <a:ext cx="4669920" cy="7040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Каким должен быть 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современный учитель?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должен быть способен к различным стилям общения.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Очень важно, чтобы он смог стать настоящим другом для своих учеников, человеком, который заслуживает доверия. Не стоит забывать, что для освоения этой профессии недостаточно просто желания или каких-то навыков, необходимо призвание.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 стоит также пренебрегать возможностью идти в ногу со временем. Для этого преподавателю необходимы такие качества, как любознательность и желание учиться.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Кроме того, от учителя может потребоваться умение признать тот факт, что далеко не на каждый вопрос он знает ответ. Именно это качество позволит ему завоевать авторитет и доверие учеников.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94" name="Рисунок 1"/>
          <p:cNvPicPr/>
          <p:nvPr/>
        </p:nvPicPr>
        <p:blipFill>
          <a:blip r:embed="rId4"/>
          <a:stretch/>
        </p:blipFill>
        <p:spPr>
          <a:xfrm>
            <a:off x="339120" y="805320"/>
            <a:ext cx="6908400" cy="502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1"/>
          <p:cNvPicPr/>
          <p:nvPr/>
        </p:nvPicPr>
        <p:blipFill>
          <a:blip r:embed="rId2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96" name="CustomShape 1"/>
          <p:cNvSpPr/>
          <p:nvPr/>
        </p:nvSpPr>
        <p:spPr>
          <a:xfrm>
            <a:off x="7384680" y="0"/>
            <a:ext cx="466992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graphicFrame>
        <p:nvGraphicFramePr>
          <p:cNvPr id="97" name="Table 2"/>
          <p:cNvGraphicFramePr/>
          <p:nvPr/>
        </p:nvGraphicFramePr>
        <p:xfrm>
          <a:off x="436680" y="0"/>
          <a:ext cx="11098440" cy="6050160"/>
        </p:xfrm>
        <a:graphic>
          <a:graphicData uri="http://schemas.openxmlformats.org/drawingml/2006/table">
            <a:tbl>
              <a:tblPr/>
              <a:tblGrid>
                <a:gridCol w="526320"/>
                <a:gridCol w="3632760"/>
                <a:gridCol w="6939360"/>
              </a:tblGrid>
              <a:tr h="35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№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ВОПРОС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РЕЗУЛЬТАТ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</a:tr>
              <a:tr h="1402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1.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Что значит для вас слово “учитель”?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тот, кто учит детей разным предметам;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тот, кто помогает писать,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тот, кто ведёт нас к знаниям,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учит нас быть образованными, воспитанными, умными.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2454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2.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Что учащихся привлекает в профессии учителя?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учить других;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ставить отметки в журнал;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проверять тетради;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объяснять, делиться знаниями;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ходить с ребятами в музей, в библиотеку, на экскурсии;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радоваться успехам, достижениям ребят;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направлять на правильный путь.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  <a:tr h="1052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3.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Есть ли идеальные учителя?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понимающие – 75%;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уважающими своих учеников- 53%;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внимательными, готовыми оказать помощь – 47%.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1402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4.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Какими качествами личности должен обладать педагог?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любовь к детям,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терпение,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интерес к профессии,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стремление к саморазвитию.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040" marR="68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</a:tbl>
          </a:graphicData>
        </a:graphic>
      </p:graphicFrame>
      <p:sp>
        <p:nvSpPr>
          <p:cNvPr id="98" name="CustomShape 3"/>
          <p:cNvSpPr/>
          <p:nvPr/>
        </p:nvSpPr>
        <p:spPr>
          <a:xfrm>
            <a:off x="2873520" y="1639440"/>
            <a:ext cx="184320" cy="36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" name="CustomShape 4"/>
          <p:cNvSpPr/>
          <p:nvPr/>
        </p:nvSpPr>
        <p:spPr>
          <a:xfrm>
            <a:off x="-647280" y="5193720"/>
            <a:ext cx="20642760" cy="518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PT Astra Serif"/>
                <a:ea typeface="Calibri"/>
              </a:rPr>
              <a:t>                                    </a:t>
            </a:r>
            <a:endParaRPr lang="ru-RU" sz="14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PT Astra Serif"/>
                <a:ea typeface="Calibri"/>
              </a:rPr>
              <a:t>                                             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Рисунок 1"/>
          <p:cNvPicPr/>
          <p:nvPr/>
        </p:nvPicPr>
        <p:blipFill>
          <a:blip r:embed="rId2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01" name="Table 1"/>
          <p:cNvGraphicFramePr/>
          <p:nvPr/>
        </p:nvGraphicFramePr>
        <p:xfrm>
          <a:off x="300240" y="1505160"/>
          <a:ext cx="11699280" cy="5229360"/>
        </p:xfrm>
        <a:graphic>
          <a:graphicData uri="http://schemas.openxmlformats.org/drawingml/2006/table">
            <a:tbl>
              <a:tblPr/>
              <a:tblGrid>
                <a:gridCol w="554760"/>
                <a:gridCol w="3829320"/>
                <a:gridCol w="7315200"/>
              </a:tblGrid>
              <a:tr h="626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№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ВОПРОС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РЕЗУЛЬТАТ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</a:tr>
              <a:tr h="2636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1.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Что привлекает в профессии учителя?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стремление к постоянному общению, 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любовь к детям,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стремление жить активно, в вечном движении.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19663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2.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Что вы считаете главным в вашей профессии?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ответственное отношение к делу,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трудолюбие;</a:t>
                      </a:r>
                      <a:endParaRPr lang="ru-RU" sz="20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- любовь к детям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</a:tbl>
          </a:graphicData>
        </a:graphic>
      </p:graphicFrame>
      <p:sp>
        <p:nvSpPr>
          <p:cNvPr id="102" name="CustomShape 2"/>
          <p:cNvSpPr/>
          <p:nvPr/>
        </p:nvSpPr>
        <p:spPr>
          <a:xfrm>
            <a:off x="-1979280" y="1670760"/>
            <a:ext cx="17055720" cy="36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03" name="Table 3"/>
          <p:cNvGraphicFramePr/>
          <p:nvPr/>
        </p:nvGraphicFramePr>
        <p:xfrm>
          <a:off x="323640" y="0"/>
          <a:ext cx="11689920" cy="1420560"/>
        </p:xfrm>
        <a:graphic>
          <a:graphicData uri="http://schemas.openxmlformats.org/drawingml/2006/table">
            <a:tbl>
              <a:tblPr/>
              <a:tblGrid>
                <a:gridCol w="988920"/>
                <a:gridCol w="3517200"/>
                <a:gridCol w="2170800"/>
                <a:gridCol w="5013000"/>
              </a:tblGrid>
              <a:tr h="766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Нет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Да, интернет и книги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Семья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Да, роботы и компьютеры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</a:tr>
              <a:tr h="654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Times New Roman"/>
                          <a:ea typeface="DejaVu Sans"/>
                        </a:rPr>
                        <a:t>73%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5%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3%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19%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05" name="CustomShape 1"/>
          <p:cNvSpPr/>
          <p:nvPr/>
        </p:nvSpPr>
        <p:spPr>
          <a:xfrm>
            <a:off x="7384680" y="0"/>
            <a:ext cx="4669920" cy="694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Общественные опросы свидетельствуют о росте авторитета учителей.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Большинство россиян считают работу школьного учителя престижной, относятся к ней с уважением.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Наряду популярности профессии учителя среди населения, растет внимание к данной профессии со стороны государства. По инициативе президента РФ                       Путина В. В. на территории нашей страны с 2020 года реализуется программа «Земский учитель».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Единовременная выплата в размере до 2 млн рублей для учителей, согласившихся проработать 5 лет в сельской школе.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 территории Саратовской области реализуется программа «Земский учитель», предусматривающая осуществление единовременной выплаты в размере 1 миллиона рублей.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06" name="Рисунок 5"/>
          <p:cNvPicPr/>
          <p:nvPr/>
        </p:nvPicPr>
        <p:blipFill>
          <a:blip r:embed="rId4"/>
          <a:srcRect t="4319"/>
          <a:stretch/>
        </p:blipFill>
        <p:spPr>
          <a:xfrm>
            <a:off x="0" y="-122760"/>
            <a:ext cx="7384320" cy="6857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08" name="CustomShape 1"/>
          <p:cNvSpPr/>
          <p:nvPr/>
        </p:nvSpPr>
        <p:spPr>
          <a:xfrm>
            <a:off x="7384680" y="0"/>
            <a:ext cx="4669920" cy="722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Выпускникам педагогических вузов положены подъёмные в размере от 15 000 до 100 000 рублей в зависимости от региона, где будет работать молодой учитель.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Молодому учителю положены ежемесячные надбавки 20−50% от оклада в течение трёх лет.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Максимальную надбавку получают те, кто окончил вуз с красным дипломом.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Разработаны программы льготной ипотеки для педагогов.  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Надбавка за классное руководство, которую учителя получают с 1 марта 2024 года по поручению Президента. Она составляет 10 тысяч рублей.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Льготы на оплату услуг ЖКХ. Учителя, постоянно проживающие и работающие в сельской местности.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109" name="Рисунок 2"/>
          <p:cNvPicPr/>
          <p:nvPr/>
        </p:nvPicPr>
        <p:blipFill>
          <a:blip r:embed="rId4"/>
          <a:stretch/>
        </p:blipFill>
        <p:spPr>
          <a:xfrm>
            <a:off x="267120" y="688320"/>
            <a:ext cx="6980400" cy="5235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11" name="CustomShape 1"/>
          <p:cNvSpPr/>
          <p:nvPr/>
        </p:nvSpPr>
        <p:spPr>
          <a:xfrm>
            <a:off x="7384680" y="0"/>
            <a:ext cx="4669920" cy="676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 2023 году педагогические специальности вышли на второе место по популярности у абитуриентов.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Конкурс составил в среднем 11 человек на место.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Если вы решили связать свою жизнь с профессией учителя, то получить педагогическое образование можно только в специализированных ВУЗах или колледжах.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При этом среднее педагогическое образование дает право на ведение преподавательской деятельности только в дошкольных учреждениях и начальной школе.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Образование, полученное в ВУЗе, дает право на работу педагогом в образовательных организациях любого уровня.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112" name="Рисунок 2"/>
          <p:cNvPicPr/>
          <p:nvPr/>
        </p:nvPicPr>
        <p:blipFill>
          <a:blip r:embed="rId4"/>
          <a:stretch/>
        </p:blipFill>
        <p:spPr>
          <a:xfrm>
            <a:off x="573120" y="-126360"/>
            <a:ext cx="5977440" cy="3210120"/>
          </a:xfrm>
          <a:prstGeom prst="rect">
            <a:avLst/>
          </a:prstGeom>
          <a:ln w="0">
            <a:noFill/>
          </a:ln>
        </p:spPr>
      </p:pic>
      <p:pic>
        <p:nvPicPr>
          <p:cNvPr id="113" name="Рисунок 3"/>
          <p:cNvPicPr/>
          <p:nvPr/>
        </p:nvPicPr>
        <p:blipFill>
          <a:blip r:embed="rId5"/>
          <a:srcRect l="20297" t="9750" r="20199" b="20198"/>
          <a:stretch/>
        </p:blipFill>
        <p:spPr>
          <a:xfrm>
            <a:off x="177480" y="3084480"/>
            <a:ext cx="6850800" cy="3612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15" name="Table 1"/>
          <p:cNvGraphicFramePr/>
          <p:nvPr/>
        </p:nvGraphicFramePr>
        <p:xfrm>
          <a:off x="0" y="-13680"/>
          <a:ext cx="12191400" cy="6811560"/>
        </p:xfrm>
        <a:graphic>
          <a:graphicData uri="http://schemas.openxmlformats.org/drawingml/2006/table">
            <a:tbl>
              <a:tblPr/>
              <a:tblGrid>
                <a:gridCol w="510480"/>
                <a:gridCol w="3549240"/>
                <a:gridCol w="5366520"/>
                <a:gridCol w="2765160"/>
              </a:tblGrid>
              <a:tr h="226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№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Название учреждения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Адрес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Телефон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</a:tr>
              <a:tr h="737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Саратовский областной                          педагогический колледж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г. Саратов,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ул. А. Н. Радищева, д. 20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+7 (8452) 27-14-27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737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99"/>
                        </a:spcBef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Вольский педагогический колледж                     им. Ф. И. Панферова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г. Вольск,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    ул. Комсомольская, д. 202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8 (84593) 5-26-39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  <a:tr h="815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3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99"/>
                        </a:spcBef>
                        <a:spcAft>
                          <a:spcPts val="601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Энгельсский колледж                     профессиональных технологий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    г. Энгельс,                                                                                            ул. СХИ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+7(8453) 99-01-92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1664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4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99"/>
                        </a:spcBef>
                        <a:spcAft>
                          <a:spcPts val="601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СГУ имени Н.Г. Чернышевского – Саратовский национальный исследовательский государственный университет имени                                                                Н. Г. Чернышевского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г. Саратов,                                                                                              ул. Астраханская, д. 83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+7 (8452) 52-31-00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  <a:tr h="1147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99"/>
                        </a:spcBef>
                        <a:spcAft>
                          <a:spcPts val="601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СГТУ – Саратовский государственный технический университет имени Гагарина Ю. А.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г. Саратов,                                                                                                                    ул. Политехническая, д. 77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+7 (8452) 99-86-65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2D8"/>
                    </a:solidFill>
                  </a:tcPr>
                </a:tc>
              </a:tr>
              <a:tr h="1573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99"/>
                        </a:spcBef>
                        <a:spcAft>
                          <a:spcPts val="601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Балашовский институт (филиал) Саратовского национального исследовательского государственного университета имени                                            Н. Г. Чернышевского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г. Балашов,                                                                                               ул. Карла Маркса, д. 29.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99"/>
                        </a:spcAft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+7 (8454) 54-04-96.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 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36360" marR="36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AEC"/>
                    </a:solidFill>
                  </a:tcPr>
                </a:tc>
              </a:tr>
            </a:tbl>
          </a:graphicData>
        </a:graphic>
      </p:graphicFrame>
      <p:sp>
        <p:nvSpPr>
          <p:cNvPr id="116" name="CustomShape 2"/>
          <p:cNvSpPr/>
          <p:nvPr/>
        </p:nvSpPr>
        <p:spPr>
          <a:xfrm>
            <a:off x="4295880" y="1576440"/>
            <a:ext cx="188280" cy="50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3"/>
          <p:cNvPicPr/>
          <p:nvPr/>
        </p:nvPicPr>
        <p:blipFill>
          <a:blip r:embed="rId2"/>
          <a:stretch/>
        </p:blipFill>
        <p:spPr>
          <a:xfrm>
            <a:off x="0" y="-15012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49" name="CustomShape 1"/>
          <p:cNvSpPr/>
          <p:nvPr/>
        </p:nvSpPr>
        <p:spPr>
          <a:xfrm>
            <a:off x="477720" y="0"/>
            <a:ext cx="11149920" cy="70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pic>
        <p:nvPicPr>
          <p:cNvPr id="50" name="Рисунок 2"/>
          <p:cNvPicPr/>
          <p:nvPr/>
        </p:nvPicPr>
        <p:blipFill>
          <a:blip r:embed="rId3"/>
          <a:stretch/>
        </p:blipFill>
        <p:spPr>
          <a:xfrm>
            <a:off x="95040" y="-150120"/>
            <a:ext cx="1200132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7384680" y="0"/>
            <a:ext cx="4669920" cy="7253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- это очень важная и достойная уважения профессия.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Это нелёгкий труд, но он необходим для развития общества.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Кто, как не учитель, даёт необходимые знания, воспитывает, развивает индивидуальность каждого ученика?!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направляет способности в нужное русло, учит размышлять, творить. Настоящий учитель всегда найдёт подход к ученикам, поможет им.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19" name="Рисунок 2"/>
          <p:cNvPicPr/>
          <p:nvPr/>
        </p:nvPicPr>
        <p:blipFill>
          <a:blip r:embed="rId4"/>
          <a:stretch/>
        </p:blipFill>
        <p:spPr>
          <a:xfrm>
            <a:off x="318240" y="695880"/>
            <a:ext cx="6929280" cy="5254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Рисунок 1"/>
          <p:cNvPicPr/>
          <p:nvPr/>
        </p:nvPicPr>
        <p:blipFill>
          <a:blip r:embed="rId3"/>
          <a:stretch/>
        </p:blipFill>
        <p:spPr>
          <a:xfrm>
            <a:off x="0" y="-12276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21" name="CustomShape 1"/>
          <p:cNvSpPr/>
          <p:nvPr/>
        </p:nvSpPr>
        <p:spPr>
          <a:xfrm>
            <a:off x="7384680" y="0"/>
            <a:ext cx="4952520" cy="61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Учитель!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Пусть тебя стократ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Восславят, возблагодарят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И вознесут на трон из песен,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Чтоб, с каждым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поколеньем впредь,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Тебе волшебно молодеть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В труде, который так чудесен!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 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22" name="Рисунок 1"/>
          <p:cNvPicPr/>
          <p:nvPr/>
        </p:nvPicPr>
        <p:blipFill>
          <a:blip r:embed="rId4"/>
          <a:srcRect l="51835" t="3580" r="3531" b="5470"/>
          <a:stretch/>
        </p:blipFill>
        <p:spPr>
          <a:xfrm>
            <a:off x="750600" y="-21240"/>
            <a:ext cx="5786280" cy="6755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"/>
          <p:cNvPicPr/>
          <p:nvPr/>
        </p:nvPicPr>
        <p:blipFill>
          <a:blip r:embed="rId3"/>
          <a:stretch/>
        </p:blipFill>
        <p:spPr>
          <a:xfrm>
            <a:off x="0" y="-23184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7384680" y="0"/>
            <a:ext cx="4669920" cy="140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 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25" name="Рисунок 1"/>
          <p:cNvPicPr/>
          <p:nvPr/>
        </p:nvPicPr>
        <p:blipFill>
          <a:blip r:embed="rId4"/>
          <a:stretch/>
        </p:blipFill>
        <p:spPr>
          <a:xfrm>
            <a:off x="0" y="-245520"/>
            <a:ext cx="12191760" cy="6870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52" name="CustomShape 1"/>
          <p:cNvSpPr/>
          <p:nvPr/>
        </p:nvSpPr>
        <p:spPr>
          <a:xfrm flipV="1">
            <a:off x="5184720" y="2355840"/>
            <a:ext cx="285156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" name="CustomShape 2"/>
          <p:cNvSpPr/>
          <p:nvPr/>
        </p:nvSpPr>
        <p:spPr>
          <a:xfrm>
            <a:off x="7369920" y="0"/>
            <a:ext cx="4608720" cy="639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«Учитель - не посредник между миром и детьми, нет, он на стороне детей, он вместе с ними и во главе их. Его цель - не дети, как все думают, а мир, который он улучшает вместе с детьми.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Цель воспитания - не в воспитании, не в «целенаправленном воздействии», а, в общем, вместе с детьми улучшении общей жизни...»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(С. Соловейчик)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54" name="Рисунок 47"/>
          <p:cNvPicPr/>
          <p:nvPr/>
        </p:nvPicPr>
        <p:blipFill>
          <a:blip r:embed="rId3"/>
          <a:stretch/>
        </p:blipFill>
        <p:spPr>
          <a:xfrm>
            <a:off x="81720" y="918000"/>
            <a:ext cx="7103880" cy="5021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1_0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56" name="CustomShape 1"/>
          <p:cNvSpPr/>
          <p:nvPr/>
        </p:nvSpPr>
        <p:spPr>
          <a:xfrm flipV="1">
            <a:off x="5184720" y="2355840"/>
            <a:ext cx="285156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" name="CustomShape 2"/>
          <p:cNvSpPr/>
          <p:nvPr/>
        </p:nvSpPr>
        <p:spPr>
          <a:xfrm>
            <a:off x="7398720" y="0"/>
            <a:ext cx="4579920" cy="618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Несмотря на огромное количество проблем, которые существуют в школе, роль учителя, по-прежнему, не теряет своей актуальности.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Цель проекта:</a:t>
            </a: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представить профессию учителя как привлекательную, необходимую, хотя и трудную, будничную и одновременно таинственную, творческую.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Задачи проекта: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Исследовать исторический материал по данной теме.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Узнать происхождение слова учитель.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Осветить особенности профессии учитель.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Выяснить популярность профессии учитель.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58" name="Рисунок 51"/>
          <p:cNvPicPr/>
          <p:nvPr/>
        </p:nvPicPr>
        <p:blipFill>
          <a:blip r:embed="rId3"/>
          <a:stretch/>
        </p:blipFill>
        <p:spPr>
          <a:xfrm>
            <a:off x="447120" y="747360"/>
            <a:ext cx="6847920" cy="5148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1_2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60" name="CustomShape 1"/>
          <p:cNvSpPr/>
          <p:nvPr/>
        </p:nvSpPr>
        <p:spPr>
          <a:xfrm flipV="1">
            <a:off x="5184720" y="2355840"/>
            <a:ext cx="285156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CustomShape 2"/>
          <p:cNvSpPr/>
          <p:nvPr/>
        </p:nvSpPr>
        <p:spPr>
          <a:xfrm>
            <a:off x="7398720" y="0"/>
            <a:ext cx="4579920" cy="530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Tahoma"/>
              </a:rPr>
              <a:t>Слово «профессия»,  пришло к нам из латинского языка, в переводе означающее «объявляю своим делом».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Tahoma"/>
              </a:rPr>
              <a:t>Профессия — это род трудовой активности человека, который владеет комплексом теоретических и практических знаний.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62" name="Рисунок 55"/>
          <p:cNvPicPr/>
          <p:nvPr/>
        </p:nvPicPr>
        <p:blipFill>
          <a:blip r:embed="rId3"/>
          <a:stretch/>
        </p:blipFill>
        <p:spPr>
          <a:xfrm>
            <a:off x="368640" y="750600"/>
            <a:ext cx="6858000" cy="5185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1_1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64" name="CustomShape 1"/>
          <p:cNvSpPr/>
          <p:nvPr/>
        </p:nvSpPr>
        <p:spPr>
          <a:xfrm flipV="1">
            <a:off x="5184720" y="2355840"/>
            <a:ext cx="285156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" name="CustomShape 2"/>
          <p:cNvSpPr/>
          <p:nvPr/>
        </p:nvSpPr>
        <p:spPr>
          <a:xfrm>
            <a:off x="7398720" y="0"/>
            <a:ext cx="4579920" cy="643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Tahoma"/>
              </a:rPr>
              <a:t>Профессии стали появляться в те времена, когда наши предки решили вести оседлый образ жизни.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Tahoma"/>
              </a:rPr>
              <a:t>Социальные роли разделялись по факторам умения и приспособленности, например, на охоту, сельское хозяйство и прочее.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Расцвет разных профессий происходит во время индустриализации.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  <p:pic>
        <p:nvPicPr>
          <p:cNvPr id="66" name="Рисунок 59"/>
          <p:cNvPicPr/>
          <p:nvPr/>
        </p:nvPicPr>
        <p:blipFill>
          <a:blip r:embed="rId3"/>
          <a:stretch/>
        </p:blipFill>
        <p:spPr>
          <a:xfrm>
            <a:off x="900000" y="330840"/>
            <a:ext cx="5939640" cy="6328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1_3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68" name="CustomShape 1"/>
          <p:cNvSpPr/>
          <p:nvPr/>
        </p:nvSpPr>
        <p:spPr>
          <a:xfrm flipV="1">
            <a:off x="5184720" y="2355840"/>
            <a:ext cx="285156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CustomShape 2"/>
          <p:cNvSpPr/>
          <p:nvPr/>
        </p:nvSpPr>
        <p:spPr>
          <a:xfrm>
            <a:off x="7398720" y="0"/>
            <a:ext cx="4579920" cy="694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Педагог в переводе с греческого языка – «ведущий ребенка».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Одним из первых и верных учителей была Природа. Она учила древних людей выживать. Природа, как мама, учит всему, что сама знает. В каменном веке учителями было старшее поколение, которое обучало младшее познавать окружающий мир.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Чем больше человек познавал этот мир, тем больше появлялось мастеров-учителей, способных передавать свои знания и опыт ученикам. 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70" name="Рисунок 1"/>
          <p:cNvPicPr/>
          <p:nvPr/>
        </p:nvPicPr>
        <p:blipFill>
          <a:blip r:embed="rId3"/>
          <a:stretch/>
        </p:blipFill>
        <p:spPr>
          <a:xfrm>
            <a:off x="53640" y="114120"/>
            <a:ext cx="3537360" cy="2108880"/>
          </a:xfrm>
          <a:prstGeom prst="rect">
            <a:avLst/>
          </a:prstGeom>
          <a:ln w="0">
            <a:noFill/>
          </a:ln>
        </p:spPr>
      </p:pic>
      <p:pic>
        <p:nvPicPr>
          <p:cNvPr id="71" name="Рисунок 2"/>
          <p:cNvPicPr/>
          <p:nvPr/>
        </p:nvPicPr>
        <p:blipFill>
          <a:blip r:embed="rId4"/>
          <a:stretch/>
        </p:blipFill>
        <p:spPr>
          <a:xfrm>
            <a:off x="3741840" y="114120"/>
            <a:ext cx="3443760" cy="202176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3"/>
          <p:cNvPicPr/>
          <p:nvPr/>
        </p:nvPicPr>
        <p:blipFill>
          <a:blip r:embed="rId5"/>
          <a:srcRect l="11002" t="798" r="14448" b="-798"/>
          <a:stretch/>
        </p:blipFill>
        <p:spPr>
          <a:xfrm>
            <a:off x="182520" y="2294280"/>
            <a:ext cx="3408480" cy="2052360"/>
          </a:xfrm>
          <a:prstGeom prst="rect">
            <a:avLst/>
          </a:prstGeom>
          <a:ln w="0">
            <a:noFill/>
          </a:ln>
        </p:spPr>
      </p:pic>
      <p:pic>
        <p:nvPicPr>
          <p:cNvPr id="73" name="Рисунок 4"/>
          <p:cNvPicPr/>
          <p:nvPr/>
        </p:nvPicPr>
        <p:blipFill>
          <a:blip r:embed="rId6"/>
          <a:stretch/>
        </p:blipFill>
        <p:spPr>
          <a:xfrm>
            <a:off x="53640" y="4418280"/>
            <a:ext cx="3537360" cy="2439000"/>
          </a:xfrm>
          <a:prstGeom prst="rect">
            <a:avLst/>
          </a:prstGeom>
          <a:ln w="0">
            <a:noFill/>
          </a:ln>
        </p:spPr>
      </p:pic>
      <p:pic>
        <p:nvPicPr>
          <p:cNvPr id="74" name="Рисунок 5"/>
          <p:cNvPicPr/>
          <p:nvPr/>
        </p:nvPicPr>
        <p:blipFill>
          <a:blip r:embed="rId7"/>
          <a:stretch/>
        </p:blipFill>
        <p:spPr>
          <a:xfrm>
            <a:off x="3741840" y="2294280"/>
            <a:ext cx="3443760" cy="2052360"/>
          </a:xfrm>
          <a:prstGeom prst="rect">
            <a:avLst/>
          </a:prstGeom>
          <a:ln w="0">
            <a:noFill/>
          </a:ln>
        </p:spPr>
      </p:pic>
      <p:pic>
        <p:nvPicPr>
          <p:cNvPr id="75" name="Рисунок 6"/>
          <p:cNvPicPr/>
          <p:nvPr/>
        </p:nvPicPr>
        <p:blipFill>
          <a:blip r:embed="rId8"/>
          <a:stretch/>
        </p:blipFill>
        <p:spPr>
          <a:xfrm>
            <a:off x="3741840" y="4409640"/>
            <a:ext cx="3443760" cy="244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1"/>
          <p:cNvPicPr/>
          <p:nvPr/>
        </p:nvPicPr>
        <p:blipFill>
          <a:blip r:embed="rId2"/>
          <a:stretch/>
        </p:blipFill>
        <p:spPr>
          <a:xfrm>
            <a:off x="360" y="-7128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77" name="CustomShape 1"/>
          <p:cNvSpPr/>
          <p:nvPr/>
        </p:nvSpPr>
        <p:spPr>
          <a:xfrm>
            <a:off x="7383600" y="0"/>
            <a:ext cx="4599000" cy="649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Первая известная школа появилась в древней Греции. Ее создателем стал известный философ и ученый Пифагор. Пифагорейская школа обучала медицине, гимнастике, наукам и музыке, велись беседы о других странах и смысле жизни.  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Позднее школы распространились по всей Греции.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Самые опытные, знающие из старшего поколения люди становились учителями-жрецами. Учителями Средневековья были монахи, священники и дьяконы. 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78" name="Рисунок 3"/>
          <p:cNvPicPr/>
          <p:nvPr/>
        </p:nvPicPr>
        <p:blipFill>
          <a:blip r:embed="rId3"/>
          <a:stretch/>
        </p:blipFill>
        <p:spPr>
          <a:xfrm>
            <a:off x="487800" y="95400"/>
            <a:ext cx="6127560" cy="3125160"/>
          </a:xfrm>
          <a:prstGeom prst="rect">
            <a:avLst/>
          </a:prstGeom>
          <a:ln w="0">
            <a:noFill/>
          </a:ln>
        </p:spPr>
      </p:pic>
      <p:pic>
        <p:nvPicPr>
          <p:cNvPr id="79" name="Рисунок 2"/>
          <p:cNvPicPr/>
          <p:nvPr/>
        </p:nvPicPr>
        <p:blipFill>
          <a:blip r:embed="rId4"/>
          <a:stretch/>
        </p:blipFill>
        <p:spPr>
          <a:xfrm>
            <a:off x="436680" y="3357360"/>
            <a:ext cx="6229800" cy="3499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81" name="CustomShape 1"/>
          <p:cNvSpPr/>
          <p:nvPr/>
        </p:nvSpPr>
        <p:spPr>
          <a:xfrm>
            <a:off x="7384680" y="0"/>
            <a:ext cx="4669920" cy="676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 результате научно-технического развития общества, возникла необходимость создания учебных заведений для подготовки самих учителей. 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 XVIII в., названном веком просвещения, в сознании общества утверждается мысль о том, что обучение и воспитание являются сознательно-преобразующим фактором развития общества, а человек должен всегда быть целью, а не средством общественного развития.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 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82" name="Рисунок 1"/>
          <p:cNvPicPr/>
          <p:nvPr/>
        </p:nvPicPr>
        <p:blipFill>
          <a:blip r:embed="rId3"/>
          <a:stretch/>
        </p:blipFill>
        <p:spPr>
          <a:xfrm>
            <a:off x="92520" y="822240"/>
            <a:ext cx="7199280" cy="5213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1421</Words>
  <Application>Microsoft Office PowerPoint</Application>
  <PresentationFormat>Широкоэкранный</PresentationFormat>
  <Paragraphs>251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DejaVu Sans</vt:lpstr>
      <vt:lpstr>PT Astra Serif</vt:lpstr>
      <vt:lpstr>Symbol</vt:lpstr>
      <vt:lpstr>Tahoma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alinkamaksimova2007@gmail.com</dc:creator>
  <dc:description/>
  <cp:lastModifiedBy>Tatiana</cp:lastModifiedBy>
  <cp:revision>25</cp:revision>
  <dcterms:created xsi:type="dcterms:W3CDTF">2024-04-07T06:27:12Z</dcterms:created>
  <dcterms:modified xsi:type="dcterms:W3CDTF">2024-04-29T12:13:58Z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9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22</vt:i4>
  </property>
</Properties>
</file>