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1" r:id="rId5"/>
    <p:sldId id="263" r:id="rId6"/>
    <p:sldId id="265" r:id="rId7"/>
    <p:sldId id="267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84" y="-6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8BE7B28-7120-4A22-B055-B0E6C9306BE7}" type="datetimeFigureOut">
              <a:rPr lang="ru-RU" smtClean="0"/>
              <a:t>24.08.2025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706BE7E1-F59E-4127-8835-AD23031906FD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99780" y="692696"/>
            <a:ext cx="7999628" cy="893961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4800" b="1" dirty="0" smtClean="0">
                <a:blipFill>
                  <a:blip r:embed="rId2"/>
                  <a:tile tx="0" ty="0" sx="100000" sy="100000" flip="none" algn="tl"/>
                </a:blipFill>
                <a:latin typeface="Arial Black" panose="020B0A04020102020204" pitchFamily="34" charset="0"/>
              </a:rPr>
              <a:t>Новогодняя викторина</a:t>
            </a:r>
            <a:endParaRPr lang="ru-RU" sz="4800" b="1" dirty="0">
              <a:blipFill>
                <a:blip r:embed="rId2"/>
                <a:tile tx="0" ty="0" sx="100000" sy="100000" flip="none" algn="tl"/>
              </a:blipFill>
              <a:latin typeface="Arial Black" panose="020B0A04020102020204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80" name="Picture 8" descr="Как встретишь, так и проведёшь! :: ТВ Центр - Официальный сайт телекомпани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780" y="1844824"/>
            <a:ext cx="8134350" cy="3429001"/>
          </a:xfrm>
          <a:prstGeom prst="rect">
            <a:avLst/>
          </a:prstGeom>
          <a:noFill/>
          <a:effectLst>
            <a:glow rad="139700">
              <a:schemeClr val="accent2">
                <a:satMod val="175000"/>
                <a:alpha val="40000"/>
              </a:schemeClr>
            </a:glo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51018" y="5497822"/>
            <a:ext cx="9010800" cy="738664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1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Автор: учитель биологии МОУ «КСОШ» </a:t>
            </a:r>
            <a:r>
              <a:rPr lang="ru-RU" sz="2100" b="1" dirty="0" err="1" smtClean="0">
                <a:solidFill>
                  <a:schemeClr val="tx1"/>
                </a:solidFill>
                <a:latin typeface="Arial Black" panose="020B0A04020102020204" pitchFamily="34" charset="0"/>
              </a:rPr>
              <a:t>им.ак.И.П.Павлова</a:t>
            </a:r>
            <a:endParaRPr lang="ru-RU" sz="2100" b="1" dirty="0" smtClean="0">
              <a:solidFill>
                <a:schemeClr val="tx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100" b="1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Томина Галина Александровна</a:t>
            </a:r>
            <a:endParaRPr lang="ru-RU" sz="21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113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86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1" y="1196752"/>
            <a:ext cx="5585183" cy="206210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dirty="0" smtClean="0"/>
              <a:t>Так приказал король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dirty="0" smtClean="0"/>
              <a:t>Из-за неурожая яблок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3200" dirty="0"/>
              <a:t> </a:t>
            </a:r>
            <a:r>
              <a:rPr lang="ru-RU" sz="3200" dirty="0" smtClean="0"/>
              <a:t>Год был слишком </a:t>
            </a:r>
          </a:p>
          <a:p>
            <a:r>
              <a:rPr lang="ru-RU" sz="3200" dirty="0" smtClean="0"/>
              <a:t>урожайный на апельсины</a:t>
            </a:r>
            <a:endParaRPr lang="ru-RU" sz="32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69" t="30623" r="7363" b="32454"/>
          <a:stretch/>
        </p:blipFill>
        <p:spPr bwMode="auto">
          <a:xfrm>
            <a:off x="107503" y="3861048"/>
            <a:ext cx="8937309" cy="2880320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" name="Picture 4" descr="реалтстичная огромная елка украшенная яблоками, конфетами, мандаринами, хлопушка , эстетично, красиво, реалистично, крупным планом, высокая детализация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1113" y="1019637"/>
            <a:ext cx="3003699" cy="2885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95536" y="188640"/>
            <a:ext cx="8136905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1. Откуда пошла традиция украшать новогодние ёлки разноцветными шарами?</a:t>
            </a:r>
          </a:p>
        </p:txBody>
      </p:sp>
    </p:spTree>
    <p:extLst>
      <p:ext uri="{BB962C8B-B14F-4D97-AF65-F5344CB8AC3E}">
        <p14:creationId xmlns:p14="http://schemas.microsoft.com/office/powerpoint/2010/main" val="3529491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4" descr="Помощники Сант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34" t="23443" r="7280" b="35092"/>
          <a:stretch/>
        </p:blipFill>
        <p:spPr bwMode="auto">
          <a:xfrm>
            <a:off x="216461" y="4221087"/>
            <a:ext cx="8846780" cy="2487673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9" name="Picture 8" descr="Кругосветный Дед Мороз» » МБУК «Библионика» - городские библиотеки Великого  Новгорода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255" y="1628800"/>
            <a:ext cx="3831745" cy="2441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09720" y="1724898"/>
            <a:ext cx="4517583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Все они эльфы </a:t>
            </a:r>
            <a:r>
              <a:rPr lang="ru-RU" sz="2800" dirty="0" err="1" smtClean="0"/>
              <a:t>Санты</a:t>
            </a:r>
            <a:endParaRPr lang="ru-RU" sz="28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Все они олени </a:t>
            </a:r>
            <a:r>
              <a:rPr lang="ru-RU" sz="2800" dirty="0" err="1" smtClean="0"/>
              <a:t>Санты</a:t>
            </a:r>
            <a:endParaRPr lang="ru-RU" sz="2800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Все они Деды Морозы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5398" y="260648"/>
            <a:ext cx="8216081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2. Что общего между такими именами как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Корбоб</a:t>
            </a:r>
            <a:r>
              <a:rPr lang="ru-RU" sz="2400" u="sng" dirty="0" err="1">
                <a:solidFill>
                  <a:schemeClr val="dk1"/>
                </a:solidFill>
                <a:latin typeface="Arial Black" panose="020B0A04020102020204" pitchFamily="34" charset="0"/>
              </a:rPr>
              <a:t>о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,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Увл</a:t>
            </a:r>
            <a:r>
              <a:rPr lang="ru-RU" sz="2400" u="sng" dirty="0" err="1">
                <a:solidFill>
                  <a:schemeClr val="dk1"/>
                </a:solidFill>
                <a:latin typeface="Arial Black" panose="020B0A04020102020204" pitchFamily="34" charset="0"/>
              </a:rPr>
              <a:t>и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н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Увг</a:t>
            </a:r>
            <a:r>
              <a:rPr lang="ru-RU" sz="2400" u="sng" dirty="0" err="1">
                <a:solidFill>
                  <a:schemeClr val="dk1"/>
                </a:solidFill>
                <a:latin typeface="Arial Black" panose="020B0A04020102020204" pitchFamily="34" charset="0"/>
              </a:rPr>
              <a:t>у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н</a:t>
            </a:r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, </a:t>
            </a:r>
            <a:r>
              <a:rPr lang="ru-RU" sz="2400" dirty="0" err="1" smtClean="0">
                <a:solidFill>
                  <a:schemeClr val="dk1"/>
                </a:solidFill>
                <a:latin typeface="Arial Black" panose="020B0A04020102020204" pitchFamily="34" charset="0"/>
              </a:rPr>
              <a:t>Мош</a:t>
            </a:r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Крэч</a:t>
            </a:r>
            <a:r>
              <a:rPr lang="ru-RU" sz="2400" u="sng" dirty="0" err="1">
                <a:solidFill>
                  <a:schemeClr val="dk1"/>
                </a:solidFill>
                <a:latin typeface="Arial Black" panose="020B0A04020102020204" pitchFamily="34" charset="0"/>
              </a:rPr>
              <a:t>у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н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 и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М</a:t>
            </a:r>
            <a:r>
              <a:rPr lang="ru-RU" sz="2400" u="sng" dirty="0" err="1">
                <a:solidFill>
                  <a:schemeClr val="dk1"/>
                </a:solidFill>
                <a:latin typeface="Arial Black" panose="020B0A04020102020204" pitchFamily="34" charset="0"/>
              </a:rPr>
              <a:t>и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кулаш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63952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556792"/>
            <a:ext cx="352839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Иван Грозный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Екатерина </a:t>
            </a:r>
            <a:r>
              <a:rPr lang="en-US" sz="2800" dirty="0" smtClean="0"/>
              <a:t>II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Пётр </a:t>
            </a:r>
            <a:r>
              <a:rPr lang="en-US" sz="2800" dirty="0" smtClean="0"/>
              <a:t>I</a:t>
            </a:r>
            <a:endParaRPr lang="ru-RU" sz="2800" dirty="0"/>
          </a:p>
        </p:txBody>
      </p:sp>
      <p:pic>
        <p:nvPicPr>
          <p:cNvPr id="6" name="Picture 4" descr="Романов Пётр I Алексеевич — краткая биография, жизнь и творчество | Узнай  Москву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052736"/>
            <a:ext cx="2367409" cy="2571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45" t="25787" r="7033" b="30403"/>
          <a:stretch/>
        </p:blipFill>
        <p:spPr bwMode="auto">
          <a:xfrm>
            <a:off x="89138" y="3727347"/>
            <a:ext cx="8947358" cy="3004457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Прямоугольник 2"/>
          <p:cNvSpPr/>
          <p:nvPr/>
        </p:nvSpPr>
        <p:spPr>
          <a:xfrm>
            <a:off x="401118" y="332656"/>
            <a:ext cx="834734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3. Какой из русских царей придумал праздновать Новый год 1 января?</a:t>
            </a:r>
          </a:p>
        </p:txBody>
      </p:sp>
    </p:spTree>
    <p:extLst>
      <p:ext uri="{BB962C8B-B14F-4D97-AF65-F5344CB8AC3E}">
        <p14:creationId xmlns:p14="http://schemas.microsoft.com/office/powerpoint/2010/main" val="1097964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У этого Деда Мороза белая борода, красная шапочка с помпончиком, яркие  плавки на загорелом теле, солнцезащитные очки и доска для серфа. Откуда он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875" y="1532985"/>
            <a:ext cx="2713937" cy="311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611560" y="2204864"/>
            <a:ext cx="235352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 Таиланде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 Австралии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 Египте </a:t>
            </a:r>
            <a:endParaRPr lang="ru-RU" sz="28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29" t="37949" r="6703" b="35091"/>
          <a:stretch/>
        </p:blipFill>
        <p:spPr bwMode="auto">
          <a:xfrm>
            <a:off x="395537" y="4869160"/>
            <a:ext cx="8483275" cy="1848898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8" name="Picture 4" descr="Карта Австрали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706004"/>
            <a:ext cx="2755165" cy="27674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7" y="332656"/>
            <a:ext cx="835292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4. В какой стране самый спортивный и загорелый из Дедов Морозов приплывает к детям на яркой доске под парусом?</a:t>
            </a:r>
          </a:p>
        </p:txBody>
      </p:sp>
    </p:spTree>
    <p:extLst>
      <p:ext uri="{BB962C8B-B14F-4D97-AF65-F5344CB8AC3E}">
        <p14:creationId xmlns:p14="http://schemas.microsoft.com/office/powerpoint/2010/main" val="1553849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Санта-свинья у елки | Премиум Фот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156241"/>
            <a:ext cx="5802805" cy="3018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916832"/>
            <a:ext cx="240270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В Австрии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Англии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Германии</a:t>
            </a:r>
            <a:endParaRPr lang="ru-RU" sz="28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99" t="31063" r="7692" b="37875"/>
          <a:stretch/>
        </p:blipFill>
        <p:spPr bwMode="auto">
          <a:xfrm>
            <a:off x="251520" y="4365104"/>
            <a:ext cx="8784976" cy="2130251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6" name="Picture 4" descr="Копилка Свинка &quot;Привлекаю инвестиции&quot; купить в Челябинске. Выбрать Копилка  Свинка &quot;Привлекаю инвестиции&quot; (335754424) от 1290 руб: фото, обзоры,  описания. Закажите сейчас с доставкой - Магазин сувениров и подарков  &quot;Особый Случай&quot; в Челябинске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79"/>
          <a:stretch/>
        </p:blipFill>
        <p:spPr bwMode="auto">
          <a:xfrm>
            <a:off x="3131840" y="1132774"/>
            <a:ext cx="2396043" cy="3076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99445" y="332656"/>
            <a:ext cx="8249019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5. В какой стране на новый год необходимо </a:t>
            </a:r>
            <a:r>
              <a:rPr lang="ru-RU" sz="2400" dirty="0" err="1">
                <a:solidFill>
                  <a:schemeClr val="dk1"/>
                </a:solidFill>
                <a:latin typeface="Arial Black" panose="020B0A04020102020204" pitchFamily="34" charset="0"/>
              </a:rPr>
              <a:t>подлодить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 другу свинью под ёлку?</a:t>
            </a:r>
          </a:p>
        </p:txBody>
      </p:sp>
    </p:spTree>
    <p:extLst>
      <p:ext uri="{BB962C8B-B14F-4D97-AF65-F5344CB8AC3E}">
        <p14:creationId xmlns:p14="http://schemas.microsoft.com/office/powerpoint/2010/main" val="2537609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1916832"/>
            <a:ext cx="251498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России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Индии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Аргентине</a:t>
            </a:r>
            <a:endParaRPr lang="ru-RU" sz="2800" dirty="0"/>
          </a:p>
        </p:txBody>
      </p:sp>
      <p:pic>
        <p:nvPicPr>
          <p:cNvPr id="5" name="Picture 5" descr="Почему Новый год в Аргентине - мечта офисного клерка? | travelmates | Дзен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9551" y="1124744"/>
            <a:ext cx="5607071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" t="38681" r="6401" b="37289"/>
          <a:stretch/>
        </p:blipFill>
        <p:spPr bwMode="auto">
          <a:xfrm>
            <a:off x="179512" y="4941168"/>
            <a:ext cx="8856984" cy="1647931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Прямоугольник 2"/>
          <p:cNvSpPr/>
          <p:nvPr/>
        </p:nvSpPr>
        <p:spPr>
          <a:xfrm>
            <a:off x="467545" y="260648"/>
            <a:ext cx="820891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6. В какой стране дворники после новогодних праздников подметают больше всего бумаги? </a:t>
            </a:r>
          </a:p>
        </p:txBody>
      </p:sp>
    </p:spTree>
    <p:extLst>
      <p:ext uri="{BB962C8B-B14F-4D97-AF65-F5344CB8AC3E}">
        <p14:creationId xmlns:p14="http://schemas.microsoft.com/office/powerpoint/2010/main" val="1364499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76" t="45421" r="8104" b="33187"/>
          <a:stretch/>
        </p:blipFill>
        <p:spPr bwMode="auto">
          <a:xfrm>
            <a:off x="85458" y="5301208"/>
            <a:ext cx="9009628" cy="1467060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611560" y="1412776"/>
            <a:ext cx="235205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Болгарии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Польше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Венгрии</a:t>
            </a:r>
            <a:endParaRPr lang="ru-RU" sz="2800" dirty="0"/>
          </a:p>
        </p:txBody>
      </p:sp>
      <p:pic>
        <p:nvPicPr>
          <p:cNvPr id="13317" name="Picture 5" descr="Осетр в духовке - 8 пошаговых рецептов приготовления с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204515"/>
            <a:ext cx="4183944" cy="28226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7" descr="ФМ &quot;Блюда из птицы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3321" name="Picture 9" descr="ФМ &quot;Блюда из птицы&quot;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975125"/>
            <a:ext cx="3168353" cy="210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10617" y="332656"/>
            <a:ext cx="8165839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7. В какой стране на новогодний стол не подают блюда из рыбы и птицы?</a:t>
            </a:r>
          </a:p>
        </p:txBody>
      </p:sp>
    </p:spTree>
    <p:extLst>
      <p:ext uri="{BB962C8B-B14F-4D97-AF65-F5344CB8AC3E}">
        <p14:creationId xmlns:p14="http://schemas.microsoft.com/office/powerpoint/2010/main" val="38267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1" name="Picture 5" descr="Гранат | Фруктовая лавка Воронеж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322" y="1503539"/>
            <a:ext cx="3293613" cy="3293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971600" y="1988840"/>
            <a:ext cx="200907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Греции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Турции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Грузии</a:t>
            </a:r>
            <a:endParaRPr lang="ru-RU" sz="2800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8" t="50000" r="10604" b="30843"/>
          <a:stretch/>
        </p:blipFill>
        <p:spPr bwMode="auto">
          <a:xfrm>
            <a:off x="362393" y="4797152"/>
            <a:ext cx="8749886" cy="1728192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3" name="Прямоугольник 2"/>
          <p:cNvSpPr/>
          <p:nvPr/>
        </p:nvSpPr>
        <p:spPr>
          <a:xfrm>
            <a:off x="362393" y="332656"/>
            <a:ext cx="8314064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Arial Black" panose="020B0A04020102020204" pitchFamily="34" charset="0"/>
              </a:rPr>
              <a:t>8. В какой стране в новогоднюю полночь глава семейства должен швырять в </a:t>
            </a:r>
            <a:r>
              <a:rPr lang="ru-RU" sz="2400" dirty="0" smtClean="0">
                <a:latin typeface="Arial Black" panose="020B0A04020102020204" pitchFamily="34" charset="0"/>
              </a:rPr>
              <a:t>стену </a:t>
            </a:r>
            <a:r>
              <a:rPr lang="ru-RU" sz="2400" dirty="0">
                <a:latin typeface="Arial Black" panose="020B0A04020102020204" pitchFamily="34" charset="0"/>
              </a:rPr>
              <a:t>плод </a:t>
            </a:r>
            <a:r>
              <a:rPr lang="ru-RU" sz="2400" dirty="0" smtClean="0">
                <a:latin typeface="Arial Black" panose="020B0A04020102020204" pitchFamily="34" charset="0"/>
              </a:rPr>
              <a:t>граната и для чего?</a:t>
            </a:r>
            <a:endParaRPr lang="ru-RU" sz="24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3663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3" t="50000" r="10604" b="30989"/>
          <a:stretch/>
        </p:blipFill>
        <p:spPr bwMode="auto">
          <a:xfrm>
            <a:off x="67249" y="4791161"/>
            <a:ext cx="8986254" cy="1663814"/>
          </a:xfrm>
          <a:prstGeom prst="rect">
            <a:avLst/>
          </a:prstGeom>
          <a:noFill/>
          <a:ln w="2857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5" y="1772816"/>
            <a:ext cx="597666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Пожилые почтальоны разносят новогодние </a:t>
            </a:r>
          </a:p>
          <a:p>
            <a:r>
              <a:rPr lang="ru-RU" sz="2800" dirty="0"/>
              <a:t> </a:t>
            </a:r>
            <a:r>
              <a:rPr lang="ru-RU" sz="2800" dirty="0" smtClean="0"/>
              <a:t>     открытки с поздравлениями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Пожилой человек раздает всем конфеты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Эта встреча приносит удачу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67545" y="332656"/>
            <a:ext cx="8208912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latin typeface="Arial Black" panose="020B0A04020102020204" pitchFamily="34" charset="0"/>
              </a:rPr>
              <a:t>9. Почему Итальянцы в первый день Нового года </a:t>
            </a:r>
            <a:r>
              <a:rPr lang="ru-RU" sz="2400" dirty="0" smtClean="0">
                <a:latin typeface="Arial Black" panose="020B0A04020102020204" pitchFamily="34" charset="0"/>
              </a:rPr>
              <a:t>радуются</a:t>
            </a:r>
            <a:r>
              <a:rPr lang="ru-RU" sz="2400" dirty="0">
                <a:latin typeface="Arial Black" panose="020B0A04020102020204" pitchFamily="34" charset="0"/>
              </a:rPr>
              <a:t>, если встретят пожилого человека?</a:t>
            </a:r>
          </a:p>
        </p:txBody>
      </p:sp>
      <p:pic>
        <p:nvPicPr>
          <p:cNvPr id="15365" name="Picture 5" descr="Стикеры Пожилой человек — бесплатные стикеры смайлы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532985"/>
            <a:ext cx="3532455" cy="3532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8131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 descr="Вода в бутылках: какой она бывает? - Росконтроль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329059"/>
            <a:ext cx="3830176" cy="2543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42" t="47033" r="8132" b="33334"/>
          <a:stretch/>
        </p:blipFill>
        <p:spPr bwMode="auto">
          <a:xfrm>
            <a:off x="107504" y="4872982"/>
            <a:ext cx="8856984" cy="1778528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461231" y="1268760"/>
            <a:ext cx="8797601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 этот день отключают горячую воду на месяц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Это новогодняя традиция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В собранной воде на следующий день </a:t>
            </a:r>
          </a:p>
          <a:p>
            <a:r>
              <a:rPr lang="ru-RU" sz="2800" dirty="0"/>
              <a:t>	</a:t>
            </a:r>
            <a:r>
              <a:rPr lang="ru-RU" sz="2800" dirty="0" smtClean="0"/>
              <a:t>купают детей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55362" y="293747"/>
            <a:ext cx="7992888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10. Зачем Кубинцы перед Новым годом заполняют все сосуды в доме водой? </a:t>
            </a:r>
          </a:p>
        </p:txBody>
      </p:sp>
    </p:spTree>
    <p:extLst>
      <p:ext uri="{BB962C8B-B14F-4D97-AF65-F5344CB8AC3E}">
        <p14:creationId xmlns:p14="http://schemas.microsoft.com/office/powerpoint/2010/main" val="4173643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9" name="Picture 11" descr="Смешной человек с чемоданом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74"/>
          <a:stretch/>
        </p:blipFill>
        <p:spPr bwMode="auto">
          <a:xfrm>
            <a:off x="5868144" y="1052736"/>
            <a:ext cx="2619557" cy="388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0" t="51575" r="10934" b="30110"/>
          <a:stretch/>
        </p:blipFill>
        <p:spPr bwMode="auto">
          <a:xfrm>
            <a:off x="307975" y="5157192"/>
            <a:ext cx="8584506" cy="1616084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607823" y="1869853"/>
            <a:ext cx="5379999" cy="2677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smtClean="0"/>
              <a:t>Чтобы сбылись мечты о </a:t>
            </a:r>
          </a:p>
          <a:p>
            <a:r>
              <a:rPr lang="ru-RU" sz="2800" dirty="0"/>
              <a:t> </a:t>
            </a:r>
            <a:r>
              <a:rPr lang="ru-RU" sz="2800" dirty="0" smtClean="0"/>
              <a:t>       путешествиях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Чтобы принести подарки </a:t>
            </a:r>
          </a:p>
          <a:p>
            <a:r>
              <a:rPr lang="ru-RU" sz="2800" dirty="0"/>
              <a:t>	</a:t>
            </a:r>
            <a:r>
              <a:rPr lang="ru-RU" sz="2800" dirty="0" smtClean="0"/>
              <a:t>домой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Чтобы выгодно продать </a:t>
            </a:r>
          </a:p>
          <a:p>
            <a:r>
              <a:rPr lang="ru-RU" sz="2800" dirty="0"/>
              <a:t>	</a:t>
            </a:r>
            <a:r>
              <a:rPr lang="ru-RU" sz="2800" dirty="0" smtClean="0"/>
              <a:t>соседям сувениры</a:t>
            </a:r>
            <a:endParaRPr lang="ru-RU" sz="2800" dirty="0"/>
          </a:p>
        </p:txBody>
      </p:sp>
      <p:sp>
        <p:nvSpPr>
          <p:cNvPr id="3" name="AutoShape 7" descr="Человек в джинсах с чемоданом путешествия будет идти инсульт Стоковое Фото  - изображение насчитывающей кавказско, люди: 178786632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9" descr="Человек в джинсах с чемоданом путешествия будет идти инсульт Стоковое Фото  - изображение насчитывающей кавказско, люди: 178786632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60375" y="163719"/>
            <a:ext cx="8216081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11. Для чего мексиканцы бегают в новогоднюю полночь по городским улицам с чемоданами?</a:t>
            </a:r>
          </a:p>
        </p:txBody>
      </p:sp>
    </p:spTree>
    <p:extLst>
      <p:ext uri="{BB962C8B-B14F-4D97-AF65-F5344CB8AC3E}">
        <p14:creationId xmlns:p14="http://schemas.microsoft.com/office/powerpoint/2010/main" val="2029838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Купить Настольный колокол Русь в интернет-магазине в Москве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5997" y="1429619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78" t="45274" r="9698" b="30843"/>
          <a:stretch/>
        </p:blipFill>
        <p:spPr bwMode="auto">
          <a:xfrm>
            <a:off x="251520" y="4869160"/>
            <a:ext cx="8784976" cy="1853906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1048678" y="1844824"/>
            <a:ext cx="3483839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Китае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Великобритании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Японии</a:t>
            </a:r>
            <a:endParaRPr lang="ru-RU" sz="2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71749" y="260648"/>
            <a:ext cx="8174780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2400" dirty="0" smtClean="0">
              <a:solidFill>
                <a:schemeClr val="dk1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12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. В какой стране Новогодний колокол отбивает ровно 108 ударов?</a:t>
            </a:r>
          </a:p>
        </p:txBody>
      </p:sp>
    </p:spTree>
    <p:extLst>
      <p:ext uri="{BB962C8B-B14F-4D97-AF65-F5344CB8AC3E}">
        <p14:creationId xmlns:p14="http://schemas.microsoft.com/office/powerpoint/2010/main" val="3736183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3" t="49679" r="9753" b="27179"/>
          <a:stretch/>
        </p:blipFill>
        <p:spPr bwMode="auto">
          <a:xfrm>
            <a:off x="307974" y="4653136"/>
            <a:ext cx="8584505" cy="1947076"/>
          </a:xfrm>
          <a:prstGeom prst="rect">
            <a:avLst/>
          </a:prstGeom>
          <a:noFill/>
          <a:ln w="28575">
            <a:solidFill>
              <a:schemeClr val="accent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84558" y="2024589"/>
            <a:ext cx="3048976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Мелкие деньги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Цветы жасмина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Ветви лавра</a:t>
            </a:r>
            <a:endParaRPr lang="ru-RU" sz="2800" dirty="0"/>
          </a:p>
        </p:txBody>
      </p:sp>
      <p:sp>
        <p:nvSpPr>
          <p:cNvPr id="4" name="AutoShape 4" descr="Букет лавра и крытый завод фикуса Стоковое Фото - изображение насчитывающей  бутика, фикус: 91431016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6" descr="Букет лавра и крытый завод фикуса Стоковое Фото - изображение насчитывающей  бутика, фикус: 91431016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8" descr="лавр букета стоковое фото. изображение насчитывающей успех - 12562492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0" descr="лавр букета стоковое фото. изображение насчитывающей успех - 12562492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8" name="Picture 12" descr="Букет лавра и крытый завод фикуса Стоковое Фото - изображение насчитывающей  бутика, фикус: 91431016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09"/>
          <a:stretch/>
        </p:blipFill>
        <p:spPr bwMode="auto">
          <a:xfrm>
            <a:off x="5076056" y="836710"/>
            <a:ext cx="3032869" cy="3760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470" name="Picture 14" descr="Составлен топ универсальных бьюти-подарков на Новый год - Мослент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476" y="1158871"/>
            <a:ext cx="4584792" cy="343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469844" y="140439"/>
            <a:ext cx="7767265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13. Первыми дарить подарки друг другу на новый год придумали древние римляне. Что же они </a:t>
            </a:r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дарили?</a:t>
            </a:r>
            <a:endParaRPr lang="ru-RU" sz="2400" dirty="0">
              <a:solidFill>
                <a:schemeClr val="dk1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95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01" t="45861" r="8875" b="28205"/>
          <a:stretch/>
        </p:blipFill>
        <p:spPr bwMode="auto">
          <a:xfrm>
            <a:off x="251519" y="4725144"/>
            <a:ext cx="8746421" cy="1994582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827584" y="1164961"/>
            <a:ext cx="5872120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Да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Нет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Можно справлять  новый год </a:t>
            </a:r>
          </a:p>
          <a:p>
            <a:r>
              <a:rPr lang="ru-RU" sz="2800" dirty="0" smtClean="0"/>
              <a:t>хоть каждый месяц</a:t>
            </a:r>
            <a:endParaRPr lang="ru-RU" sz="2800" dirty="0"/>
          </a:p>
        </p:txBody>
      </p:sp>
      <p:pic>
        <p:nvPicPr>
          <p:cNvPr id="20487" name="Picture 7" descr="Новый год в православной семье: с чистого лист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2542822"/>
            <a:ext cx="3456384" cy="20738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5" y="333964"/>
            <a:ext cx="8208912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14. Новый год можно отмечать только </a:t>
            </a:r>
            <a:endParaRPr lang="ru-RU" sz="2400" dirty="0" smtClean="0">
              <a:solidFill>
                <a:schemeClr val="dk1"/>
              </a:solidFill>
              <a:latin typeface="Arial Black" panose="020B0A04020102020204" pitchFamily="34" charset="0"/>
            </a:endParaRPr>
          </a:p>
          <a:p>
            <a:pPr algn="ctr"/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1 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января? </a:t>
            </a:r>
          </a:p>
        </p:txBody>
      </p:sp>
    </p:spTree>
    <p:extLst>
      <p:ext uri="{BB962C8B-B14F-4D97-AF65-F5344CB8AC3E}">
        <p14:creationId xmlns:p14="http://schemas.microsoft.com/office/powerpoint/2010/main" val="1297631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30" t="40732" r="8874" b="27179"/>
          <a:stretch/>
        </p:blipFill>
        <p:spPr bwMode="auto">
          <a:xfrm>
            <a:off x="467544" y="4365105"/>
            <a:ext cx="8643159" cy="2267068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1001252" y="2168094"/>
            <a:ext cx="249780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Во Франции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Тибете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Норвегии</a:t>
            </a:r>
            <a:endParaRPr lang="ru-RU" sz="2800" dirty="0"/>
          </a:p>
        </p:txBody>
      </p:sp>
      <p:pic>
        <p:nvPicPr>
          <p:cNvPr id="21509" name="Picture 5" descr="ТОП-10 мест, где встретить НОВЫЙ ГОД в Краснодарском кра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1673" y="1378512"/>
            <a:ext cx="4843327" cy="2964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7544" y="188640"/>
            <a:ext cx="7847286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2400" dirty="0" smtClean="0">
              <a:solidFill>
                <a:schemeClr val="dk1"/>
              </a:solidFill>
              <a:latin typeface="Arial Black" panose="020B0A04020102020204" pitchFamily="34" charset="0"/>
            </a:endParaRPr>
          </a:p>
          <a:p>
            <a:r>
              <a:rPr lang="ru-RU" sz="2400" dirty="0" smtClean="0">
                <a:solidFill>
                  <a:schemeClr val="dk1"/>
                </a:solidFill>
                <a:latin typeface="Arial Black" panose="020B0A04020102020204" pitchFamily="34" charset="0"/>
              </a:rPr>
              <a:t>15</a:t>
            </a:r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. В какой стране Новый год празднуют целых два месяца подряд?</a:t>
            </a:r>
          </a:p>
        </p:txBody>
      </p:sp>
    </p:spTree>
    <p:extLst>
      <p:ext uri="{BB962C8B-B14F-4D97-AF65-F5344CB8AC3E}">
        <p14:creationId xmlns:p14="http://schemas.microsoft.com/office/powerpoint/2010/main" val="353789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1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5" t="44688" r="7192" b="32601"/>
          <a:stretch/>
        </p:blipFill>
        <p:spPr bwMode="auto">
          <a:xfrm>
            <a:off x="160930" y="4581128"/>
            <a:ext cx="8856984" cy="2061552"/>
          </a:xfrm>
          <a:prstGeom prst="rect">
            <a:avLst/>
          </a:prstGeom>
          <a:ln w="28575">
            <a:solidFill>
              <a:schemeClr val="accent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</p:pic>
      <p:sp>
        <p:nvSpPr>
          <p:cNvPr id="2" name="Прямоугольник 1"/>
          <p:cNvSpPr/>
          <p:nvPr/>
        </p:nvSpPr>
        <p:spPr>
          <a:xfrm>
            <a:off x="1060051" y="1700808"/>
            <a:ext cx="253896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Индии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Голландии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В Таиланде</a:t>
            </a:r>
            <a:endParaRPr lang="ru-RU" sz="2800" dirty="0"/>
          </a:p>
        </p:txBody>
      </p:sp>
      <p:sp>
        <p:nvSpPr>
          <p:cNvPr id="3" name="AutoShape 5" descr="мокрый / смешные картинки и другие приколы: комиксы, гиф анимация, видео,  лучший интеллектуальный юмор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7" descr="мокрый / смешные картинки и другие приколы: комиксы, гиф анимация, видео,  лучший интеллектуальный юмор.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AutoShape 9" descr="мокрый / смешные картинки и другие приколы: комиксы, гиф анимация, видео,  лучший интеллектуальный юмор.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11" descr="мокрый / смешные картинки и другие приколы: комиксы, гиф анимация, видео,  лучший интеллектуальный юмор.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13" descr="Мокрый кот - 58 фото | Иллюстрации кот, Кошачий рисунок, Аниме кошки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15" descr="Мокрый кот - 58 фото | Иллюстрации кот, Кошачий рисунок, Аниме кошки"/>
          <p:cNvSpPr>
            <a:spLocks noChangeAspect="1" noChangeArrowheads="1"/>
          </p:cNvSpPr>
          <p:nvPr/>
        </p:nvSpPr>
        <p:spPr bwMode="auto">
          <a:xfrm>
            <a:off x="917575" y="6175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2545" name="Picture 17" descr="Мокрый кот в ванной | Премиум Фото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8257" y="1159589"/>
            <a:ext cx="3096344" cy="3420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88104" y="280471"/>
            <a:ext cx="8202636" cy="830997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>
                <a:solidFill>
                  <a:schemeClr val="dk1"/>
                </a:solidFill>
                <a:latin typeface="Arial Black" panose="020B0A04020102020204" pitchFamily="34" charset="0"/>
              </a:rPr>
              <a:t>16. В какой стране для счастливой встречи нового года нужно вымокнуть до нитки?</a:t>
            </a:r>
          </a:p>
        </p:txBody>
      </p:sp>
    </p:spTree>
    <p:extLst>
      <p:ext uri="{BB962C8B-B14F-4D97-AF65-F5344CB8AC3E}">
        <p14:creationId xmlns:p14="http://schemas.microsoft.com/office/powerpoint/2010/main" val="193941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71296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17.  Япония </a:t>
            </a:r>
            <a:r>
              <a:rPr lang="ru-RU" sz="2400" dirty="0">
                <a:latin typeface="Arial Black" panose="020B0A04020102020204" pitchFamily="34" charset="0"/>
              </a:rPr>
              <a:t>Какое основное приобретение делают перед новогодними праздниками японцы?</a:t>
            </a:r>
            <a:r>
              <a:rPr lang="ru-RU" dirty="0"/>
              <a:t>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77953" y="4954463"/>
            <a:ext cx="8712968" cy="1384995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/>
              <a:t>Грабли! Бамбуковые грабли есть у каждого японца – считается, что ими на Новый год надо будет загребать счастье.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2060848"/>
            <a:ext cx="1941750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ложка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грабли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скатерть</a:t>
            </a:r>
            <a:endParaRPr lang="ru-RU" sz="2800" dirty="0"/>
          </a:p>
        </p:txBody>
      </p:sp>
      <p:sp>
        <p:nvSpPr>
          <p:cNvPr id="5" name="AutoShape 2" descr="Праздник к нам приходит: Япония, Китай, Вьетнам, Мьянма, Непал | Большая  Азия | Дзен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3556" name="Picture 4" descr="Японский Новый год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40768"/>
            <a:ext cx="2808312" cy="3513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373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352928" cy="1200329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>
                <a:latin typeface="Arial Black" panose="020B0A04020102020204" pitchFamily="34" charset="0"/>
              </a:rPr>
              <a:t>18. </a:t>
            </a:r>
            <a:r>
              <a:rPr lang="ru-RU" sz="2400" dirty="0">
                <a:latin typeface="Arial Black" panose="020B0A04020102020204" pitchFamily="34" charset="0"/>
              </a:rPr>
              <a:t>Испания Сколько </a:t>
            </a:r>
            <a:r>
              <a:rPr lang="ru-RU" sz="2400" dirty="0" smtClean="0">
                <a:latin typeface="Arial Black" panose="020B0A04020102020204" pitchFamily="34" charset="0"/>
              </a:rPr>
              <a:t>виноградин </a:t>
            </a:r>
            <a:r>
              <a:rPr lang="ru-RU" sz="2400" dirty="0">
                <a:latin typeface="Arial Black" panose="020B0A04020102020204" pitchFamily="34" charset="0"/>
              </a:rPr>
              <a:t>по традиции съедает испанец на Новый год под бой курантов?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1074" y="4509120"/>
            <a:ext cx="8784976" cy="1815882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smtClean="0"/>
              <a:t>Самой </a:t>
            </a:r>
            <a:r>
              <a:rPr lang="ru-RU" sz="2800" dirty="0"/>
              <a:t>испанской из всех новогодних традиций страны является поедание </a:t>
            </a:r>
            <a:r>
              <a:rPr lang="ru-RU" sz="2800" dirty="0" smtClean="0"/>
              <a:t>12 виноградин. По 1 проглатывая </a:t>
            </a:r>
            <a:r>
              <a:rPr lang="ru-RU" sz="2800" dirty="0"/>
              <a:t>на каждый удар курантов и </a:t>
            </a:r>
            <a:r>
              <a:rPr lang="ru-RU" sz="2800" dirty="0" smtClean="0"/>
              <a:t>загадывая новогоднее желание.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83904" y="1966540"/>
            <a:ext cx="353404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 это зависит от года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7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12</a:t>
            </a:r>
            <a:endParaRPr lang="ru-RU" sz="2800" dirty="0"/>
          </a:p>
        </p:txBody>
      </p:sp>
      <p:sp>
        <p:nvSpPr>
          <p:cNvPr id="5" name="AutoShape 2" descr="Почему испанцы едят 12 виноградин на Новый год?. Испания по-русски - все о  жизни в Испани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4580" name="Picture 4" descr="Почему испанцы едят 12 виноградин на Новый год?. Испания по-русски - все о  жизни в Испани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562" y="1268760"/>
            <a:ext cx="4168750" cy="2780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5426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7756" y="186504"/>
            <a:ext cx="8568952" cy="1384995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2800" dirty="0" smtClean="0">
              <a:latin typeface="Arial Black" panose="020B0A04020102020204" pitchFamily="34" charset="0"/>
            </a:endParaRPr>
          </a:p>
          <a:p>
            <a:r>
              <a:rPr lang="ru-RU" sz="2800" dirty="0" smtClean="0">
                <a:latin typeface="Arial Black" panose="020B0A04020102020204" pitchFamily="34" charset="0"/>
              </a:rPr>
              <a:t>19. Швеция </a:t>
            </a:r>
            <a:r>
              <a:rPr lang="ru-RU" sz="2800" dirty="0">
                <a:latin typeface="Arial Black" panose="020B0A04020102020204" pitchFamily="34" charset="0"/>
              </a:rPr>
              <a:t>Как зовут шведского Деда Мороза?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4797152"/>
            <a:ext cx="8352928" cy="954107"/>
          </a:xfrm>
          <a:prstGeom prst="rect">
            <a:avLst/>
          </a:prstGeom>
          <a:ln w="28575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dirty="0" err="1"/>
              <a:t>Юльтомтен</a:t>
            </a:r>
            <a:r>
              <a:rPr lang="ru-RU" sz="2800" dirty="0"/>
              <a:t>! </a:t>
            </a:r>
            <a:r>
              <a:rPr lang="ru-RU" sz="2800" dirty="0" err="1"/>
              <a:t>Таги</a:t>
            </a:r>
            <a:r>
              <a:rPr lang="ru-RU" sz="2800" dirty="0"/>
              <a:t> </a:t>
            </a:r>
            <a:r>
              <a:rPr lang="ru-RU" sz="2800" dirty="0" err="1"/>
              <a:t>Ноэль</a:t>
            </a:r>
            <a:r>
              <a:rPr lang="ru-RU" sz="2800" dirty="0"/>
              <a:t> – испанский Дед Мороз, а </a:t>
            </a:r>
            <a:r>
              <a:rPr lang="ru-RU" sz="2800" dirty="0" err="1"/>
              <a:t>Йоулупукки</a:t>
            </a:r>
            <a:r>
              <a:rPr lang="ru-RU" sz="2800" dirty="0"/>
              <a:t> - финский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69975" y="2349458"/>
            <a:ext cx="235282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/>
              <a:t> </a:t>
            </a:r>
            <a:r>
              <a:rPr lang="ru-RU" sz="2800" dirty="0" err="1" smtClean="0"/>
              <a:t>Юльтомтен</a:t>
            </a:r>
            <a:r>
              <a:rPr lang="ru-RU" sz="2800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 </a:t>
            </a:r>
            <a:r>
              <a:rPr lang="ru-RU" sz="2800" dirty="0" err="1" smtClean="0"/>
              <a:t>Таги</a:t>
            </a:r>
            <a:r>
              <a:rPr lang="ru-RU" sz="2800" dirty="0" smtClean="0"/>
              <a:t> </a:t>
            </a:r>
            <a:r>
              <a:rPr lang="ru-RU" sz="2800" dirty="0" err="1" smtClean="0"/>
              <a:t>Ноэль</a:t>
            </a:r>
            <a:r>
              <a:rPr lang="ru-RU" sz="2800" dirty="0" smtClean="0"/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sz="2800" dirty="0" smtClean="0"/>
              <a:t> </a:t>
            </a:r>
            <a:r>
              <a:rPr lang="ru-RU" sz="2800" dirty="0" err="1" smtClean="0"/>
              <a:t>Йоулупукки</a:t>
            </a:r>
            <a:endParaRPr lang="ru-RU" sz="2800" dirty="0"/>
          </a:p>
        </p:txBody>
      </p:sp>
      <p:sp>
        <p:nvSpPr>
          <p:cNvPr id="5" name="AutoShape 2" descr="Swedbe - Главный символ Нового года в Швеции – Юльтомтен...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4" descr="Swedbe - Главный символ Нового года в Швеции – Юльтомтен... | Facebook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AutoShape 6" descr="Swedbe - Главный символ Нового года в Швеции – Юльтомтен... | Facebook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8" descr="А вы не путайте экскурсию с эмиграцией: Tomte - шведский Дед Мороз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10" descr="А вы не путайте экскурсию с эмиграцией: Tomte - шведский Дед Мороз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5612" name="Picture 12" descr="От Клауса до «Рождественского козла». 5 иностранных «коллег» Деда Мороза |  Люди | ОБЩЕСТВО | АиФ Санкт-Петербур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7" y="1502786"/>
            <a:ext cx="4642741" cy="3078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363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208912" cy="123110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endParaRPr lang="ru-RU" sz="2800" dirty="0" smtClean="0">
              <a:latin typeface="Arial Black" panose="020B0A04020102020204" pitchFamily="34" charset="0"/>
            </a:endParaRPr>
          </a:p>
          <a:p>
            <a:r>
              <a:rPr lang="ru-RU" sz="2800" dirty="0" smtClean="0">
                <a:latin typeface="Arial Black" panose="020B0A04020102020204" pitchFamily="34" charset="0"/>
              </a:rPr>
              <a:t>20. Сколько </a:t>
            </a:r>
            <a:r>
              <a:rPr lang="ru-RU" sz="2800" dirty="0">
                <a:latin typeface="Arial Black" panose="020B0A04020102020204" pitchFamily="34" charset="0"/>
              </a:rPr>
              <a:t>дней в високосном году? </a:t>
            </a:r>
            <a:endParaRPr lang="ru-RU" sz="2800" dirty="0" smtClean="0"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204864"/>
            <a:ext cx="1276311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363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364 </a:t>
            </a: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ru-RU" sz="2800" dirty="0" smtClean="0"/>
              <a:t>366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131841" y="5157192"/>
            <a:ext cx="2376264" cy="523220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800" dirty="0"/>
              <a:t>366</a:t>
            </a:r>
          </a:p>
        </p:txBody>
      </p:sp>
      <p:sp>
        <p:nvSpPr>
          <p:cNvPr id="5" name="AutoShape 2" descr="Что означает високосный год 2020: приметы и суеверия 29 февраля - РИА Томск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6628" name="Picture 4" descr="Что означает високосный год 2020: приметы и суеверия 29 февраля - РИА Томск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42" b="8359"/>
          <a:stretch/>
        </p:blipFill>
        <p:spPr bwMode="auto">
          <a:xfrm>
            <a:off x="2877750" y="1678075"/>
            <a:ext cx="5788658" cy="2311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09581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надпись счастливого нового года: 6 тыс изображений найдено в  Яндекс.Картинках | Новогодние пожелания, Рождественские иллюстрации, С новым  годом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7652" name="Picture 4" descr="надпись счастливого нового года: 6 тыс изображений найдено в  Яндекс.Картинках | Новогодние пожелания, Рождественские иллюстрации, С новым  годо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302" y="260647"/>
            <a:ext cx="8586169" cy="634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9824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267</TotalTime>
  <Words>519</Words>
  <Application>Microsoft Office PowerPoint</Application>
  <PresentationFormat>Экран (4:3)</PresentationFormat>
  <Paragraphs>99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Остин</vt:lpstr>
      <vt:lpstr>Новогодняя викторина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21</cp:revision>
  <dcterms:created xsi:type="dcterms:W3CDTF">2023-12-16T18:47:01Z</dcterms:created>
  <dcterms:modified xsi:type="dcterms:W3CDTF">2025-08-24T13:42:31Z</dcterms:modified>
</cp:coreProperties>
</file>