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18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Тара, ее назначение и характеристика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Маркировка </a:t>
            </a:r>
            <a:endParaRPr lang="ru-RU" sz="3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8514"/>
            <a:ext cx="4495673" cy="3495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772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4240" y="-145774"/>
            <a:ext cx="10131425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7647166" cy="6440557"/>
          </a:xfrm>
        </p:spPr>
        <p:txBody>
          <a:bodyPr>
            <a:normAutofit/>
          </a:bodyPr>
          <a:lstStyle/>
          <a:p>
            <a:r>
              <a:rPr lang="ru-RU" sz="2400" dirty="0"/>
              <a:t>Тара — это упаковочная конструкция для транспортировки, продажи или конечного использования продукции</a:t>
            </a:r>
            <a:r>
              <a:rPr lang="ru-RU" sz="2400" dirty="0" smtClean="0"/>
              <a:t>.</a:t>
            </a:r>
          </a:p>
          <a:p>
            <a:r>
              <a:rPr lang="ru-RU" sz="2400" dirty="0"/>
              <a:t>Тара  должна  соответствовать  роду  и  характеру перевозимого  груза,  иметь  прочность,  обеспечивающую  возможность применения погрузочно-разгрузочных механизмов</a:t>
            </a:r>
            <a:r>
              <a:rPr lang="ru-RU" sz="2400" dirty="0" smtClean="0"/>
              <a:t>, многоярусной </a:t>
            </a:r>
            <a:r>
              <a:rPr lang="ru-RU" sz="2400" dirty="0"/>
              <a:t>укладки и  т.д</a:t>
            </a:r>
            <a:r>
              <a:rPr lang="ru-RU" sz="2400" dirty="0" smtClean="0"/>
              <a:t>.</a:t>
            </a:r>
          </a:p>
          <a:p>
            <a:r>
              <a:rPr lang="ru-RU" sz="2400" dirty="0"/>
              <a:t>Тара  </a:t>
            </a:r>
            <a:r>
              <a:rPr lang="ru-RU" sz="2400" dirty="0" smtClean="0"/>
              <a:t>бывает:</a:t>
            </a:r>
          </a:p>
          <a:p>
            <a:r>
              <a:rPr lang="ru-RU" sz="2400" dirty="0"/>
              <a:t>-</a:t>
            </a:r>
            <a:r>
              <a:rPr lang="ru-RU" sz="2400" dirty="0" smtClean="0"/>
              <a:t> </a:t>
            </a:r>
            <a:r>
              <a:rPr lang="ru-RU" sz="2400" dirty="0"/>
              <a:t>специальная–  предназначенная  для  перевозки определенных видов грузов (бочки для масла, солений, сельди, баллоны </a:t>
            </a:r>
            <a:r>
              <a:rPr lang="ru-RU" sz="2400" dirty="0" smtClean="0"/>
              <a:t>и др</a:t>
            </a:r>
            <a:r>
              <a:rPr lang="ru-RU" sz="2400" dirty="0"/>
              <a:t>.) </a:t>
            </a:r>
            <a:endParaRPr lang="ru-RU" sz="2400" dirty="0" smtClean="0"/>
          </a:p>
          <a:p>
            <a:r>
              <a:rPr lang="ru-RU" sz="2400" dirty="0"/>
              <a:t>-</a:t>
            </a:r>
            <a:r>
              <a:rPr lang="ru-RU" sz="2400" dirty="0" smtClean="0"/>
              <a:t> </a:t>
            </a:r>
            <a:r>
              <a:rPr lang="ru-RU" sz="2400" dirty="0"/>
              <a:t>универсальная–служащая для перевозки различных грузов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7592" y="206734"/>
            <a:ext cx="4480311" cy="5585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252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0528" y="-45719"/>
            <a:ext cx="10131425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" y="55661"/>
            <a:ext cx="8189842" cy="6742704"/>
          </a:xfrm>
        </p:spPr>
        <p:txBody>
          <a:bodyPr>
            <a:normAutofit/>
          </a:bodyPr>
          <a:lstStyle/>
          <a:p>
            <a:r>
              <a:rPr lang="ru-RU" sz="2800" dirty="0"/>
              <a:t>При  перевозке  </a:t>
            </a:r>
            <a:r>
              <a:rPr lang="ru-RU" sz="2800" dirty="0" err="1"/>
              <a:t>затаренного</a:t>
            </a:r>
            <a:r>
              <a:rPr lang="ru-RU" sz="2800" dirty="0"/>
              <a:t>  </a:t>
            </a:r>
            <a:r>
              <a:rPr lang="ru-RU" sz="2800" dirty="0" smtClean="0"/>
              <a:t>груза употребляются </a:t>
            </a:r>
            <a:r>
              <a:rPr lang="ru-RU" sz="2800" b="1" u="sng" dirty="0" smtClean="0"/>
              <a:t>2 </a:t>
            </a:r>
            <a:r>
              <a:rPr lang="ru-RU" sz="2800" b="1" u="sng" dirty="0"/>
              <a:t>определения массы</a:t>
            </a:r>
            <a:r>
              <a:rPr lang="ru-RU" sz="2800" dirty="0"/>
              <a:t>: </a:t>
            </a:r>
            <a:endParaRPr lang="ru-RU" sz="2800" dirty="0" smtClean="0"/>
          </a:p>
          <a:p>
            <a:r>
              <a:rPr lang="ru-RU" sz="2800" dirty="0" smtClean="0"/>
              <a:t>1) нетто </a:t>
            </a:r>
            <a:r>
              <a:rPr lang="ru-RU" sz="2800" dirty="0"/>
              <a:t>– чистая </a:t>
            </a:r>
            <a:r>
              <a:rPr lang="ru-RU" sz="2800" dirty="0" smtClean="0"/>
              <a:t>масса самого груза;</a:t>
            </a:r>
          </a:p>
          <a:p>
            <a:r>
              <a:rPr lang="ru-RU" sz="2800" dirty="0" smtClean="0"/>
              <a:t>2) </a:t>
            </a:r>
            <a:r>
              <a:rPr lang="ru-RU" sz="2800" dirty="0"/>
              <a:t>брутто – масса груза вместе с тарой</a:t>
            </a:r>
            <a:r>
              <a:rPr lang="ru-RU" sz="2800" dirty="0" smtClean="0"/>
              <a:t>.</a:t>
            </a:r>
          </a:p>
          <a:p>
            <a:r>
              <a:rPr lang="ru-RU" sz="2800" dirty="0" smtClean="0"/>
              <a:t>При  </a:t>
            </a:r>
            <a:r>
              <a:rPr lang="ru-RU" sz="2800" dirty="0"/>
              <a:t>выборе  вида  тары  необходимо  учитывать,  что  </a:t>
            </a:r>
            <a:r>
              <a:rPr lang="ru-RU" sz="2800" b="1" dirty="0"/>
              <a:t>плата</a:t>
            </a:r>
            <a:r>
              <a:rPr lang="ru-RU" sz="2800" dirty="0"/>
              <a:t>  за перевозку  груза  взимается  за  </a:t>
            </a:r>
            <a:r>
              <a:rPr lang="ru-RU" sz="2800" b="1" dirty="0"/>
              <a:t>массу  брутто</a:t>
            </a:r>
            <a:r>
              <a:rPr lang="ru-RU" sz="2800" dirty="0"/>
              <a:t>,  поэтому  упаковка  груза  в тяжелую  тару  вызывает  увеличение  расходов  на  транспортирование грузов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9556" y="1593615"/>
            <a:ext cx="3590925" cy="4171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184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5457" y="-217336"/>
            <a:ext cx="10131425" cy="66261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-87464"/>
            <a:ext cx="7607409" cy="6535971"/>
          </a:xfrm>
        </p:spPr>
        <p:txBody>
          <a:bodyPr>
            <a:normAutofit/>
          </a:bodyPr>
          <a:lstStyle/>
          <a:p>
            <a:r>
              <a:rPr lang="ru-RU" sz="2800" dirty="0"/>
              <a:t>В зависимости от материала изготовления тара бывает деревянная, металлическая,  стеклянная,  керамическая,  пластмассовая,  текстильная, бумажно-картонная  и  т.  д.;  по  степени  жесткости —  жесткая  (ящики, бочки),  полужесткая  (корзины)  и  мягкая  (мешки,  тюки,  эластичные оболочки</a:t>
            </a:r>
            <a:r>
              <a:rPr lang="ru-RU" sz="2800" dirty="0" smtClean="0"/>
              <a:t>).</a:t>
            </a:r>
          </a:p>
          <a:p>
            <a:r>
              <a:rPr lang="ru-RU" sz="2800" dirty="0" smtClean="0"/>
              <a:t>При  </a:t>
            </a:r>
            <a:r>
              <a:rPr lang="ru-RU" sz="2800" dirty="0"/>
              <a:t>перевозке  некоторых  видов  груза  применяется  </a:t>
            </a:r>
            <a:r>
              <a:rPr lang="ru-RU" sz="2800" b="1" dirty="0">
                <a:solidFill>
                  <a:srgbClr val="FF0000"/>
                </a:solidFill>
              </a:rPr>
              <a:t>двойная  тара (</a:t>
            </a:r>
            <a:r>
              <a:rPr lang="ru-RU" sz="2800" b="1" dirty="0" err="1">
                <a:solidFill>
                  <a:srgbClr val="FF0000"/>
                </a:solidFill>
              </a:rPr>
              <a:t>супертара</a:t>
            </a:r>
            <a:r>
              <a:rPr lang="ru-RU" sz="2800" b="1" dirty="0">
                <a:solidFill>
                  <a:srgbClr val="FF0000"/>
                </a:solidFill>
              </a:rPr>
              <a:t>). </a:t>
            </a:r>
            <a:r>
              <a:rPr lang="ru-RU" sz="2800" dirty="0"/>
              <a:t>Например, консервы в жестяных банках, молоко в бутылках затариваются в ящики. В этом случае  банки, бутылки –  тара, а ящики –</a:t>
            </a:r>
            <a:r>
              <a:rPr lang="ru-RU" sz="2800" dirty="0" err="1"/>
              <a:t>супертара</a:t>
            </a:r>
            <a:r>
              <a:rPr lang="ru-RU" dirty="0"/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01848" y="1723195"/>
            <a:ext cx="3724275" cy="3612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692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4483" y="0"/>
            <a:ext cx="10131425" cy="432021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Классификация тары: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43123"/>
            <a:ext cx="8609274" cy="5995283"/>
          </a:xfrm>
        </p:spPr>
        <p:txBody>
          <a:bodyPr>
            <a:normAutofit/>
          </a:bodyPr>
          <a:lstStyle/>
          <a:p>
            <a:r>
              <a:rPr lang="ru-RU" sz="2400" dirty="0"/>
              <a:t>1. </a:t>
            </a:r>
            <a:r>
              <a:rPr lang="ru-RU" sz="2400" dirty="0">
                <a:solidFill>
                  <a:schemeClr val="bg2"/>
                </a:solidFill>
              </a:rPr>
              <a:t>По назначению </a:t>
            </a:r>
            <a:r>
              <a:rPr lang="ru-RU" sz="2400" dirty="0"/>
              <a:t>выделяют транспортную, производственную и потребительскую тару. </a:t>
            </a:r>
            <a:r>
              <a:rPr lang="ru-RU" sz="2400" b="1" dirty="0">
                <a:solidFill>
                  <a:schemeClr val="bg1"/>
                </a:solidFill>
              </a:rPr>
              <a:t>Транспортная тара </a:t>
            </a:r>
            <a:r>
              <a:rPr lang="ru-RU" sz="2400" dirty="0"/>
              <a:t>является самостоятельной транспортной единицей, обеспечивающей эффективность транспортировки и выполнения </a:t>
            </a:r>
            <a:r>
              <a:rPr lang="ru-RU" sz="2400" dirty="0" err="1"/>
              <a:t>погрузочноразгрузочных</a:t>
            </a:r>
            <a:r>
              <a:rPr lang="ru-RU" sz="2400" dirty="0"/>
              <a:t> работ (ящик, бочка и т.д</a:t>
            </a:r>
            <a:r>
              <a:rPr lang="ru-RU" sz="2400" dirty="0" smtClean="0"/>
              <a:t>.).</a:t>
            </a:r>
          </a:p>
          <a:p>
            <a:r>
              <a:rPr lang="ru-RU" sz="2400" b="1" dirty="0">
                <a:solidFill>
                  <a:schemeClr val="bg1"/>
                </a:solidFill>
              </a:rPr>
              <a:t>Производственная тара </a:t>
            </a:r>
            <a:r>
              <a:rPr lang="ru-RU" sz="2400" dirty="0"/>
              <a:t>предназначена для хранения, перемещения и складирования грузов в производстве. </a:t>
            </a:r>
            <a:endParaRPr lang="ru-RU" sz="2400" dirty="0" smtClean="0"/>
          </a:p>
          <a:p>
            <a:r>
              <a:rPr lang="ru-RU" sz="2400" b="1" dirty="0" smtClean="0">
                <a:solidFill>
                  <a:schemeClr val="bg1"/>
                </a:solidFill>
              </a:rPr>
              <a:t>Потребительская </a:t>
            </a:r>
            <a:r>
              <a:rPr lang="ru-RU" sz="2400" b="1" dirty="0">
                <a:solidFill>
                  <a:schemeClr val="bg1"/>
                </a:solidFill>
              </a:rPr>
              <a:t>тара</a:t>
            </a:r>
            <a:r>
              <a:rPr lang="ru-RU" sz="2400" dirty="0">
                <a:solidFill>
                  <a:schemeClr val="bg1"/>
                </a:solidFill>
              </a:rPr>
              <a:t> </a:t>
            </a:r>
            <a:r>
              <a:rPr lang="ru-RU" sz="2400" dirty="0"/>
              <a:t>поступает к конечному потребителю вместе с продукцией и обеспечивает удобство ее потребления (банка, бутылка и т.д.).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8406" y="216010"/>
            <a:ext cx="3826979" cy="3714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38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2678" y="108667"/>
            <a:ext cx="10131425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1" y="278297"/>
            <a:ext cx="10131425" cy="6178162"/>
          </a:xfrm>
        </p:spPr>
        <p:txBody>
          <a:bodyPr/>
          <a:lstStyle/>
          <a:p>
            <a:r>
              <a:rPr lang="ru-RU" sz="2400" dirty="0"/>
              <a:t>2. </a:t>
            </a:r>
            <a:r>
              <a:rPr lang="ru-RU" sz="2400" dirty="0">
                <a:solidFill>
                  <a:schemeClr val="bg2"/>
                </a:solidFill>
              </a:rPr>
              <a:t>По условиям обращения </a:t>
            </a:r>
            <a:r>
              <a:rPr lang="ru-RU" sz="2400" dirty="0"/>
              <a:t>тару подразделяют на разовую и многооборотную. </a:t>
            </a:r>
            <a:endParaRPr lang="ru-RU" sz="2400" dirty="0" smtClean="0"/>
          </a:p>
          <a:p>
            <a:r>
              <a:rPr lang="ru-RU" sz="2400" dirty="0" smtClean="0"/>
              <a:t>Разовая </a:t>
            </a:r>
            <a:r>
              <a:rPr lang="ru-RU" sz="2400" dirty="0"/>
              <a:t>тара предназначена для однократного использования (пакет, мешок). </a:t>
            </a:r>
            <a:endParaRPr lang="ru-RU" sz="2400" dirty="0" smtClean="0"/>
          </a:p>
          <a:p>
            <a:r>
              <a:rPr lang="ru-RU" sz="2400" dirty="0" smtClean="0"/>
              <a:t>Многооборотная </a:t>
            </a:r>
            <a:r>
              <a:rPr lang="ru-RU" sz="2400" dirty="0"/>
              <a:t>тара – транспортная тара, прочностные показатели которой рассчитаны на ее многократное применение. Под оборотом тары понимают ее обращение между двумя последовательными заполнениями</a:t>
            </a:r>
            <a:r>
              <a:rPr lang="ru-RU" sz="2400" dirty="0" smtClean="0"/>
              <a:t>.</a:t>
            </a:r>
          </a:p>
          <a:p>
            <a:r>
              <a:rPr lang="ru-RU" sz="2400" dirty="0"/>
              <a:t>3. </a:t>
            </a:r>
            <a:r>
              <a:rPr lang="ru-RU" sz="2400" dirty="0">
                <a:solidFill>
                  <a:schemeClr val="bg2"/>
                </a:solidFill>
              </a:rPr>
              <a:t>По конструктивным решениям </a:t>
            </a:r>
            <a:r>
              <a:rPr lang="ru-RU" sz="2400" dirty="0"/>
              <a:t>различают следующие разновидности тары: разборную, неразборную, складную и разборно-складную; открытую, закрытую и герметичная; жесткая, хрупкая и мягкая.</a:t>
            </a:r>
            <a:endParaRPr lang="ru-RU" sz="2400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02758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918" y="-241189"/>
            <a:ext cx="10131425" cy="5035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1" y="357809"/>
            <a:ext cx="10131425" cy="3411109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sz="4000" u="sng" dirty="0" smtClean="0">
                <a:solidFill>
                  <a:schemeClr val="bg2"/>
                </a:solidFill>
              </a:rPr>
              <a:t>Маркировка</a:t>
            </a:r>
          </a:p>
          <a:p>
            <a:r>
              <a:rPr lang="ru-RU" sz="2400" dirty="0" smtClean="0"/>
              <a:t>Под </a:t>
            </a:r>
            <a:r>
              <a:rPr lang="ru-RU" sz="2400" b="1" u="sng" dirty="0">
                <a:solidFill>
                  <a:schemeClr val="bg2"/>
                </a:solidFill>
              </a:rPr>
              <a:t>транспортной маркировкой </a:t>
            </a:r>
            <a:r>
              <a:rPr lang="ru-RU" sz="2400" dirty="0"/>
              <a:t>понимается текст, условные обозначения и рисунки, которые наносятся на упаковку (тару) и информируют о получателе, отправителе и способах обращения с грузами при их транспортировке и хранении. Она  </a:t>
            </a:r>
            <a:r>
              <a:rPr lang="ru-RU" sz="2400" dirty="0" err="1"/>
              <a:t>производитсякраской</a:t>
            </a:r>
            <a:r>
              <a:rPr lang="ru-RU" sz="2400" dirty="0"/>
              <a:t>,  наклеиванием бумажных ярлыков, прикреплением бирок</a:t>
            </a:r>
            <a:endParaRPr lang="ru-RU" sz="2400" dirty="0" smtClean="0"/>
          </a:p>
          <a:p>
            <a:r>
              <a:rPr lang="ru-RU" sz="2400" dirty="0"/>
              <a:t>Правила маркировки грузов определяются межгосударственным стандартом стран </a:t>
            </a:r>
            <a:r>
              <a:rPr lang="ru-RU" sz="2400" dirty="0" smtClean="0"/>
              <a:t>СНГ </a:t>
            </a:r>
            <a:r>
              <a:rPr lang="ru-RU" sz="2400" b="1" u="sng" dirty="0">
                <a:solidFill>
                  <a:schemeClr val="bg1"/>
                </a:solidFill>
              </a:rPr>
              <a:t>ГОСТ 14192 – 96.</a:t>
            </a:r>
            <a:endParaRPr lang="ru-RU" sz="2400" b="1" u="sng" dirty="0" smtClean="0">
              <a:solidFill>
                <a:schemeClr val="bg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3947" y="3768918"/>
            <a:ext cx="5191125" cy="3089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586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0041" y="-177579"/>
            <a:ext cx="10131425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-628152"/>
            <a:ext cx="8332967" cy="7577592"/>
          </a:xfrm>
        </p:spPr>
        <p:txBody>
          <a:bodyPr>
            <a:normAutofit/>
          </a:bodyPr>
          <a:lstStyle/>
          <a:p>
            <a:r>
              <a:rPr lang="ru-RU" sz="2000" dirty="0"/>
              <a:t>Маркировка бывает </a:t>
            </a:r>
            <a:r>
              <a:rPr lang="ru-RU" sz="2000" u="sng" dirty="0">
                <a:solidFill>
                  <a:schemeClr val="bg2"/>
                </a:solidFill>
              </a:rPr>
              <a:t>товарная,  грузовая,  транспортная  и  специальная</a:t>
            </a:r>
            <a:r>
              <a:rPr lang="ru-RU" sz="2000" dirty="0"/>
              <a:t>.  </a:t>
            </a:r>
            <a:endParaRPr lang="ru-RU" sz="2000" dirty="0" smtClean="0"/>
          </a:p>
          <a:p>
            <a:r>
              <a:rPr lang="ru-RU" sz="2000" u="sng" dirty="0" smtClean="0">
                <a:solidFill>
                  <a:schemeClr val="bg2"/>
                </a:solidFill>
              </a:rPr>
              <a:t>Товарная  </a:t>
            </a:r>
            <a:r>
              <a:rPr lang="ru-RU" sz="2000" u="sng" dirty="0">
                <a:solidFill>
                  <a:schemeClr val="bg2"/>
                </a:solidFill>
              </a:rPr>
              <a:t>маркировка </a:t>
            </a:r>
            <a:r>
              <a:rPr lang="ru-RU" sz="2000" dirty="0"/>
              <a:t>ставится  предприятием-изготовителем  и  в  ней  указываются  род  груза  и наименование предприятия. </a:t>
            </a:r>
            <a:endParaRPr lang="ru-RU" sz="2000" dirty="0" smtClean="0"/>
          </a:p>
          <a:p>
            <a:r>
              <a:rPr lang="ru-RU" sz="2000" dirty="0" smtClean="0"/>
              <a:t>В </a:t>
            </a:r>
            <a:r>
              <a:rPr lang="ru-RU" sz="2000" u="sng" dirty="0">
                <a:solidFill>
                  <a:schemeClr val="bg2"/>
                </a:solidFill>
              </a:rPr>
              <a:t>грузовой маркировке </a:t>
            </a:r>
            <a:r>
              <a:rPr lang="ru-RU" sz="2000" dirty="0"/>
              <a:t>даются наименования пунктов  отправления  и  назначения,  а  также  грузоотправитель  и грузополучатель. В этой маркировке может быть показана масса или объем груза. </a:t>
            </a:r>
            <a:endParaRPr lang="ru-RU" sz="2000" dirty="0" smtClean="0"/>
          </a:p>
          <a:p>
            <a:r>
              <a:rPr lang="ru-RU" sz="2000" dirty="0" smtClean="0"/>
              <a:t>В </a:t>
            </a:r>
            <a:r>
              <a:rPr lang="ru-RU" sz="2000" u="sng" dirty="0">
                <a:solidFill>
                  <a:schemeClr val="bg2"/>
                </a:solidFill>
              </a:rPr>
              <a:t>транспортной маркировке </a:t>
            </a:r>
            <a:r>
              <a:rPr lang="ru-RU" sz="2000" dirty="0"/>
              <a:t>указываются число мест в партии груза и  номер  товарно-транспортного  документа,  по  которому  груз  принят  к перевозке. </a:t>
            </a:r>
            <a:endParaRPr lang="ru-RU" sz="2000" dirty="0" smtClean="0"/>
          </a:p>
          <a:p>
            <a:r>
              <a:rPr lang="ru-RU" sz="2000" dirty="0" smtClean="0"/>
              <a:t> </a:t>
            </a:r>
            <a:r>
              <a:rPr lang="ru-RU" sz="2000" dirty="0"/>
              <a:t>В  </a:t>
            </a:r>
            <a:r>
              <a:rPr lang="ru-RU" sz="2000" u="sng" dirty="0">
                <a:solidFill>
                  <a:schemeClr val="bg2"/>
                </a:solidFill>
              </a:rPr>
              <a:t>специальной  маркировке  </a:t>
            </a:r>
            <a:r>
              <a:rPr lang="ru-RU" sz="2000" dirty="0"/>
              <a:t>даются  особые  указания  по обращению  с  грузом  при  перевозке,  хранении  и  при  выполнении погрузочно-разгрузочных работ. Специальная маркировка осуществляется путем  нанесения  на  груз  условных  знаков  или  рисунков.  Грузовую  и специальную маркировку ставит грузоотправитель.</a:t>
            </a:r>
          </a:p>
        </p:txBody>
      </p:sp>
    </p:spTree>
    <p:extLst>
      <p:ext uri="{BB962C8B-B14F-4D97-AF65-F5344CB8AC3E}">
        <p14:creationId xmlns:p14="http://schemas.microsoft.com/office/powerpoint/2010/main" val="34247714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0285" y="-225287"/>
            <a:ext cx="10131425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85475" y="-103367"/>
            <a:ext cx="11829552" cy="4238045"/>
          </a:xfrm>
        </p:spPr>
        <p:txBody>
          <a:bodyPr>
            <a:normAutofit lnSpcReduction="10000"/>
          </a:bodyPr>
          <a:lstStyle/>
          <a:p>
            <a:r>
              <a:rPr lang="ru-RU" dirty="0"/>
              <a:t>Транспортная маркировка должна </a:t>
            </a:r>
            <a:r>
              <a:rPr lang="ru-RU" dirty="0" smtClean="0"/>
              <a:t>содержать </a:t>
            </a:r>
            <a:r>
              <a:rPr lang="ru-RU" dirty="0">
                <a:solidFill>
                  <a:schemeClr val="bg1"/>
                </a:solidFill>
              </a:rPr>
              <a:t>основные, дополнительные и информационные надписи и манипуляционные знаки</a:t>
            </a:r>
            <a:r>
              <a:rPr lang="ru-RU" dirty="0" smtClean="0">
                <a:solidFill>
                  <a:schemeClr val="bg1"/>
                </a:solidFill>
              </a:rPr>
              <a:t>.</a:t>
            </a:r>
          </a:p>
          <a:p>
            <a:r>
              <a:rPr lang="ru-RU" dirty="0" smtClean="0"/>
              <a:t> </a:t>
            </a:r>
            <a:r>
              <a:rPr lang="ru-RU" dirty="0">
                <a:solidFill>
                  <a:schemeClr val="bg1"/>
                </a:solidFill>
              </a:rPr>
              <a:t>Основные надписи </a:t>
            </a:r>
            <a:r>
              <a:rPr lang="ru-RU" dirty="0"/>
              <a:t>должны содержать: </a:t>
            </a:r>
          </a:p>
          <a:p>
            <a:r>
              <a:rPr lang="ru-RU" dirty="0" smtClean="0"/>
              <a:t>- полное </a:t>
            </a:r>
            <a:r>
              <a:rPr lang="ru-RU" dirty="0"/>
              <a:t>или условное зарегистрированное в установленном порядке наименование грузополучателя; </a:t>
            </a:r>
            <a:endParaRPr lang="ru-RU" dirty="0" smtClean="0"/>
          </a:p>
          <a:p>
            <a:r>
              <a:rPr lang="ru-RU" dirty="0" smtClean="0"/>
              <a:t>- </a:t>
            </a:r>
            <a:r>
              <a:rPr lang="ru-RU" dirty="0"/>
              <a:t>наименование пункта назначения с указанием, при необходимости, станции или порта перегрузки; </a:t>
            </a:r>
            <a:endParaRPr lang="ru-RU" dirty="0" smtClean="0"/>
          </a:p>
          <a:p>
            <a:r>
              <a:rPr lang="ru-RU" dirty="0"/>
              <a:t>-</a:t>
            </a:r>
            <a:r>
              <a:rPr lang="ru-RU" dirty="0" smtClean="0"/>
              <a:t> </a:t>
            </a:r>
            <a:r>
              <a:rPr lang="ru-RU" dirty="0"/>
              <a:t>количество грузовых мест в партии и порядковый номер места внутри партии (указывают дробью: в числителе – порядковый номер места в партии, в знаменателе – количество мест в партии, например, 2/5). </a:t>
            </a:r>
            <a:endParaRPr lang="ru-RU" dirty="0" smtClean="0"/>
          </a:p>
          <a:p>
            <a:r>
              <a:rPr lang="ru-RU" dirty="0" smtClean="0"/>
              <a:t>Количество </a:t>
            </a:r>
            <a:r>
              <a:rPr lang="ru-RU" dirty="0"/>
              <a:t>грузовых мест и порядковый номер места следует указывать при перевозке разнородных или разносортных грузов в однотипной таре (например, разные сорта хлопка в кипах); однородных грузов в разнотипной таре; однородных грузов, когда недопустимо смешение сортов в партии; комплектов оборудования</a:t>
            </a:r>
            <a:r>
              <a:rPr lang="ru-RU" dirty="0" smtClean="0"/>
              <a:t>.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</a:rPr>
              <a:t>Дополнительные надписи </a:t>
            </a:r>
            <a:r>
              <a:rPr lang="ru-RU" dirty="0"/>
              <a:t>должны содержать: </a:t>
            </a:r>
            <a:r>
              <a:rPr lang="ru-RU" dirty="0" smtClean="0"/>
              <a:t> </a:t>
            </a:r>
            <a:r>
              <a:rPr lang="ru-RU" dirty="0"/>
              <a:t>полное или условное зарегистрированное в установленном порядке наименование грузоотправителя; наименование пункта отправления</a:t>
            </a:r>
            <a:r>
              <a:rPr lang="ru-RU" dirty="0" smtClean="0"/>
              <a:t>; </a:t>
            </a:r>
            <a:r>
              <a:rPr lang="ru-RU" dirty="0"/>
              <a:t>надписи транспортных организаций.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0605" y="4429414"/>
            <a:ext cx="4770783" cy="2428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1128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7018" y="-145774"/>
            <a:ext cx="10131425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3550" y="63609"/>
            <a:ext cx="6017149" cy="6694999"/>
          </a:xfrm>
        </p:spPr>
        <p:txBody>
          <a:bodyPr/>
          <a:lstStyle/>
          <a:p>
            <a:r>
              <a:rPr lang="ru-RU" dirty="0">
                <a:solidFill>
                  <a:schemeClr val="bg1"/>
                </a:solidFill>
              </a:rPr>
              <a:t>Информационные надписи </a:t>
            </a:r>
            <a:r>
              <a:rPr lang="ru-RU" dirty="0"/>
              <a:t>должны содержать: </a:t>
            </a:r>
            <a:r>
              <a:rPr lang="ru-RU" dirty="0" smtClean="0"/>
              <a:t> </a:t>
            </a:r>
            <a:r>
              <a:rPr lang="ru-RU" dirty="0"/>
              <a:t>массы брутто и нетто грузового места в килограммах. Допускается вместо массы нетто указывать количество изделий в штуках, а также не наносить массу брутто и нетто или количество изделий в штуках, если они указаны в маркировке, характеризующей упакованную продукцию; </a:t>
            </a:r>
            <a:r>
              <a:rPr lang="ru-RU" dirty="0" smtClean="0"/>
              <a:t> </a:t>
            </a:r>
            <a:r>
              <a:rPr lang="ru-RU" dirty="0"/>
              <a:t>габаритные размеры грузового места в сантиметрах (длина, ширина и высота или диаметр и высота). Габаритные размеры не указывают, если ни один из габаритных размеров не превышает 1 м при транспортировании груза на открытом подвижном составе, 1,2 м – в крытом и 0,7 м при транспортировании воздушным транспортом</a:t>
            </a:r>
            <a:r>
              <a:rPr lang="ru-RU" dirty="0" smtClean="0"/>
              <a:t>.</a:t>
            </a:r>
          </a:p>
          <a:p>
            <a:r>
              <a:rPr lang="ru-RU" dirty="0">
                <a:solidFill>
                  <a:schemeClr val="bg1"/>
                </a:solidFill>
              </a:rPr>
              <a:t>Манипуляционные знаки </a:t>
            </a:r>
            <a:r>
              <a:rPr lang="ru-RU" dirty="0"/>
              <a:t>– это изображения, указывающие на способы обращения с грузом. Наименование, изображение и назначение манипуляционных знаков должны соответствовать требованием ГОСТ Р 51474 – 99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9968" y="1063362"/>
            <a:ext cx="5982031" cy="4582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1823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550629" y="-159687"/>
            <a:ext cx="10131425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28846" y="1"/>
            <a:ext cx="8258693" cy="6957752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/>
              <a:t>Место и способ нанесения транспортной </a:t>
            </a:r>
            <a:r>
              <a:rPr lang="ru-RU" sz="2400" b="1" dirty="0" smtClean="0"/>
              <a:t>маркировки</a:t>
            </a:r>
          </a:p>
          <a:p>
            <a:r>
              <a:rPr lang="ru-RU" b="1" u="sng" dirty="0"/>
              <a:t>Транспортная</a:t>
            </a:r>
            <a:r>
              <a:rPr lang="ru-RU" dirty="0"/>
              <a:t> маркировка (основные, дополнительные, информационные надписи и манипуляционные знаки) должна быть нанесена на </a:t>
            </a:r>
            <a:r>
              <a:rPr lang="ru-RU" dirty="0">
                <a:solidFill>
                  <a:schemeClr val="bg1"/>
                </a:solidFill>
              </a:rPr>
              <a:t>бумажные, картонные, фанерные, металлические и другие ярлыки, или непосредственно на тару</a:t>
            </a:r>
            <a:r>
              <a:rPr lang="ru-RU" dirty="0"/>
              <a:t>. Допускается на неупакованные изделия наносить маркировку непосредственно на изделие. </a:t>
            </a:r>
            <a:endParaRPr lang="ru-RU" dirty="0" smtClean="0"/>
          </a:p>
          <a:p>
            <a:r>
              <a:rPr lang="ru-RU" b="1" u="sng" dirty="0" smtClean="0"/>
              <a:t>Основные</a:t>
            </a:r>
            <a:r>
              <a:rPr lang="ru-RU" b="1" u="sng" dirty="0"/>
              <a:t>, дополнительные и информационные надписи </a:t>
            </a:r>
            <a:r>
              <a:rPr lang="ru-RU" dirty="0"/>
              <a:t>располагают</a:t>
            </a:r>
            <a:r>
              <a:rPr lang="ru-RU" dirty="0" smtClean="0"/>
              <a:t>:</a:t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dirty="0"/>
              <a:t>на ящиках – на одной из боковых сторон. Для решетчатых ящиков и ящиков, имеющих наружные планки, должна быть обеспечена возможность размещения маркировки (прикрепление планок, закрытие просветов между дощечками и др.); </a:t>
            </a:r>
            <a:endParaRPr lang="ru-RU" dirty="0" smtClean="0"/>
          </a:p>
          <a:p>
            <a:r>
              <a:rPr lang="ru-RU" dirty="0" smtClean="0"/>
              <a:t>на </a:t>
            </a:r>
            <a:r>
              <a:rPr lang="ru-RU" dirty="0"/>
              <a:t>бочках и барабанах – на одном из днищ. Допускается наносить маркировку на корпусе; на мешках – в верхней части у шва; на тюках – на одной из боковых поверхностей</a:t>
            </a:r>
            <a:r>
              <a:rPr lang="ru-RU" dirty="0" smtClean="0"/>
              <a:t>;</a:t>
            </a:r>
          </a:p>
          <a:p>
            <a:r>
              <a:rPr lang="ru-RU" dirty="0" smtClean="0"/>
              <a:t> </a:t>
            </a:r>
            <a:r>
              <a:rPr lang="ru-RU" dirty="0"/>
              <a:t>на кипах – на торцовой поверхности. Допускается наносить маркировку на боковую поверхность; на других видах тары и грузах, не упакованных в транспортную тару, – в наиболее удобных хорошо просматриваемых местах.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9847" y="596323"/>
            <a:ext cx="4062153" cy="556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9780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0872" y="0"/>
            <a:ext cx="10131425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445135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ебеса">
  <a:themeElements>
    <a:clrScheme name="Celestial">
      <a:dk1>
        <a:sysClr val="windowText" lastClr="000000"/>
      </a:dk1>
      <a:lt1>
        <a:sysClr val="window" lastClr="FFFFFF"/>
      </a:lt1>
      <a:dk2>
        <a:srgbClr val="3F296A"/>
      </a:dk2>
      <a:lt2>
        <a:srgbClr val="EBEBEB"/>
      </a:lt2>
      <a:accent1>
        <a:srgbClr val="E84574"/>
      </a:accent1>
      <a:accent2>
        <a:srgbClr val="798FF2"/>
      </a:accent2>
      <a:accent3>
        <a:srgbClr val="95C369"/>
      </a:accent3>
      <a:accent4>
        <a:srgbClr val="EE875A"/>
      </a:accent4>
      <a:accent5>
        <a:srgbClr val="C363E8"/>
      </a:accent5>
      <a:accent6>
        <a:srgbClr val="6AADC8"/>
      </a:accent6>
      <a:hlink>
        <a:srgbClr val="FE80C7"/>
      </a:hlink>
      <a:folHlink>
        <a:srgbClr val="FBA3EC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61DDDE80-2DFA-4F2A-B66F-72059846BD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TM03457452[[fn=Небесная]]</Template>
  <TotalTime>200</TotalTime>
  <Words>813</Words>
  <Application>Microsoft Office PowerPoint</Application>
  <PresentationFormat>Широкоэкранный</PresentationFormat>
  <Paragraphs>43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Небеса</vt:lpstr>
      <vt:lpstr>Тара, ее назначение и характеристика</vt:lpstr>
      <vt:lpstr>Презентация PowerPoint</vt:lpstr>
      <vt:lpstr>Презентация PowerPoint</vt:lpstr>
      <vt:lpstr>Презентация PowerPoint</vt:lpstr>
      <vt:lpstr>Классификация тары: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Тара, ее назначение и характеристика</dc:title>
  <dc:creator>2-WS</dc:creator>
  <cp:lastModifiedBy>2-WS</cp:lastModifiedBy>
  <cp:revision>11</cp:revision>
  <dcterms:created xsi:type="dcterms:W3CDTF">2023-12-19T21:40:08Z</dcterms:created>
  <dcterms:modified xsi:type="dcterms:W3CDTF">2024-10-18T23:01:52Z</dcterms:modified>
</cp:coreProperties>
</file>