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Montserrat Extra-Bold" panose="020B0604020202020204" charset="-52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ontserrat Thin" panose="00000300000000000000" pitchFamily="2" charset="-52"/>
      <p:regular r:id="rId17"/>
      <p:italic r:id="rId18"/>
    </p:embeddedFont>
    <p:embeddedFont>
      <p:font typeface="Montserrat Semi-Bold" panose="020B0604020202020204" charset="-52"/>
      <p:regular r:id="rId19"/>
    </p:embeddedFont>
    <p:embeddedFont>
      <p:font typeface="Montserrat Semi-Bold Bold" panose="020B0604020202020204" charset="-52"/>
      <p:regular r:id="rId20"/>
    </p:embeddedFont>
    <p:embeddedFont>
      <p:font typeface="Open Sans Extra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7" d="100"/>
          <a:sy n="77" d="100"/>
        </p:scale>
        <p:origin x="3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 rotWithShape="1">
          <a:blip r:embed="rId2"/>
          <a:srcRect l="20387" r="177" b="19850"/>
          <a:stretch/>
        </p:blipFill>
        <p:spPr>
          <a:xfrm>
            <a:off x="0" y="551280"/>
            <a:ext cx="17221200" cy="977382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 rot="5400000">
            <a:off x="8790105" y="827206"/>
            <a:ext cx="9048951" cy="9946839"/>
            <a:chOff x="0" y="0"/>
            <a:chExt cx="5765800" cy="63421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65800" cy="6342150"/>
            </a:xfrm>
            <a:custGeom>
              <a:avLst/>
              <a:gdLst/>
              <a:ahLst/>
              <a:cxnLst/>
              <a:rect l="l" t="t" r="r" b="b"/>
              <a:pathLst>
                <a:path w="5765800" h="6342150">
                  <a:moveTo>
                    <a:pt x="5765800" y="0"/>
                  </a:moveTo>
                  <a:lnTo>
                    <a:pt x="5765800" y="6342150"/>
                  </a:lnTo>
                  <a:lnTo>
                    <a:pt x="2881630" y="5354090"/>
                  </a:lnTo>
                  <a:lnTo>
                    <a:pt x="0" y="6342150"/>
                  </a:lnTo>
                  <a:lnTo>
                    <a:pt x="3810" y="4262131"/>
                  </a:lnTo>
                  <a:lnTo>
                    <a:pt x="8890" y="813018"/>
                  </a:lnTo>
                  <a:lnTo>
                    <a:pt x="10160" y="0"/>
                  </a:lnTo>
                  <a:lnTo>
                    <a:pt x="5765800" y="0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9654484" y="3887842"/>
            <a:ext cx="8633516" cy="3695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95"/>
              </a:lnSpc>
            </a:pPr>
            <a:r>
              <a:rPr lang="en-US" sz="5100" spc="-51" dirty="0" err="1">
                <a:solidFill>
                  <a:srgbClr val="FBFAF7"/>
                </a:solidFill>
                <a:latin typeface="Open Sans Extra Bold"/>
              </a:rPr>
              <a:t>Введение</a:t>
            </a: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 </a:t>
            </a:r>
            <a:r>
              <a:rPr lang="en-US" sz="5100" spc="-51" dirty="0" err="1">
                <a:solidFill>
                  <a:srgbClr val="FBFAF7"/>
                </a:solidFill>
                <a:latin typeface="Open Sans Extra Bold"/>
              </a:rPr>
              <a:t>обучающихся</a:t>
            </a: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 </a:t>
            </a:r>
          </a:p>
          <a:p>
            <a:pPr algn="ctr">
              <a:lnSpc>
                <a:spcPts val="7395"/>
              </a:lnSpc>
            </a:pP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в </a:t>
            </a:r>
            <a:r>
              <a:rPr lang="en-US" sz="5100" spc="-51" dirty="0" err="1">
                <a:solidFill>
                  <a:srgbClr val="FBFAF7"/>
                </a:solidFill>
                <a:latin typeface="Open Sans Extra Bold"/>
              </a:rPr>
              <a:t>изучение</a:t>
            </a: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 </a:t>
            </a:r>
          </a:p>
          <a:p>
            <a:pPr algn="ctr">
              <a:lnSpc>
                <a:spcPts val="7395"/>
              </a:lnSpc>
            </a:pP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3D-моделирования. </a:t>
            </a:r>
          </a:p>
          <a:p>
            <a:pPr algn="ctr">
              <a:lnSpc>
                <a:spcPts val="7395"/>
              </a:lnSpc>
            </a:pPr>
            <a:r>
              <a:rPr lang="en-US" sz="5100" spc="-51" dirty="0" err="1">
                <a:solidFill>
                  <a:srgbClr val="FBFAF7"/>
                </a:solidFill>
                <a:latin typeface="Open Sans Extra Bold"/>
              </a:rPr>
              <a:t>Работа</a:t>
            </a:r>
            <a:r>
              <a:rPr lang="en-US" sz="5100" spc="-51" dirty="0">
                <a:solidFill>
                  <a:srgbClr val="FBFAF7"/>
                </a:solidFill>
                <a:latin typeface="Open Sans Extra Bold"/>
              </a:rPr>
              <a:t> с TinkerCad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01397" y="440235"/>
            <a:ext cx="15650501" cy="440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  <a:spcBef>
                <a:spcPct val="0"/>
              </a:spcBef>
            </a:pPr>
            <a:r>
              <a:rPr lang="en-US" sz="3000" spc="56">
                <a:solidFill>
                  <a:srgbClr val="FBFAF7"/>
                </a:solidFill>
                <a:latin typeface="Montserrat Extra-Bold"/>
              </a:rPr>
              <a:t>МОУ "Старопольская СОШ"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593625" y="9445024"/>
            <a:ext cx="5424124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863"/>
              </a:lnSpc>
            </a:pPr>
            <a:r>
              <a:rPr lang="en-US" sz="2045">
                <a:solidFill>
                  <a:srgbClr val="FBFAF7"/>
                </a:solidFill>
                <a:latin typeface="Montserrat Semi-Bold"/>
              </a:rPr>
              <a:t>Смирнов Д.С.</a:t>
            </a:r>
          </a:p>
          <a:p>
            <a:pPr algn="r">
              <a:lnSpc>
                <a:spcPts val="2863"/>
              </a:lnSpc>
            </a:pPr>
            <a:r>
              <a:rPr lang="en-US" sz="2045">
                <a:solidFill>
                  <a:srgbClr val="FBFAF7"/>
                </a:solidFill>
                <a:latin typeface="Montserrat Semi-Bold"/>
              </a:rPr>
              <a:t>2021 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048224" y="3031983"/>
            <a:ext cx="5699274" cy="161900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309348" y="2762578"/>
            <a:ext cx="5180020" cy="215781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26394" y="2887366"/>
            <a:ext cx="5316387" cy="17636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608799" y="144007"/>
            <a:ext cx="15650501" cy="1032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  <a:spcBef>
                <a:spcPct val="0"/>
              </a:spcBef>
            </a:pPr>
            <a:r>
              <a:rPr lang="en-US" sz="3499" spc="66">
                <a:solidFill>
                  <a:srgbClr val="FBFAF7"/>
                </a:solidFill>
                <a:latin typeface="Montserrat Extra-Bold"/>
              </a:rPr>
              <a:t>Почему для знакомства с 3D-моделированием была выбрана программа TinkerCad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599957" y="1387200"/>
            <a:ext cx="12763680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0"/>
              </a:lnSpc>
            </a:pPr>
            <a:r>
              <a:rPr lang="en-US" sz="7999" spc="-79">
                <a:solidFill>
                  <a:srgbClr val="1B1B1B"/>
                </a:solidFill>
                <a:latin typeface="Montserrat Semi-Bold"/>
              </a:rPr>
              <a:t>Выбор вариантов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26394" y="4971477"/>
            <a:ext cx="5821314" cy="4773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59"/>
              </a:lnSpc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Преимущества: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Программа бесплатная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Огромное количество литературы и видео-уроков на русском языке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Огромный функционал для создания моделей и анимации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433074" y="4971477"/>
            <a:ext cx="5344898" cy="424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59"/>
              </a:lnSpc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Преимущества: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Есть бесплатная версия для образовательных организаций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Есть возможность работать с 2D-чертежами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777972" y="4971477"/>
            <a:ext cx="6239776" cy="424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259"/>
              </a:lnSpc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Преимущества: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Есть бесплатная лицензия для образовательных организаций</a:t>
            </a:r>
          </a:p>
          <a:p>
            <a:pPr marL="647700" lvl="1" indent="-323850">
              <a:lnSpc>
                <a:spcPts val="4259"/>
              </a:lnSpc>
              <a:buFont typeface="Arial"/>
              <a:buChar char="•"/>
            </a:pPr>
            <a:r>
              <a:rPr lang="en-US" sz="3000">
                <a:solidFill>
                  <a:srgbClr val="1B1B1B"/>
                </a:solidFill>
                <a:latin typeface="Montserrat Semi-Bold Bold"/>
              </a:rPr>
              <a:t>Рекомендуется для работы в рамках реализации работы центров "Точки Роста"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608799" y="144007"/>
            <a:ext cx="15650501" cy="1032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  <a:spcBef>
                <a:spcPct val="0"/>
              </a:spcBef>
            </a:pPr>
            <a:r>
              <a:rPr lang="en-US" sz="3499" spc="66">
                <a:solidFill>
                  <a:srgbClr val="FBFAF7"/>
                </a:solidFill>
                <a:latin typeface="Montserrat Extra-Bold"/>
              </a:rPr>
              <a:t>Почему для знакомства с 3D-моделированием была выбрана программа TinkerCad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1588" y="1475168"/>
            <a:ext cx="6658240" cy="388397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7063110" y="1449290"/>
            <a:ext cx="10929957" cy="3507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</a:pPr>
            <a:r>
              <a:rPr lang="en-US" sz="2999" spc="56">
                <a:solidFill>
                  <a:srgbClr val="000000"/>
                </a:solidFill>
                <a:latin typeface="Montserrat Semi-Bold"/>
              </a:rPr>
              <a:t>Громоздкий и сложный интерфейс большинства программ для 3D-моделирования - основная проблема для начинающих пользователей.</a:t>
            </a:r>
          </a:p>
          <a:p>
            <a:pPr algn="ctr">
              <a:lnSpc>
                <a:spcPts val="3509"/>
              </a:lnSpc>
            </a:pPr>
            <a:r>
              <a:rPr lang="en-US" sz="2999" spc="56">
                <a:solidFill>
                  <a:srgbClr val="000000"/>
                </a:solidFill>
                <a:latin typeface="Montserrat Semi-Bold"/>
              </a:rPr>
              <a:t>Если для опытных пользователей ПК не будет сложности изучить интерфейс и настроить его для себя, то для обучающихся младших и 5-6 классов этот момент может стать отталкивающим при начале изучении работы в программе.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48646" y="5321041"/>
            <a:ext cx="5424124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Интерфейс программы Blender 3D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31588" y="5602032"/>
            <a:ext cx="6832565" cy="431454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814292" y="9723470"/>
            <a:ext cx="5424124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Интерфейс программы TinkerCad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340141" y="6667737"/>
            <a:ext cx="10776679" cy="2192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  <a:spcBef>
                <a:spcPct val="0"/>
              </a:spcBef>
            </a:pPr>
            <a:r>
              <a:rPr lang="en-US" sz="2999" spc="56">
                <a:solidFill>
                  <a:srgbClr val="000000"/>
                </a:solidFill>
                <a:latin typeface="Montserrat Semi-Bold"/>
              </a:rPr>
              <a:t>Одно из преимуществ программы TinkerCad в его легком интерфейсе.</a:t>
            </a:r>
          </a:p>
          <a:p>
            <a:pPr algn="ctr">
              <a:lnSpc>
                <a:spcPts val="3509"/>
              </a:lnSpc>
              <a:spcBef>
                <a:spcPct val="0"/>
              </a:spcBef>
            </a:pPr>
            <a:r>
              <a:rPr lang="en-US" sz="2999" spc="56">
                <a:solidFill>
                  <a:srgbClr val="000000"/>
                </a:solidFill>
                <a:latin typeface="Montserrat Semi-Bold"/>
              </a:rPr>
              <a:t>Слева расположена панель управления камерой и объектами, а справа набор примитивов, из которых можно создать модель. 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5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1608799" y="144007"/>
            <a:ext cx="15650501" cy="1032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  <a:spcBef>
                <a:spcPct val="0"/>
              </a:spcBef>
            </a:pPr>
            <a:r>
              <a:rPr lang="en-US" sz="3499" spc="66">
                <a:solidFill>
                  <a:srgbClr val="FBFAF7"/>
                </a:solidFill>
                <a:latin typeface="Montserrat Extra-Bold"/>
              </a:rPr>
              <a:t>Почему для знакомства с 3D-моделированием была выбрана программа TinkerCad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3520" y="4578853"/>
            <a:ext cx="9083649" cy="517961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30428" y="1529715"/>
            <a:ext cx="8913572" cy="269003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144000" y="1465128"/>
            <a:ext cx="9144000" cy="28190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8"/>
              </a:lnSpc>
            </a:pPr>
            <a:r>
              <a:rPr lang="en-US" sz="2400" spc="45">
                <a:solidFill>
                  <a:srgbClr val="000000"/>
                </a:solidFill>
                <a:latin typeface="Montserrat Semi-Bold"/>
              </a:rPr>
              <a:t>Программа TinkerCad создана для работы с обучающимися. В программе создан функционал для создания профилей класса и автоматического создания персональных профилей для каждого обучающегося. Учитель через свой профиль может не только просмотреть созданные обучающимися проекты, но и изменить их, а также прокомментировать.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608799" y="144007"/>
            <a:ext cx="15650501" cy="1032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  <a:spcBef>
                <a:spcPct val="0"/>
              </a:spcBef>
            </a:pPr>
            <a:r>
              <a:rPr lang="en-US" sz="3499" spc="66">
                <a:solidFill>
                  <a:srgbClr val="FBFAF7"/>
                </a:solidFill>
                <a:latin typeface="Montserrat Extra-Bold"/>
              </a:rPr>
              <a:t>Почему для знакомства с 3D-моделированием была выбрана программа TinkerCad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671386" y="4555038"/>
            <a:ext cx="7928237" cy="5032415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235643" y="4085426"/>
            <a:ext cx="6584316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Созданные классы в программе TinkerCad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33520" y="9576946"/>
            <a:ext cx="8594747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Список учеников, с созданными автоматическими логинами для входа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671386" y="9576946"/>
            <a:ext cx="7825251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Возможность просмотра проектов, созданных учениками выбранного класса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608799" y="144007"/>
            <a:ext cx="15650501" cy="1032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  <a:spcBef>
                <a:spcPct val="0"/>
              </a:spcBef>
            </a:pPr>
            <a:r>
              <a:rPr lang="en-US" sz="3499" spc="66">
                <a:solidFill>
                  <a:srgbClr val="FBFAF7"/>
                </a:solidFill>
                <a:latin typeface="Montserrat Extra-Bold"/>
              </a:rPr>
              <a:t>Почему для знакомства с 3D-моделированием была выбрана программа TinkerCad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354161" y="2393887"/>
            <a:ext cx="10933839" cy="7204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94"/>
              </a:lnSpc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Программа TinkerCad - веб-приложение. Оно работает через браузер и требует постоянное интернет-подключение.</a:t>
            </a:r>
          </a:p>
          <a:p>
            <a:pPr>
              <a:lnSpc>
                <a:spcPts val="4094"/>
              </a:lnSpc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Плюсы:</a:t>
            </a:r>
          </a:p>
          <a:p>
            <a:pPr marL="755647" lvl="1" indent="-377824">
              <a:lnSpc>
                <a:spcPts val="4094"/>
              </a:lnSpc>
              <a:buFont typeface="Arial"/>
              <a:buChar char="•"/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программа не требует установки на ПК;</a:t>
            </a:r>
          </a:p>
          <a:p>
            <a:pPr marL="755647" lvl="1" indent="-377824">
              <a:lnSpc>
                <a:spcPts val="4094"/>
              </a:lnSpc>
              <a:buFont typeface="Arial"/>
              <a:buChar char="•"/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обучающиеся могут продолжить работу над проектом дома на ПК, планшете или телефоне;</a:t>
            </a:r>
          </a:p>
          <a:p>
            <a:pPr marL="755647" lvl="1" indent="-377824">
              <a:lnSpc>
                <a:spcPts val="4094"/>
              </a:lnSpc>
              <a:buFont typeface="Arial"/>
              <a:buChar char="•"/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учитель может проверить работу обучающегося в любой момент с любого устройства с доступом в интернет.</a:t>
            </a:r>
          </a:p>
          <a:p>
            <a:pPr>
              <a:lnSpc>
                <a:spcPts val="4094"/>
              </a:lnSpc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Минус:</a:t>
            </a:r>
          </a:p>
          <a:p>
            <a:pPr marL="755647" lvl="1" indent="-377824">
              <a:lnSpc>
                <a:spcPts val="4094"/>
              </a:lnSpc>
              <a:buFont typeface="Arial"/>
              <a:buChar char="•"/>
            </a:pPr>
            <a:r>
              <a:rPr lang="en-US" sz="3499" spc="66">
                <a:solidFill>
                  <a:srgbClr val="000000"/>
                </a:solidFill>
                <a:latin typeface="Montserrat Semi-Bold"/>
              </a:rPr>
              <a:t>необходимость в постоянном интернет-подключении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30428" y="2384362"/>
            <a:ext cx="7123734" cy="7398954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459807" y="1196700"/>
            <a:ext cx="11368385" cy="1028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>
                <a:solidFill>
                  <a:srgbClr val="000000"/>
                </a:solidFill>
                <a:latin typeface="Montserrat Semi-Bold"/>
              </a:rPr>
              <a:t>Плюсы и минус программы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0216" y="9560497"/>
            <a:ext cx="6630723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Интерфейс страницы профиля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пользователя TinkerCad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856306" y="371655"/>
            <a:ext cx="15650501" cy="58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79"/>
              </a:lnSpc>
              <a:spcBef>
                <a:spcPct val="0"/>
              </a:spcBef>
            </a:pPr>
            <a:r>
              <a:rPr lang="en-US" sz="3999" spc="75">
                <a:solidFill>
                  <a:srgbClr val="FBFAF7"/>
                </a:solidFill>
                <a:latin typeface="Montserrat Extra-Bold"/>
              </a:rPr>
              <a:t>Результаты первого года работы с Tinkercad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30428" y="4030003"/>
            <a:ext cx="6091723" cy="458203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476075" y="4030003"/>
            <a:ext cx="5793377" cy="4582035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0" y="1460830"/>
            <a:ext cx="18128506" cy="2228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25"/>
              </a:lnSpc>
            </a:pPr>
            <a:r>
              <a:rPr lang="en-US" sz="2500" spc="47">
                <a:solidFill>
                  <a:srgbClr val="000000"/>
                </a:solidFill>
                <a:latin typeface="Montserrat Semi-Bold"/>
              </a:rPr>
              <a:t>Модуль "3D-моделирование" был введен в рабочую программу по дисциплине "Технология" для 5 и 6 класса. После знакомства с программой и создания примитивов (и их редактирования), обучающиеся уже могли приступить к работе над первым кейсом "Брелок". </a:t>
            </a:r>
          </a:p>
          <a:p>
            <a:pPr algn="ctr">
              <a:lnSpc>
                <a:spcPts val="2925"/>
              </a:lnSpc>
            </a:pPr>
            <a:r>
              <a:rPr lang="en-US" sz="2500" spc="47">
                <a:solidFill>
                  <a:srgbClr val="000000"/>
                </a:solidFill>
                <a:latin typeface="Montserrat Semi-Bold"/>
              </a:rPr>
              <a:t>Цель кейса - создать простую модель брелока с надписью на выбор. Уже на следующий урок обучающиеся могли получить на руки распечатанный на 3D-принтере результат своей работы, </a:t>
            </a:r>
          </a:p>
          <a:p>
            <a:pPr algn="ctr">
              <a:lnSpc>
                <a:spcPts val="2925"/>
              </a:lnSpc>
            </a:pPr>
            <a:r>
              <a:rPr lang="en-US" sz="2500" spc="47">
                <a:solidFill>
                  <a:srgbClr val="000000"/>
                </a:solidFill>
                <a:latin typeface="Montserrat Semi-Bold"/>
              </a:rPr>
              <a:t>что только подстёгивало их для дальнейшей работы с 3D-моделированием.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2566822" y="4030003"/>
            <a:ext cx="5184796" cy="4582035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30428" y="8573937"/>
            <a:ext cx="5826324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брелка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для кабинета Информатики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545722" y="8548246"/>
            <a:ext cx="3196557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брелка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для младшей сестры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995367" y="8573937"/>
            <a:ext cx="4263933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Распечатанные первые модели, созданные  учениками 6 класса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52352" y="1450912"/>
            <a:ext cx="3160835" cy="334664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713187" y="1450912"/>
            <a:ext cx="3324250" cy="3346643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7037436" y="2166751"/>
            <a:ext cx="11250564" cy="2630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</a:pPr>
            <a:r>
              <a:rPr lang="en-US" sz="3000" spc="56">
                <a:solidFill>
                  <a:srgbClr val="000000"/>
                </a:solidFill>
                <a:latin typeface="Montserrat Semi-Bold"/>
              </a:rPr>
              <a:t>Следующие проекты были творческими и приурочены к новогодним праздникам (5 класс) </a:t>
            </a:r>
          </a:p>
          <a:p>
            <a:pPr algn="ctr">
              <a:lnSpc>
                <a:spcPts val="3509"/>
              </a:lnSpc>
            </a:pPr>
            <a:r>
              <a:rPr lang="en-US" sz="3000" spc="56">
                <a:solidFill>
                  <a:srgbClr val="000000"/>
                </a:solidFill>
                <a:latin typeface="Montserrat Semi-Bold"/>
              </a:rPr>
              <a:t>и Дню Космонавтики (6 класс). На данном этапе развивались не только технические навыки, но и творческие. </a:t>
            </a:r>
          </a:p>
          <a:p>
            <a:pPr algn="ctr">
              <a:lnSpc>
                <a:spcPts val="3509"/>
              </a:lnSpc>
            </a:pPr>
            <a:endParaRPr lang="en-US" sz="3000" spc="56">
              <a:solidFill>
                <a:srgbClr val="000000"/>
              </a:solidFill>
              <a:latin typeface="Montserrat Semi-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856306" y="371655"/>
            <a:ext cx="15650501" cy="58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79"/>
              </a:lnSpc>
              <a:spcBef>
                <a:spcPct val="0"/>
              </a:spcBef>
            </a:pPr>
            <a:r>
              <a:rPr lang="en-US" sz="3999" spc="75">
                <a:solidFill>
                  <a:srgbClr val="FBFAF7"/>
                </a:solidFill>
                <a:latin typeface="Montserrat Extra-Bold"/>
              </a:rPr>
              <a:t>Результаты первого года работы с Tinkercad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2352" y="5514761"/>
            <a:ext cx="16563240" cy="4031491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406713" y="4795396"/>
            <a:ext cx="6630723" cy="710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Модели новогодних игрушек обучающихся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 5 класса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15192" y="9508152"/>
            <a:ext cx="14659248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Модели для выставки, посвященной Дню Космонавтики, от обучающихся 6 класса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513010" y="5263732"/>
            <a:ext cx="5261980" cy="38709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5749" y="5263732"/>
            <a:ext cx="6237043" cy="39945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391558" y="1548461"/>
            <a:ext cx="5785774" cy="801771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30428" y="2438608"/>
            <a:ext cx="12138787" cy="1754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</a:pPr>
            <a:r>
              <a:rPr lang="en-US" sz="3000" spc="56">
                <a:solidFill>
                  <a:srgbClr val="000000"/>
                </a:solidFill>
                <a:latin typeface="Montserrat Semi-Bold"/>
              </a:rPr>
              <a:t>К конкурсу "Неопалимая купина" обучающиеся 5 класса создали модель пожарного щита, который в последствии можно было использовать как методический материал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856306" y="371655"/>
            <a:ext cx="15650501" cy="58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79"/>
              </a:lnSpc>
              <a:spcBef>
                <a:spcPct val="0"/>
              </a:spcBef>
            </a:pPr>
            <a:r>
              <a:rPr lang="en-US" sz="3999" spc="75">
                <a:solidFill>
                  <a:srgbClr val="FBFAF7"/>
                </a:solidFill>
                <a:latin typeface="Montserrat Extra-Bold"/>
              </a:rPr>
              <a:t>Результаты первого года работы с Tinkercad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0428" y="9441935"/>
            <a:ext cx="11580873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пожарного щита, созданная обучающимися 5 класс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34789" t="59275" r="47775" b="7938"/>
          <a:stretch>
            <a:fillRect/>
          </a:stretch>
        </p:blipFill>
        <p:spPr>
          <a:xfrm>
            <a:off x="230428" y="4426859"/>
            <a:ext cx="3825214" cy="4046169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 l="28888" t="46542" r="40398" b="5215"/>
          <a:stretch>
            <a:fillRect/>
          </a:stretch>
        </p:blipFill>
        <p:spPr>
          <a:xfrm>
            <a:off x="4177056" y="4426859"/>
            <a:ext cx="4579552" cy="404616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rcRect l="26405" t="43131" r="35997"/>
          <a:stretch>
            <a:fillRect/>
          </a:stretch>
        </p:blipFill>
        <p:spPr>
          <a:xfrm>
            <a:off x="8880362" y="4426859"/>
            <a:ext cx="4755569" cy="4046169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856306" y="371655"/>
            <a:ext cx="15650501" cy="586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79"/>
              </a:lnSpc>
              <a:spcBef>
                <a:spcPct val="0"/>
              </a:spcBef>
            </a:pPr>
            <a:r>
              <a:rPr lang="en-US" sz="3999" spc="75">
                <a:solidFill>
                  <a:srgbClr val="FBFAF7"/>
                </a:solidFill>
                <a:latin typeface="Montserrat Extra-Bold"/>
              </a:rPr>
              <a:t>Результаты первого года работы с Tinkercad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18216" y="1757962"/>
            <a:ext cx="17499533" cy="2192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9"/>
              </a:lnSpc>
            </a:pPr>
            <a:r>
              <a:rPr lang="en-US" sz="3000" spc="56">
                <a:solidFill>
                  <a:srgbClr val="000000"/>
                </a:solidFill>
                <a:latin typeface="Montserrat Semi-Bold"/>
              </a:rPr>
              <a:t>К концу изучения модуля "3D-моделирование" обучающиеся всех классов создавали модели предметов, которые можно использовать в быту. Среди моделей были салфетницы, подстаканники и крючки для полотенец. Обучающиеся 6 класса создали модели брелков, которые затем были использованы в школе.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0428" y="8573937"/>
            <a:ext cx="3825214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салфетницы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317676" y="8573937"/>
            <a:ext cx="5826324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подстаканника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344984" y="8573937"/>
            <a:ext cx="5826324" cy="3481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Модель крючка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246551" y="8573937"/>
            <a:ext cx="3444064" cy="14339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Брелки, созданные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обучающимися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и используемые </a:t>
            </a:r>
          </a:p>
          <a:p>
            <a:pPr algn="ctr">
              <a:lnSpc>
                <a:spcPts val="2863"/>
              </a:lnSpc>
            </a:pPr>
            <a:r>
              <a:rPr lang="en-US" sz="2045">
                <a:solidFill>
                  <a:srgbClr val="000000"/>
                </a:solidFill>
                <a:latin typeface="Montserrat Thin"/>
              </a:rPr>
              <a:t>в школе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817600" y="5306944"/>
            <a:ext cx="4063998" cy="22859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311000"/>
            <a:chOff x="0" y="0"/>
            <a:chExt cx="6186311" cy="4434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86311" cy="443474"/>
            </a:xfrm>
            <a:custGeom>
              <a:avLst/>
              <a:gdLst/>
              <a:ahLst/>
              <a:cxnLst/>
              <a:rect l="l" t="t" r="r" b="b"/>
              <a:pathLst>
                <a:path w="6186311" h="443474">
                  <a:moveTo>
                    <a:pt x="0" y="0"/>
                  </a:moveTo>
                  <a:lnTo>
                    <a:pt x="6186311" y="0"/>
                  </a:lnTo>
                  <a:lnTo>
                    <a:pt x="6186311" y="443474"/>
                  </a:lnTo>
                  <a:lnTo>
                    <a:pt x="0" y="443474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1088" r="8408"/>
          <a:stretch>
            <a:fillRect/>
          </a:stretch>
        </p:blipFill>
        <p:spPr>
          <a:xfrm>
            <a:off x="230428" y="0"/>
            <a:ext cx="2369529" cy="11025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4989" t="18708" r="16493" b="17278"/>
          <a:stretch>
            <a:fillRect/>
          </a:stretch>
        </p:blipFill>
        <p:spPr>
          <a:xfrm>
            <a:off x="16651898" y="66908"/>
            <a:ext cx="1365850" cy="117718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028700" y="298312"/>
            <a:ext cx="15650501" cy="7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49"/>
              </a:lnSpc>
              <a:spcBef>
                <a:spcPct val="0"/>
              </a:spcBef>
            </a:pPr>
            <a:r>
              <a:rPr lang="en-US" sz="4999" spc="94">
                <a:solidFill>
                  <a:srgbClr val="FBFAF7"/>
                </a:solidFill>
                <a:latin typeface="Montserrat Extra-Bold"/>
              </a:rPr>
              <a:t>Вывод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4"/>
          <a:srcRect t="1895" r="60919" b="1895"/>
          <a:stretch/>
        </p:blipFill>
        <p:spPr>
          <a:xfrm>
            <a:off x="106674" y="2777118"/>
            <a:ext cx="7513326" cy="6057563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5400000">
            <a:off x="7604018" y="-396982"/>
            <a:ext cx="9042907" cy="12325058"/>
            <a:chOff x="0" y="0"/>
            <a:chExt cx="5765800" cy="778899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765800" cy="7788997"/>
            </a:xfrm>
            <a:custGeom>
              <a:avLst/>
              <a:gdLst/>
              <a:ahLst/>
              <a:cxnLst/>
              <a:rect l="l" t="t" r="r" b="b"/>
              <a:pathLst>
                <a:path w="5765800" h="7788997">
                  <a:moveTo>
                    <a:pt x="5765800" y="0"/>
                  </a:moveTo>
                  <a:lnTo>
                    <a:pt x="5765800" y="7788997"/>
                  </a:lnTo>
                  <a:lnTo>
                    <a:pt x="2881630" y="6800938"/>
                  </a:lnTo>
                  <a:lnTo>
                    <a:pt x="0" y="7788997"/>
                  </a:lnTo>
                  <a:lnTo>
                    <a:pt x="3810" y="5430573"/>
                  </a:lnTo>
                  <a:lnTo>
                    <a:pt x="8890" y="1006863"/>
                  </a:lnTo>
                  <a:lnTo>
                    <a:pt x="10160" y="0"/>
                  </a:lnTo>
                  <a:lnTo>
                    <a:pt x="5765800" y="0"/>
                  </a:lnTo>
                  <a:close/>
                </a:path>
              </a:pathLst>
            </a:custGeom>
            <a:solidFill>
              <a:srgbClr val="ED1C23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7239000" y="1377908"/>
            <a:ext cx="10668000" cy="7360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Программа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TinkerCad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идеально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подходит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для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знакомства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обучающихся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с 3D-моделированием.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Благодаря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простому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 </a:t>
            </a:r>
            <a:r>
              <a:rPr lang="en-US" sz="3499" spc="66" dirty="0" err="1">
                <a:solidFill>
                  <a:schemeClr val="bg1"/>
                </a:solidFill>
                <a:latin typeface="Montserrat Semi-Bold"/>
              </a:rPr>
              <a:t>интерфейсу</a:t>
            </a:r>
            <a:r>
              <a:rPr lang="en-US" sz="3499" spc="66" dirty="0">
                <a:solidFill>
                  <a:schemeClr val="bg1"/>
                </a:solidFill>
                <a:latin typeface="Montserrat Semi-Bold"/>
              </a:rPr>
              <a:t>, </a:t>
            </a:r>
            <a:r>
              <a:rPr lang="ru-RU" sz="3499" spc="66" dirty="0" smtClean="0">
                <a:solidFill>
                  <a:schemeClr val="bg1"/>
                </a:solidFill>
                <a:latin typeface="Montserrat Semi-Bold"/>
              </a:rPr>
              <a:t>обучающимся легко начать работу в программе, а преподавателю легко настроить работу за счет возможности вести мониторинг проектов класса через специальный раздел программы. 1 год работы оказался продуктивным на проекты, и в дальнейшем обучающиеся смогут перейти к созданию более сложных продуктов уже в более профессиональных программах.</a:t>
            </a:r>
            <a:endParaRPr lang="en-US" sz="3499" spc="66" dirty="0">
              <a:solidFill>
                <a:schemeClr val="bg1"/>
              </a:solidFill>
              <a:latin typeface="Montserrat Semi-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671</Words>
  <Application>Microsoft Office PowerPoint</Application>
  <PresentationFormat>Произвольный</PresentationFormat>
  <Paragraphs>72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Montserrat Extra-Bold</vt:lpstr>
      <vt:lpstr>Calibri</vt:lpstr>
      <vt:lpstr>Montserrat Thin</vt:lpstr>
      <vt:lpstr>Montserrat Semi-Bold</vt:lpstr>
      <vt:lpstr>Montserrat Semi-Bold Bold</vt:lpstr>
      <vt:lpstr>Open Sans Extra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МОУ "Старопольская СОШ"</dc:title>
  <cp:lastModifiedBy>Пользователь</cp:lastModifiedBy>
  <cp:revision>4</cp:revision>
  <dcterms:created xsi:type="dcterms:W3CDTF">2006-08-16T00:00:00Z</dcterms:created>
  <dcterms:modified xsi:type="dcterms:W3CDTF">2021-10-11T18:26:33Z</dcterms:modified>
  <dc:identifier>DAEq8KI1nm0</dc:identifier>
</cp:coreProperties>
</file>