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7" r:id="rId2"/>
    <p:sldId id="258" r:id="rId3"/>
    <p:sldId id="319" r:id="rId4"/>
    <p:sldId id="402" r:id="rId5"/>
    <p:sldId id="401" r:id="rId6"/>
    <p:sldId id="400" r:id="rId7"/>
    <p:sldId id="399" r:id="rId8"/>
    <p:sldId id="395" r:id="rId9"/>
    <p:sldId id="403" r:id="rId10"/>
    <p:sldId id="406" r:id="rId11"/>
    <p:sldId id="405" r:id="rId12"/>
    <p:sldId id="404" r:id="rId13"/>
    <p:sldId id="397" r:id="rId14"/>
    <p:sldId id="407" r:id="rId15"/>
    <p:sldId id="410" r:id="rId16"/>
    <p:sldId id="409" r:id="rId17"/>
    <p:sldId id="408" r:id="rId18"/>
    <p:sldId id="398" r:id="rId19"/>
    <p:sldId id="411" r:id="rId20"/>
    <p:sldId id="412" r:id="rId21"/>
    <p:sldId id="413" r:id="rId22"/>
    <p:sldId id="414" r:id="rId23"/>
    <p:sldId id="396" r:id="rId24"/>
    <p:sldId id="415" r:id="rId25"/>
    <p:sldId id="420" r:id="rId26"/>
    <p:sldId id="418" r:id="rId27"/>
    <p:sldId id="417" r:id="rId28"/>
    <p:sldId id="421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00BC"/>
    <a:srgbClr val="7030A0"/>
    <a:srgbClr val="52008A"/>
    <a:srgbClr val="5D2884"/>
    <a:srgbClr val="6600FF"/>
    <a:srgbClr val="FFFFCC"/>
    <a:srgbClr val="FDEADB"/>
    <a:srgbClr val="F2E5FF"/>
    <a:srgbClr val="E8D1FF"/>
    <a:srgbClr val="EEEA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>
        <p:scale>
          <a:sx n="82" d="100"/>
          <a:sy n="82" d="100"/>
        </p:scale>
        <p:origin x="-548" y="2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63BEF-93B8-46E2-9E17-1E082CCA5161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6637E2-DC3F-4D12-BC14-6992AC1D16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597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9413D5-C178-4D2A-87C4-B25D6DF7E349}" type="slidenum">
              <a:rPr lang="ru-RU" smtClean="0"/>
              <a:pPr/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415503-F96C-444A-9BF1-735A2AC34F68}" type="slidenum">
              <a:rPr lang="ru-RU" smtClean="0"/>
              <a:pPr/>
              <a:t>2</a:t>
            </a:fld>
            <a:endParaRPr lang="ru-RU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5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8</a:t>
            </a:fld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13</a:t>
            </a:fld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14</a:t>
            </a:fld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15</a:t>
            </a:fld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16</a:t>
            </a:fld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17</a:t>
            </a:fld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18</a:t>
            </a:fld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19</a:t>
            </a:fld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20</a:t>
            </a:fld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21</a:t>
            </a:fld>
            <a:endParaRPr 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22</a:t>
            </a:fld>
            <a:endParaRPr lang="ru-R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23</a:t>
            </a:fld>
            <a:endParaRPr lang="ru-R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24</a:t>
            </a:fld>
            <a:endParaRPr lang="ru-R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>
                <a:solidFill>
                  <a:prstClr val="black"/>
                </a:solidFill>
              </a:rPr>
              <a:pPr/>
              <a:t>25</a:t>
            </a:fld>
            <a:endParaRPr lang="ru-RU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26</a:t>
            </a:fld>
            <a:endParaRPr lang="ru-RU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27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032C04-C30A-4CC7-ACC3-8D07A76C134E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slide" Target="slide6.xml"/><Relationship Id="rId18" Type="http://schemas.openxmlformats.org/officeDocument/2006/relationships/slide" Target="slide11.xml"/><Relationship Id="rId26" Type="http://schemas.openxmlformats.org/officeDocument/2006/relationships/slide" Target="slide19.xml"/><Relationship Id="rId3" Type="http://schemas.openxmlformats.org/officeDocument/2006/relationships/image" Target="../media/image4.jpeg"/><Relationship Id="rId21" Type="http://schemas.openxmlformats.org/officeDocument/2006/relationships/slide" Target="slide14.xml"/><Relationship Id="rId34" Type="http://schemas.openxmlformats.org/officeDocument/2006/relationships/slide" Target="slide27.xml"/><Relationship Id="rId7" Type="http://schemas.openxmlformats.org/officeDocument/2006/relationships/image" Target="../media/image8.png"/><Relationship Id="rId12" Type="http://schemas.openxmlformats.org/officeDocument/2006/relationships/slide" Target="slide5.xml"/><Relationship Id="rId17" Type="http://schemas.openxmlformats.org/officeDocument/2006/relationships/slide" Target="slide10.xml"/><Relationship Id="rId25" Type="http://schemas.openxmlformats.org/officeDocument/2006/relationships/slide" Target="slide18.xml"/><Relationship Id="rId33" Type="http://schemas.openxmlformats.org/officeDocument/2006/relationships/slide" Target="slide26.xml"/><Relationship Id="rId2" Type="http://schemas.openxmlformats.org/officeDocument/2006/relationships/notesSlide" Target="../notesSlides/notesSlide2.xml"/><Relationship Id="rId16" Type="http://schemas.openxmlformats.org/officeDocument/2006/relationships/slide" Target="slide9.xml"/><Relationship Id="rId20" Type="http://schemas.openxmlformats.org/officeDocument/2006/relationships/slide" Target="slide13.xml"/><Relationship Id="rId29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slide" Target="slide4.xml"/><Relationship Id="rId24" Type="http://schemas.openxmlformats.org/officeDocument/2006/relationships/slide" Target="slide17.xml"/><Relationship Id="rId32" Type="http://schemas.openxmlformats.org/officeDocument/2006/relationships/slide" Target="slide25.xml"/><Relationship Id="rId5" Type="http://schemas.openxmlformats.org/officeDocument/2006/relationships/image" Target="../media/image6.png"/><Relationship Id="rId15" Type="http://schemas.openxmlformats.org/officeDocument/2006/relationships/slide" Target="slide8.xml"/><Relationship Id="rId23" Type="http://schemas.openxmlformats.org/officeDocument/2006/relationships/slide" Target="slide16.xml"/><Relationship Id="rId28" Type="http://schemas.openxmlformats.org/officeDocument/2006/relationships/slide" Target="slide21.xml"/><Relationship Id="rId10" Type="http://schemas.openxmlformats.org/officeDocument/2006/relationships/slide" Target="slide3.xml"/><Relationship Id="rId19" Type="http://schemas.openxmlformats.org/officeDocument/2006/relationships/slide" Target="slide12.xml"/><Relationship Id="rId31" Type="http://schemas.openxmlformats.org/officeDocument/2006/relationships/slide" Target="slide24.xml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slide" Target="slide7.xml"/><Relationship Id="rId22" Type="http://schemas.openxmlformats.org/officeDocument/2006/relationships/slide" Target="slide15.xml"/><Relationship Id="rId27" Type="http://schemas.openxmlformats.org/officeDocument/2006/relationships/slide" Target="slide20.xml"/><Relationship Id="rId30" Type="http://schemas.openxmlformats.org/officeDocument/2006/relationships/slide" Target="slide23.xml"/><Relationship Id="rId35" Type="http://schemas.openxmlformats.org/officeDocument/2006/relationships/image" Target="../media/image11.png"/><Relationship Id="rId8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9.png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9.png"/><Relationship Id="rId4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9.png"/><Relationship Id="rId4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9.png"/><Relationship Id="rId4" Type="http://schemas.openxmlformats.org/officeDocument/2006/relationships/slide" Target="slid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9.png"/><Relationship Id="rId4" Type="http://schemas.openxmlformats.org/officeDocument/2006/relationships/slide" Target="slid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slide" Target="slide2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slide" Target="slide2.xml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slide" Target="slide2.xml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slide" Target="slide2.xml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slide" Target="slide2.xml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539552" y="1196752"/>
            <a:ext cx="792088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/>
            <a:r>
              <a:rPr lang="ru-RU" sz="4400" b="1" i="1" dirty="0" smtClean="0">
                <a:solidFill>
                  <a:srgbClr val="FF0000"/>
                </a:solidFill>
                <a:latin typeface="Times New Roman" pitchFamily="18" charset="0"/>
              </a:rPr>
              <a:t>            Игра </a:t>
            </a:r>
          </a:p>
          <a:p>
            <a:pPr lvl="0"/>
            <a:r>
              <a:rPr lang="ru-RU" sz="4400" b="1" i="1" dirty="0" smtClean="0">
                <a:solidFill>
                  <a:srgbClr val="FF0000"/>
                </a:solidFill>
                <a:latin typeface="Times New Roman" pitchFamily="18" charset="0"/>
              </a:rPr>
              <a:t>«Юный художник»</a:t>
            </a:r>
          </a:p>
        </p:txBody>
      </p:sp>
      <p:pic>
        <p:nvPicPr>
          <p:cNvPr id="12" name="Рисунок 11" descr="Рисунок19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screen"/>
          <a:srcRect/>
          <a:stretch>
            <a:fillRect/>
          </a:stretch>
        </p:blipFill>
        <p:spPr>
          <a:xfrm>
            <a:off x="5940152" y="6237312"/>
            <a:ext cx="2808312" cy="374442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Овал 141"/>
          <p:cNvSpPr/>
          <p:nvPr/>
        </p:nvSpPr>
        <p:spPr>
          <a:xfrm>
            <a:off x="5148064" y="5085184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Овал 142"/>
          <p:cNvSpPr/>
          <p:nvPr/>
        </p:nvSpPr>
        <p:spPr>
          <a:xfrm>
            <a:off x="5868144" y="5085184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4" name="Овал 143"/>
          <p:cNvSpPr/>
          <p:nvPr/>
        </p:nvSpPr>
        <p:spPr>
          <a:xfrm>
            <a:off x="6588224" y="5085184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Овал 144"/>
          <p:cNvSpPr/>
          <p:nvPr/>
        </p:nvSpPr>
        <p:spPr>
          <a:xfrm>
            <a:off x="7308304" y="5085184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6" name="Овал 145"/>
          <p:cNvSpPr/>
          <p:nvPr/>
        </p:nvSpPr>
        <p:spPr>
          <a:xfrm>
            <a:off x="8028384" y="5085184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Овал 136"/>
          <p:cNvSpPr/>
          <p:nvPr/>
        </p:nvSpPr>
        <p:spPr>
          <a:xfrm>
            <a:off x="5148064" y="4221088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8" name="Овал 137"/>
          <p:cNvSpPr/>
          <p:nvPr/>
        </p:nvSpPr>
        <p:spPr>
          <a:xfrm>
            <a:off x="5868144" y="4221088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Овал 138"/>
          <p:cNvSpPr/>
          <p:nvPr/>
        </p:nvSpPr>
        <p:spPr>
          <a:xfrm>
            <a:off x="6588224" y="4221088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0" name="Овал 139"/>
          <p:cNvSpPr/>
          <p:nvPr/>
        </p:nvSpPr>
        <p:spPr>
          <a:xfrm>
            <a:off x="7308304" y="4221088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Овал 140"/>
          <p:cNvSpPr/>
          <p:nvPr/>
        </p:nvSpPr>
        <p:spPr>
          <a:xfrm>
            <a:off x="8028384" y="4221088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Овал 131"/>
          <p:cNvSpPr/>
          <p:nvPr/>
        </p:nvSpPr>
        <p:spPr>
          <a:xfrm>
            <a:off x="5148064" y="3284984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3" name="Овал 132"/>
          <p:cNvSpPr/>
          <p:nvPr/>
        </p:nvSpPr>
        <p:spPr>
          <a:xfrm>
            <a:off x="5868144" y="3284984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Овал 133"/>
          <p:cNvSpPr/>
          <p:nvPr/>
        </p:nvSpPr>
        <p:spPr>
          <a:xfrm>
            <a:off x="6588224" y="3284984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5" name="Овал 134"/>
          <p:cNvSpPr/>
          <p:nvPr/>
        </p:nvSpPr>
        <p:spPr>
          <a:xfrm>
            <a:off x="7308304" y="3284984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Овал 135"/>
          <p:cNvSpPr/>
          <p:nvPr/>
        </p:nvSpPr>
        <p:spPr>
          <a:xfrm>
            <a:off x="8028384" y="3284984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7" name="Овал 126"/>
          <p:cNvSpPr/>
          <p:nvPr/>
        </p:nvSpPr>
        <p:spPr>
          <a:xfrm>
            <a:off x="5148064" y="2420888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Овал 127"/>
          <p:cNvSpPr/>
          <p:nvPr/>
        </p:nvSpPr>
        <p:spPr>
          <a:xfrm>
            <a:off x="5868144" y="2420888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9" name="Овал 128"/>
          <p:cNvSpPr/>
          <p:nvPr/>
        </p:nvSpPr>
        <p:spPr>
          <a:xfrm>
            <a:off x="6588224" y="2420888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Овал 129"/>
          <p:cNvSpPr/>
          <p:nvPr/>
        </p:nvSpPr>
        <p:spPr>
          <a:xfrm>
            <a:off x="7308304" y="2420888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1" name="Овал 130"/>
          <p:cNvSpPr/>
          <p:nvPr/>
        </p:nvSpPr>
        <p:spPr>
          <a:xfrm>
            <a:off x="8028384" y="2420888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Овал 125"/>
          <p:cNvSpPr/>
          <p:nvPr/>
        </p:nvSpPr>
        <p:spPr>
          <a:xfrm>
            <a:off x="8028384" y="1556792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5" name="Овал 124"/>
          <p:cNvSpPr/>
          <p:nvPr/>
        </p:nvSpPr>
        <p:spPr>
          <a:xfrm>
            <a:off x="7308304" y="1556792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Овал 123"/>
          <p:cNvSpPr/>
          <p:nvPr/>
        </p:nvSpPr>
        <p:spPr>
          <a:xfrm>
            <a:off x="6588224" y="1556792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3" name="Овал 122"/>
          <p:cNvSpPr/>
          <p:nvPr/>
        </p:nvSpPr>
        <p:spPr>
          <a:xfrm>
            <a:off x="5868144" y="1628800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Овал 121"/>
          <p:cNvSpPr/>
          <p:nvPr/>
        </p:nvSpPr>
        <p:spPr>
          <a:xfrm>
            <a:off x="5148064" y="1556792"/>
            <a:ext cx="576064" cy="576064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5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735314" y="4941168"/>
            <a:ext cx="780902" cy="792088"/>
          </a:xfrm>
          <a:prstGeom prst="rect">
            <a:avLst/>
          </a:prstGeom>
          <a:noFill/>
        </p:spPr>
      </p:pic>
      <p:pic>
        <p:nvPicPr>
          <p:cNvPr id="9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455394" y="4941168"/>
            <a:ext cx="780902" cy="792088"/>
          </a:xfrm>
          <a:prstGeom prst="rect">
            <a:avLst/>
          </a:prstGeom>
          <a:noFill/>
        </p:spPr>
      </p:pic>
      <p:pic>
        <p:nvPicPr>
          <p:cNvPr id="97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175474" y="4941168"/>
            <a:ext cx="780902" cy="792088"/>
          </a:xfrm>
          <a:prstGeom prst="rect">
            <a:avLst/>
          </a:prstGeom>
          <a:noFill/>
        </p:spPr>
      </p:pic>
      <p:pic>
        <p:nvPicPr>
          <p:cNvPr id="98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895554" y="4941168"/>
            <a:ext cx="780902" cy="792088"/>
          </a:xfrm>
          <a:prstGeom prst="rect">
            <a:avLst/>
          </a:prstGeom>
          <a:noFill/>
        </p:spPr>
      </p:pic>
      <p:pic>
        <p:nvPicPr>
          <p:cNvPr id="99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015234" y="4941168"/>
            <a:ext cx="780902" cy="792088"/>
          </a:xfrm>
          <a:prstGeom prst="rect">
            <a:avLst/>
          </a:prstGeom>
          <a:noFill/>
        </p:spPr>
      </p:pic>
      <p:pic>
        <p:nvPicPr>
          <p:cNvPr id="90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735314" y="4077072"/>
            <a:ext cx="780902" cy="792088"/>
          </a:xfrm>
          <a:prstGeom prst="rect">
            <a:avLst/>
          </a:prstGeom>
          <a:noFill/>
        </p:spPr>
      </p:pic>
      <p:pic>
        <p:nvPicPr>
          <p:cNvPr id="91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455394" y="4077072"/>
            <a:ext cx="780902" cy="792088"/>
          </a:xfrm>
          <a:prstGeom prst="rect">
            <a:avLst/>
          </a:prstGeom>
          <a:noFill/>
        </p:spPr>
      </p:pic>
      <p:pic>
        <p:nvPicPr>
          <p:cNvPr id="92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175474" y="4077072"/>
            <a:ext cx="780902" cy="792088"/>
          </a:xfrm>
          <a:prstGeom prst="rect">
            <a:avLst/>
          </a:prstGeom>
          <a:noFill/>
        </p:spPr>
      </p:pic>
      <p:pic>
        <p:nvPicPr>
          <p:cNvPr id="93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895554" y="4077072"/>
            <a:ext cx="780902" cy="792088"/>
          </a:xfrm>
          <a:prstGeom prst="rect">
            <a:avLst/>
          </a:prstGeom>
          <a:noFill/>
        </p:spPr>
      </p:pic>
      <p:pic>
        <p:nvPicPr>
          <p:cNvPr id="94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015234" y="4077072"/>
            <a:ext cx="780902" cy="792088"/>
          </a:xfrm>
          <a:prstGeom prst="rect">
            <a:avLst/>
          </a:prstGeom>
          <a:noFill/>
        </p:spPr>
      </p:pic>
      <p:pic>
        <p:nvPicPr>
          <p:cNvPr id="85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735314" y="3212976"/>
            <a:ext cx="780902" cy="792088"/>
          </a:xfrm>
          <a:prstGeom prst="rect">
            <a:avLst/>
          </a:prstGeom>
          <a:noFill/>
        </p:spPr>
      </p:pic>
      <p:pic>
        <p:nvPicPr>
          <p:cNvPr id="8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455394" y="3212976"/>
            <a:ext cx="780902" cy="792088"/>
          </a:xfrm>
          <a:prstGeom prst="rect">
            <a:avLst/>
          </a:prstGeom>
          <a:noFill/>
        </p:spPr>
      </p:pic>
      <p:pic>
        <p:nvPicPr>
          <p:cNvPr id="87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175474" y="3212976"/>
            <a:ext cx="780902" cy="792088"/>
          </a:xfrm>
          <a:prstGeom prst="rect">
            <a:avLst/>
          </a:prstGeom>
          <a:noFill/>
        </p:spPr>
      </p:pic>
      <p:pic>
        <p:nvPicPr>
          <p:cNvPr id="88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895554" y="3212976"/>
            <a:ext cx="780902" cy="792088"/>
          </a:xfrm>
          <a:prstGeom prst="rect">
            <a:avLst/>
          </a:prstGeom>
          <a:noFill/>
        </p:spPr>
      </p:pic>
      <p:pic>
        <p:nvPicPr>
          <p:cNvPr id="89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015234" y="3212976"/>
            <a:ext cx="780902" cy="792088"/>
          </a:xfrm>
          <a:prstGeom prst="rect">
            <a:avLst/>
          </a:prstGeom>
          <a:noFill/>
        </p:spPr>
      </p:pic>
      <p:pic>
        <p:nvPicPr>
          <p:cNvPr id="80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735314" y="2348880"/>
            <a:ext cx="780902" cy="792088"/>
          </a:xfrm>
          <a:prstGeom prst="rect">
            <a:avLst/>
          </a:prstGeom>
          <a:noFill/>
        </p:spPr>
      </p:pic>
      <p:pic>
        <p:nvPicPr>
          <p:cNvPr id="81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455394" y="2348880"/>
            <a:ext cx="780902" cy="792088"/>
          </a:xfrm>
          <a:prstGeom prst="rect">
            <a:avLst/>
          </a:prstGeom>
          <a:noFill/>
        </p:spPr>
      </p:pic>
      <p:pic>
        <p:nvPicPr>
          <p:cNvPr id="82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175474" y="2348880"/>
            <a:ext cx="780902" cy="792088"/>
          </a:xfrm>
          <a:prstGeom prst="rect">
            <a:avLst/>
          </a:prstGeom>
          <a:noFill/>
        </p:spPr>
      </p:pic>
      <p:pic>
        <p:nvPicPr>
          <p:cNvPr id="83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895554" y="2348880"/>
            <a:ext cx="780902" cy="792088"/>
          </a:xfrm>
          <a:prstGeom prst="rect">
            <a:avLst/>
          </a:prstGeom>
          <a:noFill/>
        </p:spPr>
      </p:pic>
      <p:pic>
        <p:nvPicPr>
          <p:cNvPr id="84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015234" y="2348880"/>
            <a:ext cx="780902" cy="792088"/>
          </a:xfrm>
          <a:prstGeom prst="rect">
            <a:avLst/>
          </a:prstGeom>
          <a:noFill/>
        </p:spPr>
      </p:pic>
      <p:pic>
        <p:nvPicPr>
          <p:cNvPr id="72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735314" y="1484784"/>
            <a:ext cx="780902" cy="792088"/>
          </a:xfrm>
          <a:prstGeom prst="rect">
            <a:avLst/>
          </a:prstGeom>
          <a:noFill/>
        </p:spPr>
      </p:pic>
      <p:pic>
        <p:nvPicPr>
          <p:cNvPr id="73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455394" y="1484784"/>
            <a:ext cx="780902" cy="792088"/>
          </a:xfrm>
          <a:prstGeom prst="rect">
            <a:avLst/>
          </a:prstGeom>
          <a:noFill/>
        </p:spPr>
      </p:pic>
      <p:pic>
        <p:nvPicPr>
          <p:cNvPr id="74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175474" y="1484784"/>
            <a:ext cx="780902" cy="792088"/>
          </a:xfrm>
          <a:prstGeom prst="rect">
            <a:avLst/>
          </a:prstGeom>
          <a:noFill/>
        </p:spPr>
      </p:pic>
      <p:pic>
        <p:nvPicPr>
          <p:cNvPr id="75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895554" y="1484784"/>
            <a:ext cx="780902" cy="792088"/>
          </a:xfrm>
          <a:prstGeom prst="rect">
            <a:avLst/>
          </a:prstGeom>
          <a:noFill/>
        </p:spPr>
      </p:pic>
      <p:pic>
        <p:nvPicPr>
          <p:cNvPr id="5734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015234" y="1484784"/>
            <a:ext cx="780902" cy="792088"/>
          </a:xfrm>
          <a:prstGeom prst="rect">
            <a:avLst/>
          </a:prstGeom>
          <a:noFill/>
        </p:spPr>
      </p:pic>
      <p:sp>
        <p:nvSpPr>
          <p:cNvPr id="2" name="AutoShape 47"/>
          <p:cNvSpPr>
            <a:spLocks noChangeArrowheads="1"/>
          </p:cNvSpPr>
          <p:nvPr/>
        </p:nvSpPr>
        <p:spPr bwMode="auto">
          <a:xfrm>
            <a:off x="827584" y="1628800"/>
            <a:ext cx="3599992" cy="503040"/>
          </a:xfrm>
          <a:prstGeom prst="roundRect">
            <a:avLst/>
          </a:prstGeom>
          <a:gradFill flip="none" rotWithShape="1">
            <a:gsLst>
              <a:gs pos="0">
                <a:srgbClr val="EEEAF2"/>
              </a:gs>
              <a:gs pos="100000">
                <a:srgbClr val="F2E5FF"/>
              </a:gs>
              <a:gs pos="100000">
                <a:srgbClr val="DBC9FF"/>
              </a:gs>
            </a:gsLst>
            <a:path path="circle">
              <a:fillToRect l="50000" t="50000" r="50000" b="50000"/>
            </a:path>
            <a:tileRect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Цвет </a:t>
            </a:r>
            <a:endParaRPr lang="ru-RU" sz="2400" b="1" cap="all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Рисунок 37" descr="Рисунок40.pn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" cstate="screen"/>
          <a:srcRect/>
          <a:stretch>
            <a:fillRect/>
          </a:stretch>
        </p:blipFill>
        <p:spPr>
          <a:xfrm>
            <a:off x="5940152" y="6165304"/>
            <a:ext cx="1512168" cy="372809"/>
          </a:xfrm>
          <a:prstGeom prst="rect">
            <a:avLst/>
          </a:prstGeom>
        </p:spPr>
      </p:pic>
      <p:sp>
        <p:nvSpPr>
          <p:cNvPr id="105" name="AutoShape 47"/>
          <p:cNvSpPr>
            <a:spLocks noChangeArrowheads="1"/>
          </p:cNvSpPr>
          <p:nvPr/>
        </p:nvSpPr>
        <p:spPr bwMode="auto">
          <a:xfrm>
            <a:off x="827584" y="2444643"/>
            <a:ext cx="3672000" cy="601577"/>
          </a:xfrm>
          <a:prstGeom prst="roundRect">
            <a:avLst/>
          </a:prstGeom>
          <a:gradFill flip="none" rotWithShape="1">
            <a:gsLst>
              <a:gs pos="0">
                <a:srgbClr val="EEEAF2"/>
              </a:gs>
              <a:gs pos="100000">
                <a:srgbClr val="F2E5FF"/>
              </a:gs>
              <a:gs pos="100000">
                <a:srgbClr val="DBC9FF"/>
              </a:gs>
            </a:gsLst>
            <a:path path="circle">
              <a:fillToRect l="50000" t="50000" r="50000" b="50000"/>
            </a:path>
            <a:tileRect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Жанры в живописи</a:t>
            </a:r>
            <a:endParaRPr lang="ru-RU" sz="2400" b="1" cap="all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1" name="Picture 2" descr="http://img-fotki.yandex.ru/get/6110/18869520.102/0_6dcb5_9dc29150_XL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72135" y="2276872"/>
            <a:ext cx="648072" cy="818617"/>
          </a:xfrm>
          <a:prstGeom prst="rect">
            <a:avLst/>
          </a:prstGeom>
          <a:noFill/>
        </p:spPr>
      </p:pic>
      <p:sp>
        <p:nvSpPr>
          <p:cNvPr id="106" name="AutoShape 47"/>
          <p:cNvSpPr>
            <a:spLocks noChangeArrowheads="1"/>
          </p:cNvSpPr>
          <p:nvPr/>
        </p:nvSpPr>
        <p:spPr bwMode="auto">
          <a:xfrm>
            <a:off x="755576" y="3358008"/>
            <a:ext cx="3672000" cy="609528"/>
          </a:xfrm>
          <a:prstGeom prst="roundRect">
            <a:avLst/>
          </a:prstGeom>
          <a:gradFill flip="none" rotWithShape="1">
            <a:gsLst>
              <a:gs pos="0">
                <a:srgbClr val="EEEAF2"/>
              </a:gs>
              <a:gs pos="100000">
                <a:srgbClr val="F2E5FF"/>
              </a:gs>
              <a:gs pos="100000">
                <a:srgbClr val="DBC9FF"/>
              </a:gs>
            </a:gsLst>
            <a:path path="circle">
              <a:fillToRect l="50000" t="50000" r="50000" b="50000"/>
            </a:path>
            <a:tileRect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1600" b="1" cap="all" dirty="0" smtClean="0">
                <a:latin typeface="Times New Roman" pitchFamily="18" charset="0"/>
                <a:cs typeface="Times New Roman" pitchFamily="18" charset="0"/>
              </a:rPr>
              <a:t>Художественные материалы</a:t>
            </a:r>
            <a:endParaRPr lang="ru-RU" sz="1600" b="1" cap="all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0" name="Picture 6" descr="http://img0.liveinternet.ru/images/attach/c/4/82/417/82417670_n_6.pn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77887" y="3067944"/>
            <a:ext cx="899592" cy="899592"/>
          </a:xfrm>
          <a:prstGeom prst="rect">
            <a:avLst/>
          </a:prstGeom>
          <a:noFill/>
        </p:spPr>
      </p:pic>
      <p:sp>
        <p:nvSpPr>
          <p:cNvPr id="107" name="AutoShape 47"/>
          <p:cNvSpPr>
            <a:spLocks noChangeArrowheads="1"/>
          </p:cNvSpPr>
          <p:nvPr/>
        </p:nvSpPr>
        <p:spPr bwMode="auto">
          <a:xfrm>
            <a:off x="755576" y="4222104"/>
            <a:ext cx="3672000" cy="643248"/>
          </a:xfrm>
          <a:prstGeom prst="roundRect">
            <a:avLst/>
          </a:prstGeom>
          <a:gradFill flip="none" rotWithShape="1">
            <a:gsLst>
              <a:gs pos="0">
                <a:srgbClr val="EEEAF2"/>
              </a:gs>
              <a:gs pos="100000">
                <a:srgbClr val="F2E5FF"/>
              </a:gs>
              <a:gs pos="100000">
                <a:srgbClr val="DBC9FF"/>
              </a:gs>
            </a:gsLst>
            <a:path path="circle">
              <a:fillToRect l="50000" t="50000" r="50000" b="50000"/>
            </a:path>
            <a:tileRect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   Перспектива</a:t>
            </a:r>
          </a:p>
        </p:txBody>
      </p:sp>
      <p:pic>
        <p:nvPicPr>
          <p:cNvPr id="104" name="Picture 8" descr="http://img-fotki.yandex.ru/get/6522/127850699.ba/0_9b7be_d3c65370_XL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 flipH="1">
            <a:off x="180819" y="4077072"/>
            <a:ext cx="1008112" cy="788281"/>
          </a:xfrm>
          <a:prstGeom prst="rect">
            <a:avLst/>
          </a:prstGeom>
          <a:noFill/>
        </p:spPr>
      </p:pic>
      <p:sp>
        <p:nvSpPr>
          <p:cNvPr id="108" name="AutoShape 47"/>
          <p:cNvSpPr>
            <a:spLocks noChangeArrowheads="1"/>
          </p:cNvSpPr>
          <p:nvPr/>
        </p:nvSpPr>
        <p:spPr bwMode="auto">
          <a:xfrm>
            <a:off x="755576" y="5036930"/>
            <a:ext cx="3672000" cy="647056"/>
          </a:xfrm>
          <a:prstGeom prst="roundRect">
            <a:avLst/>
          </a:prstGeom>
          <a:gradFill flip="none" rotWithShape="1">
            <a:gsLst>
              <a:gs pos="0">
                <a:srgbClr val="EEEAF2"/>
              </a:gs>
              <a:gs pos="100000">
                <a:srgbClr val="F2E5FF"/>
              </a:gs>
              <a:gs pos="100000">
                <a:srgbClr val="DBC9FF"/>
              </a:gs>
            </a:gsLst>
            <a:path path="circle">
              <a:fillToRect l="50000" t="50000" r="50000" b="50000"/>
            </a:path>
            <a:tileRect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000" b="1" cap="all" dirty="0" smtClean="0">
                <a:latin typeface="Times New Roman" pitchFamily="18" charset="0"/>
                <a:cs typeface="Times New Roman" pitchFamily="18" charset="0"/>
              </a:rPr>
              <a:t>Художники и картины</a:t>
            </a:r>
          </a:p>
        </p:txBody>
      </p:sp>
      <p:pic>
        <p:nvPicPr>
          <p:cNvPr id="103" name="Picture 6" descr="http://img-fotki.yandex.ru/get/4612/119528728.cb4/0_a0e71_e8c1f8cc_XL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197260" y="4869160"/>
            <a:ext cx="864096" cy="864096"/>
          </a:xfrm>
          <a:prstGeom prst="rect">
            <a:avLst/>
          </a:prstGeom>
          <a:noFill/>
        </p:spPr>
      </p:pic>
      <p:sp>
        <p:nvSpPr>
          <p:cNvPr id="64" name="AutoShape 47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5148064" y="1628800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65" name="AutoShape 49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868144" y="1628800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20</a:t>
            </a:r>
          </a:p>
        </p:txBody>
      </p:sp>
      <p:sp>
        <p:nvSpPr>
          <p:cNvPr id="66" name="AutoShape 50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6588224" y="1628800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30</a:t>
            </a:r>
          </a:p>
        </p:txBody>
      </p:sp>
      <p:sp>
        <p:nvSpPr>
          <p:cNvPr id="67" name="AutoShape 51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7308304" y="1628800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68" name="AutoShape 52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8028384" y="1628800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50</a:t>
            </a:r>
          </a:p>
        </p:txBody>
      </p:sp>
      <p:sp>
        <p:nvSpPr>
          <p:cNvPr id="69" name="AutoShape 53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148064" y="2493912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70" name="AutoShape 54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5868144" y="2493912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20</a:t>
            </a:r>
          </a:p>
        </p:txBody>
      </p:sp>
      <p:sp>
        <p:nvSpPr>
          <p:cNvPr id="71" name="AutoShape 55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588796" y="2493912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30</a:t>
            </a:r>
          </a:p>
        </p:txBody>
      </p:sp>
      <p:sp>
        <p:nvSpPr>
          <p:cNvPr id="76" name="AutoShape 56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308876" y="2493912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77" name="AutoShape 57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8028384" y="2493912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50</a:t>
            </a:r>
          </a:p>
        </p:txBody>
      </p:sp>
      <p:sp>
        <p:nvSpPr>
          <p:cNvPr id="78" name="AutoShape 58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5148064" y="3358008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79" name="AutoShape 59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5868144" y="3358008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20</a:t>
            </a:r>
          </a:p>
        </p:txBody>
      </p:sp>
      <p:sp>
        <p:nvSpPr>
          <p:cNvPr id="109" name="AutoShape 60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6588796" y="3358008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30</a:t>
            </a:r>
          </a:p>
        </p:txBody>
      </p:sp>
      <p:sp>
        <p:nvSpPr>
          <p:cNvPr id="110" name="AutoShape 61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7308876" y="3358008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111" name="AutoShape 62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8028384" y="3358008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50</a:t>
            </a:r>
          </a:p>
        </p:txBody>
      </p:sp>
      <p:sp>
        <p:nvSpPr>
          <p:cNvPr id="112" name="AutoShape 63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5148064" y="4222104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113" name="AutoShape 64">
            <a:hlinkClick r:id="rId26" action="ppaction://hlinksldjump"/>
          </p:cNvPr>
          <p:cNvSpPr>
            <a:spLocks noChangeArrowheads="1"/>
          </p:cNvSpPr>
          <p:nvPr/>
        </p:nvSpPr>
        <p:spPr bwMode="auto">
          <a:xfrm>
            <a:off x="5868144" y="4222104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20</a:t>
            </a:r>
          </a:p>
        </p:txBody>
      </p:sp>
      <p:sp>
        <p:nvSpPr>
          <p:cNvPr id="114" name="AutoShape 65">
            <a:hlinkClick r:id="rId27" action="ppaction://hlinksldjump"/>
          </p:cNvPr>
          <p:cNvSpPr>
            <a:spLocks noChangeArrowheads="1"/>
          </p:cNvSpPr>
          <p:nvPr/>
        </p:nvSpPr>
        <p:spPr bwMode="auto">
          <a:xfrm>
            <a:off x="6588796" y="4222104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30</a:t>
            </a:r>
          </a:p>
        </p:txBody>
      </p:sp>
      <p:sp>
        <p:nvSpPr>
          <p:cNvPr id="115" name="AutoShape 66">
            <a:hlinkClick r:id="rId28" action="ppaction://hlinksldjump"/>
          </p:cNvPr>
          <p:cNvSpPr>
            <a:spLocks noChangeArrowheads="1"/>
          </p:cNvSpPr>
          <p:nvPr/>
        </p:nvSpPr>
        <p:spPr bwMode="auto">
          <a:xfrm>
            <a:off x="7308304" y="4222104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116" name="AutoShape 67">
            <a:hlinkClick r:id="rId29" action="ppaction://hlinksldjump"/>
          </p:cNvPr>
          <p:cNvSpPr>
            <a:spLocks noChangeArrowheads="1"/>
          </p:cNvSpPr>
          <p:nvPr/>
        </p:nvSpPr>
        <p:spPr bwMode="auto">
          <a:xfrm>
            <a:off x="8028384" y="4222104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50</a:t>
            </a:r>
          </a:p>
        </p:txBody>
      </p:sp>
      <p:sp>
        <p:nvSpPr>
          <p:cNvPr id="117" name="AutoShape 68">
            <a:hlinkClick r:id="rId30" action="ppaction://hlinksldjump"/>
          </p:cNvPr>
          <p:cNvSpPr>
            <a:spLocks noChangeArrowheads="1"/>
          </p:cNvSpPr>
          <p:nvPr/>
        </p:nvSpPr>
        <p:spPr bwMode="auto">
          <a:xfrm>
            <a:off x="5149006" y="5086200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118" name="AutoShape 70">
            <a:hlinkClick r:id="rId31" action="ppaction://hlinksldjump"/>
          </p:cNvPr>
          <p:cNvSpPr>
            <a:spLocks noChangeArrowheads="1"/>
          </p:cNvSpPr>
          <p:nvPr/>
        </p:nvSpPr>
        <p:spPr bwMode="auto">
          <a:xfrm>
            <a:off x="5869086" y="5086200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20</a:t>
            </a:r>
          </a:p>
        </p:txBody>
      </p:sp>
      <p:sp>
        <p:nvSpPr>
          <p:cNvPr id="119" name="AutoShape 71">
            <a:hlinkClick r:id="rId32" action="ppaction://hlinksldjump"/>
          </p:cNvPr>
          <p:cNvSpPr>
            <a:spLocks noChangeArrowheads="1"/>
          </p:cNvSpPr>
          <p:nvPr/>
        </p:nvSpPr>
        <p:spPr bwMode="auto">
          <a:xfrm>
            <a:off x="6588224" y="5086200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30</a:t>
            </a:r>
          </a:p>
        </p:txBody>
      </p:sp>
      <p:sp>
        <p:nvSpPr>
          <p:cNvPr id="120" name="AutoShape 72">
            <a:hlinkClick r:id="rId33" action="ppaction://hlinksldjump"/>
          </p:cNvPr>
          <p:cNvSpPr>
            <a:spLocks noChangeArrowheads="1"/>
          </p:cNvSpPr>
          <p:nvPr/>
        </p:nvSpPr>
        <p:spPr bwMode="auto">
          <a:xfrm>
            <a:off x="7308304" y="5086200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121" name="AutoShape 73">
            <a:hlinkClick r:id="rId34" action="ppaction://hlinksldjump"/>
          </p:cNvPr>
          <p:cNvSpPr>
            <a:spLocks noChangeArrowheads="1"/>
          </p:cNvSpPr>
          <p:nvPr/>
        </p:nvSpPr>
        <p:spPr bwMode="auto">
          <a:xfrm>
            <a:off x="8029326" y="5086200"/>
            <a:ext cx="503114" cy="503040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50</a:t>
            </a:r>
          </a:p>
        </p:txBody>
      </p:sp>
      <p:pic>
        <p:nvPicPr>
          <p:cNvPr id="102" name="Picture 4" descr="http://my-ivanovo.ru/wp-content/uploads/2010/06/74f16339f64a.png"/>
          <p:cNvPicPr>
            <a:picLocks noChangeAspect="1" noChangeArrowheads="1"/>
          </p:cNvPicPr>
          <p:nvPr/>
        </p:nvPicPr>
        <p:blipFill>
          <a:blip r:embed="rId35" cstate="screen"/>
          <a:srcRect/>
          <a:stretch>
            <a:fillRect/>
          </a:stretch>
        </p:blipFill>
        <p:spPr bwMode="auto">
          <a:xfrm>
            <a:off x="252899" y="1052736"/>
            <a:ext cx="720080" cy="1090605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" dur="indefinite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3" dur="indefinite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" dur="indefinite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" dur="indefinite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" dur="indefinite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" dur="indefinite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3" dur="indefinite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9" dur="indefinite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5" dur="indefinite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1" dur="indefinite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7" dur="indefinite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3" dur="indefinite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9" dur="indefinite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4" dur="indefinite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5" dur="indefinite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1" dur="indefinite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6" dur="indefinite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7" dur="indefinite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2" dur="indefinite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3" dur="indefinite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8" dur="indefinite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9" dur="indefinite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4" dur="indefinite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45" dur="indefinite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0" dur="indefinite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1" dur="indefinite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6" grpId="0" animBg="1"/>
      <p:bldP spid="77" grpId="0" animBg="1"/>
      <p:bldP spid="78" grpId="0" animBg="1"/>
      <p:bldP spid="79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Овал 21"/>
          <p:cNvSpPr/>
          <p:nvPr/>
        </p:nvSpPr>
        <p:spPr>
          <a:xfrm>
            <a:off x="7740352" y="260648"/>
            <a:ext cx="720080" cy="720080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2924944"/>
            <a:ext cx="77768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Белого и чёрного.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95536" y="1268760"/>
            <a:ext cx="76328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dirty="0" smtClean="0">
                <a:latin typeface="Georgia" pitchFamily="18" charset="0"/>
              </a:rPr>
              <a:t>Каких цветов не существует в природе?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7694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ЦВЕТ</a:t>
            </a:r>
            <a:endParaRPr lang="ru-RU" sz="44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10</a:t>
            </a:r>
          </a:p>
        </p:txBody>
      </p:sp>
      <p:pic>
        <p:nvPicPr>
          <p:cNvPr id="20" name="Picture 2" descr="http://dk-met.wmsite.ru/_mod_files/ce_images/igra/0_a0e95_af6e9a2c_xl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7092280" y="4365104"/>
            <a:ext cx="1868309" cy="2276872"/>
          </a:xfrm>
          <a:prstGeom prst="rect">
            <a:avLst/>
          </a:prstGeom>
          <a:noFill/>
        </p:spPr>
      </p:pic>
      <p:pic>
        <p:nvPicPr>
          <p:cNvPr id="21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2924944"/>
            <a:ext cx="77768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Жёлтую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95536" y="1268760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000000"/>
                </a:solidFill>
                <a:latin typeface="Helvetica Neue"/>
                <a:ea typeface="Gadugi" pitchFamily="34" charset="0"/>
              </a:rPr>
              <a:t>Чтобы получить тёплый цвет, какую краску нужно добавить в основную краску?</a:t>
            </a:r>
            <a:endParaRPr lang="ru-RU" sz="2400" b="1" i="0" dirty="0">
              <a:solidFill>
                <a:srgbClr val="000000"/>
              </a:solidFill>
              <a:effectLst/>
              <a:latin typeface="Helvetica Neue"/>
              <a:ea typeface="Gadugi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7694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44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ЦВЕТ</a:t>
            </a:r>
            <a:endParaRPr lang="ru-RU" sz="44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rgbClr val="8064A2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20</a:t>
            </a:r>
            <a:endParaRPr lang="ru-RU" sz="3200" b="1" dirty="0"/>
          </a:p>
        </p:txBody>
      </p:sp>
      <p:pic>
        <p:nvPicPr>
          <p:cNvPr id="20" name="Picture 2" descr="http://dk-met.wmsite.ru/_mod_files/ce_images/igra/0_a0e95_af6e9a2c_xl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7092280" y="4365104"/>
            <a:ext cx="1868309" cy="2276872"/>
          </a:xfrm>
          <a:prstGeom prst="rect">
            <a:avLst/>
          </a:prstGeom>
          <a:noFill/>
        </p:spPr>
      </p:pic>
      <p:pic>
        <p:nvPicPr>
          <p:cNvPr id="21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3501008"/>
            <a:ext cx="770275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Красный, оранжевый, жёлтый, зелёный, голубой, синий, фиолетовы. 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93586" y="1268759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ea typeface="Gadugi" pitchFamily="34" charset="0"/>
              </a:rPr>
              <a:t>Назовите все цвета радуги?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3829" y="258879"/>
            <a:ext cx="7416824" cy="7694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44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ЦВЕТ</a:t>
            </a:r>
            <a:endParaRPr lang="ru-RU" sz="44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rgbClr val="8064A2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30</a:t>
            </a:r>
            <a:endParaRPr lang="ru-RU" sz="3200" b="1" dirty="0"/>
          </a:p>
        </p:txBody>
      </p:sp>
      <p:pic>
        <p:nvPicPr>
          <p:cNvPr id="20" name="Picture 2" descr="http://dk-met.wmsite.ru/_mod_files/ce_images/igra/0_a0e95_af6e9a2c_xl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7092280" y="4365104"/>
            <a:ext cx="1868309" cy="2276872"/>
          </a:xfrm>
          <a:prstGeom prst="rect">
            <a:avLst/>
          </a:prstGeom>
          <a:noFill/>
        </p:spPr>
      </p:pic>
      <p:pic>
        <p:nvPicPr>
          <p:cNvPr id="21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6488" y="3413370"/>
            <a:ext cx="77768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Пастельные оттенки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03023" y="1666988"/>
            <a:ext cx="763284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называют оттенки краски в которую добавили белый цвет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035" y="183156"/>
            <a:ext cx="7416824" cy="132343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44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ЦВЕТ</a:t>
            </a:r>
          </a:p>
          <a:p>
            <a:pPr algn="ctr"/>
            <a:endParaRPr lang="ru-RU" sz="36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40</a:t>
            </a:r>
            <a:endParaRPr lang="ru-RU" sz="3200" b="1" dirty="0"/>
          </a:p>
        </p:txBody>
      </p:sp>
      <p:pic>
        <p:nvPicPr>
          <p:cNvPr id="20" name="Picture 2" descr="http://dk-met.wmsite.ru/_mod_files/ce_images/igra/0_a0e95_af6e9a2c_xl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7092280" y="4365104"/>
            <a:ext cx="1868309" cy="2276872"/>
          </a:xfrm>
          <a:prstGeom prst="rect">
            <a:avLst/>
          </a:prstGeom>
          <a:noFill/>
        </p:spPr>
      </p:pic>
      <p:pic>
        <p:nvPicPr>
          <p:cNvPr id="21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2924944"/>
            <a:ext cx="77768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Золотой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90598" y="1236976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dirty="0" smtClean="0">
                <a:ea typeface="Gadugi" pitchFamily="34" charset="0"/>
              </a:rPr>
              <a:t>Какой получиться цвет если в жёлтую краску добавить немного чёрной краски?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76475" y="248533"/>
            <a:ext cx="7027101" cy="7694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ЦВЕТ</a:t>
            </a:r>
            <a:endParaRPr lang="ru-RU" sz="44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50</a:t>
            </a:r>
            <a:endParaRPr lang="ru-RU" sz="3200" b="1" dirty="0"/>
          </a:p>
        </p:txBody>
      </p:sp>
      <p:pic>
        <p:nvPicPr>
          <p:cNvPr id="20" name="Picture 2" descr="http://dk-met.wmsite.ru/_mod_files/ce_images/igra/0_a0e95_af6e9a2c_xl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7092280" y="4365104"/>
            <a:ext cx="1868309" cy="2276872"/>
          </a:xfrm>
          <a:prstGeom prst="rect">
            <a:avLst/>
          </a:prstGeom>
          <a:noFill/>
        </p:spPr>
      </p:pic>
      <p:pic>
        <p:nvPicPr>
          <p:cNvPr id="21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3501008"/>
            <a:ext cx="655272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Портрет, пейзаж, натюрморт, анималистический, бытовой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472238" y="1628800"/>
            <a:ext cx="76328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dirty="0" smtClean="0">
                <a:latin typeface="Georgia" pitchFamily="18" charset="0"/>
              </a:rPr>
              <a:t>Перечислите основные жанры в живописи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7694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Gadugi" pitchFamily="34" charset="0"/>
                <a:cs typeface="Times New Roman" pitchFamily="18" charset="0"/>
              </a:rPr>
              <a:t>ЖАНРЫ В ЖИВОПИСИ</a:t>
            </a:r>
            <a:endParaRPr lang="ru-RU" sz="44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Gadugi" pitchFamily="34" charset="0"/>
              <a:cs typeface="Times New Roman" pitchFamily="18" charset="0"/>
            </a:endParaRP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10</a:t>
            </a:r>
          </a:p>
        </p:txBody>
      </p:sp>
      <p:pic>
        <p:nvPicPr>
          <p:cNvPr id="8" name="Picture 4" descr="http://img-fotki.yandex.ru/get/4414/119528728.cb4/0_a0e69_a464749a_XL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 l="15239" t="3048" r="22730" b="3992"/>
          <a:stretch>
            <a:fillRect/>
          </a:stretch>
        </p:blipFill>
        <p:spPr bwMode="auto">
          <a:xfrm>
            <a:off x="7226819" y="2492896"/>
            <a:ext cx="1917181" cy="4104456"/>
          </a:xfrm>
          <a:prstGeom prst="rect">
            <a:avLst/>
          </a:prstGeom>
          <a:noFill/>
        </p:spPr>
      </p:pic>
      <p:pic>
        <p:nvPicPr>
          <p:cNvPr id="10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07504" y="4314291"/>
            <a:ext cx="77768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Натюрморт. На картине изображены предметы.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7694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44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Gadugi" pitchFamily="34" charset="0"/>
                <a:cs typeface="Times New Roman" pitchFamily="18" charset="0"/>
              </a:rPr>
              <a:t>ЖАНРЫ В ЖИВОПИСИ</a:t>
            </a:r>
            <a:endParaRPr lang="ru-RU" sz="44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rgbClr val="8064A2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Gadugi" pitchFamily="34" charset="0"/>
              <a:cs typeface="Times New Roman" pitchFamily="18" charset="0"/>
            </a:endParaRP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20</a:t>
            </a:r>
            <a:endParaRPr lang="ru-RU" sz="3200" b="1" dirty="0"/>
          </a:p>
        </p:txBody>
      </p:sp>
      <p:pic>
        <p:nvPicPr>
          <p:cNvPr id="8" name="Picture 4" descr="http://img-fotki.yandex.ru/get/4414/119528728.cb4/0_a0e69_a464749a_XL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 l="15239" t="3048" r="22730" b="3992"/>
          <a:stretch>
            <a:fillRect/>
          </a:stretch>
        </p:blipFill>
        <p:spPr bwMode="auto">
          <a:xfrm>
            <a:off x="7226819" y="2492896"/>
            <a:ext cx="1917181" cy="4104456"/>
          </a:xfrm>
          <a:prstGeom prst="rect">
            <a:avLst/>
          </a:prstGeom>
          <a:noFill/>
        </p:spPr>
      </p:pic>
      <p:pic>
        <p:nvPicPr>
          <p:cNvPr id="10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  <p:pic>
        <p:nvPicPr>
          <p:cNvPr id="1026" name="Picture 2" descr="Иван Хруцкий «Грибы, рыба и овощи», 1838 © Киевский национальный музей русского искусства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55" y="1196752"/>
            <a:ext cx="3501143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95936" y="1484783"/>
            <a:ext cx="453650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ea typeface="Gadugi" pitchFamily="34" charset="0"/>
              </a:rPr>
              <a:t>К какому жанру  живописи можно отнести картину Ивана </a:t>
            </a:r>
            <a:r>
              <a:rPr lang="ru-RU" sz="2400" b="1" dirty="0" err="1" smtClean="0">
                <a:ea typeface="Gadugi" pitchFamily="34" charset="0"/>
              </a:rPr>
              <a:t>Хруцкого</a:t>
            </a:r>
            <a:r>
              <a:rPr lang="ru-RU" sz="2400" b="1" dirty="0" smtClean="0">
                <a:ea typeface="Gadugi" pitchFamily="34" charset="0"/>
              </a:rPr>
              <a:t> </a:t>
            </a:r>
            <a:r>
              <a:rPr lang="ru-RU" sz="2400" b="1" dirty="0">
                <a:ea typeface="Gadugi" pitchFamily="34" charset="0"/>
              </a:rPr>
              <a:t>«Грибы, рыба и овощи», </a:t>
            </a:r>
            <a:r>
              <a:rPr lang="ru-RU" sz="2400" b="1" dirty="0" smtClean="0">
                <a:ea typeface="Gadugi" pitchFamily="34" charset="0"/>
              </a:rPr>
              <a:t>написанную в 1838 году? </a:t>
            </a:r>
          </a:p>
          <a:p>
            <a:endParaRPr lang="ru-RU" sz="2400" b="1" dirty="0">
              <a:ea typeface="Gadugi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82533" y="1628800"/>
            <a:ext cx="76328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dirty="0" smtClean="0">
                <a:latin typeface="Georgia" pitchFamily="18" charset="0"/>
              </a:rPr>
              <a:t>Что такое портретная живопись?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7694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44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Gadugi" pitchFamily="34" charset="0"/>
                <a:cs typeface="Times New Roman" pitchFamily="18" charset="0"/>
              </a:rPr>
              <a:t>ЖАНРЫ В ЖИВОПИСИ</a:t>
            </a:r>
            <a:endParaRPr lang="ru-RU" sz="44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rgbClr val="8064A2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Gadugi" pitchFamily="34" charset="0"/>
              <a:cs typeface="Times New Roman" pitchFamily="18" charset="0"/>
            </a:endParaRP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30</a:t>
            </a:r>
            <a:endParaRPr lang="ru-RU" sz="3200" b="1" dirty="0"/>
          </a:p>
        </p:txBody>
      </p:sp>
      <p:pic>
        <p:nvPicPr>
          <p:cNvPr id="8" name="Picture 4" descr="http://img-fotki.yandex.ru/get/4414/119528728.cb4/0_a0e69_a464749a_XL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 l="15239" t="3048" r="22730" b="3992"/>
          <a:stretch>
            <a:fillRect/>
          </a:stretch>
        </p:blipFill>
        <p:spPr bwMode="auto">
          <a:xfrm>
            <a:off x="7226819" y="2492896"/>
            <a:ext cx="1917181" cy="4104456"/>
          </a:xfrm>
          <a:prstGeom prst="rect">
            <a:avLst/>
          </a:prstGeom>
          <a:noFill/>
        </p:spPr>
      </p:pic>
      <p:pic>
        <p:nvPicPr>
          <p:cNvPr id="10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82533" y="3429000"/>
            <a:ext cx="684428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/>
              <a:t>Портретная живопись </a:t>
            </a:r>
            <a:r>
              <a:rPr lang="ru-RU" sz="2000" i="1" dirty="0"/>
              <a:t>— это жанр изобразительного искусства, посвящённый изображению человека, его внешности, характера и внутреннего мира. Главная цель портрета </a:t>
            </a:r>
            <a:r>
              <a:rPr lang="ru-RU" sz="2000" i="1" dirty="0" smtClean="0"/>
              <a:t>—передать </a:t>
            </a:r>
            <a:r>
              <a:rPr lang="ru-RU" sz="2000" i="1" dirty="0"/>
              <a:t>внешние черты модели, </a:t>
            </a:r>
            <a:r>
              <a:rPr lang="ru-RU" sz="2000" i="1" dirty="0" smtClean="0"/>
              <a:t>отразить </a:t>
            </a:r>
            <a:r>
              <a:rPr lang="ru-RU" sz="2000" i="1" dirty="0"/>
              <a:t>её индивидуальность.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267839" y="3421119"/>
            <a:ext cx="71287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Анималисты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95536" y="1412776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2400" b="1" dirty="0">
                <a:latin typeface="Georgia" pitchFamily="18" charset="0"/>
              </a:rPr>
              <a:t>Живописцы какой специализации изображают животных?</a:t>
            </a:r>
            <a:endParaRPr lang="ru-RU" sz="2400" b="1" dirty="0" smtClean="0">
              <a:latin typeface="Georgi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7694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44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Gadugi" pitchFamily="34" charset="0"/>
                <a:cs typeface="Times New Roman" pitchFamily="18" charset="0"/>
              </a:rPr>
              <a:t>ЖАНРЫ В ЖИВОПИСИ</a:t>
            </a:r>
            <a:endParaRPr lang="ru-RU" sz="44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rgbClr val="8064A2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Gadugi" pitchFamily="34" charset="0"/>
              <a:cs typeface="Times New Roman" pitchFamily="18" charset="0"/>
            </a:endParaRP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40</a:t>
            </a:r>
            <a:endParaRPr lang="ru-RU" sz="3200" b="1" dirty="0"/>
          </a:p>
        </p:txBody>
      </p:sp>
      <p:pic>
        <p:nvPicPr>
          <p:cNvPr id="8" name="Picture 4" descr="http://img-fotki.yandex.ru/get/4414/119528728.cb4/0_a0e69_a464749a_XL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 l="15239" t="3048" r="22730" b="3992"/>
          <a:stretch>
            <a:fillRect/>
          </a:stretch>
        </p:blipFill>
        <p:spPr bwMode="auto">
          <a:xfrm>
            <a:off x="7226819" y="2492896"/>
            <a:ext cx="1917181" cy="4104456"/>
          </a:xfrm>
          <a:prstGeom prst="rect">
            <a:avLst/>
          </a:prstGeom>
          <a:noFill/>
        </p:spPr>
      </p:pic>
      <p:pic>
        <p:nvPicPr>
          <p:cNvPr id="10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490030" y="4110220"/>
            <a:ext cx="777686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>
                <a:latin typeface="Georgia" pitchFamily="18" charset="0"/>
              </a:rPr>
              <a:t>Иван Иванович </a:t>
            </a:r>
            <a:r>
              <a:rPr lang="ru-RU" sz="2400" i="1" dirty="0" smtClean="0">
                <a:latin typeface="Georgia" pitchFamily="18" charset="0"/>
              </a:rPr>
              <a:t>Шишкин - художник-пейзажист</a:t>
            </a:r>
            <a:r>
              <a:rPr lang="ru-RU" sz="2400" i="1" dirty="0">
                <a:latin typeface="Georgia" pitchFamily="18" charset="0"/>
              </a:rPr>
              <a:t>, мастер реалистического пейзажа.  </a:t>
            </a:r>
            <a:endParaRPr lang="ru-RU" sz="2400" i="1" dirty="0" smtClean="0">
              <a:latin typeface="Georgi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7694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44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Gadugi" pitchFamily="34" charset="0"/>
                <a:cs typeface="Times New Roman" pitchFamily="18" charset="0"/>
              </a:rPr>
              <a:t>Жанры в живописи</a:t>
            </a: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50</a:t>
            </a:r>
            <a:endParaRPr lang="ru-RU" sz="3200" b="1" dirty="0"/>
          </a:p>
        </p:txBody>
      </p:sp>
      <p:pic>
        <p:nvPicPr>
          <p:cNvPr id="8" name="Picture 4" descr="http://img-fotki.yandex.ru/get/4414/119528728.cb4/0_a0e69_a464749a_XL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 l="15239" t="3048" r="22730" b="3992"/>
          <a:stretch>
            <a:fillRect/>
          </a:stretch>
        </p:blipFill>
        <p:spPr bwMode="auto">
          <a:xfrm>
            <a:off x="7308304" y="2492896"/>
            <a:ext cx="1917181" cy="4104456"/>
          </a:xfrm>
          <a:prstGeom prst="rect">
            <a:avLst/>
          </a:prstGeom>
          <a:noFill/>
        </p:spPr>
      </p:pic>
      <p:pic>
        <p:nvPicPr>
          <p:cNvPr id="10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2024" y="1111446"/>
            <a:ext cx="3419872" cy="1930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3013502"/>
            <a:ext cx="66967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2400" b="1" dirty="0" smtClean="0">
                <a:solidFill>
                  <a:prstClr val="black"/>
                </a:solidFill>
                <a:latin typeface="Georgia" pitchFamily="18" charset="0"/>
              </a:rPr>
              <a:t>Кто автор этой картины? В каком  жанре работал этот художник.</a:t>
            </a:r>
            <a:endParaRPr lang="ru-RU" sz="2400" b="1" dirty="0">
              <a:solidFill>
                <a:prstClr val="black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467544" y="4335487"/>
            <a:ext cx="777686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Масленые краски, акварель, гуашь, акриловые краски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80169" y="297490"/>
            <a:ext cx="7416824" cy="120032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ХУДОЖЕСТВЕННЫЕ МАТЕРИАЛЫ</a:t>
            </a:r>
            <a:endParaRPr lang="ru-RU" sz="36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10</a:t>
            </a:r>
          </a:p>
        </p:txBody>
      </p:sp>
      <p:pic>
        <p:nvPicPr>
          <p:cNvPr id="8" name="Picture 2" descr="http://img-fotki.yandex.ru/get/4709/119528728.cb5/0_a0eb5_1cab041d_XL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968516" y="4509120"/>
            <a:ext cx="2175483" cy="2348880"/>
          </a:xfrm>
          <a:prstGeom prst="rect">
            <a:avLst/>
          </a:prstGeom>
          <a:noFill/>
        </p:spPr>
      </p:pic>
      <p:pic>
        <p:nvPicPr>
          <p:cNvPr id="10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79512" y="1869120"/>
            <a:ext cx="87190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2400" b="1" dirty="0" smtClean="0">
                <a:solidFill>
                  <a:prstClr val="black"/>
                </a:solidFill>
                <a:latin typeface="Georgia" pitchFamily="18" charset="0"/>
              </a:rPr>
              <a:t>Перечислите основные виды красок для живописи</a:t>
            </a:r>
            <a:endParaRPr lang="ru-RU" sz="2400" b="1" dirty="0">
              <a:solidFill>
                <a:prstClr val="black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412808" y="4335487"/>
            <a:ext cx="77768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Простой карандаш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89791" y="228668"/>
            <a:ext cx="7416824" cy="120032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36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ХУДОЖЕСТВЕННЫЕ МАТЕРИАЛЫ</a:t>
            </a:r>
            <a:endParaRPr lang="ru-RU" sz="36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rgbClr val="8064A2">
                      <a:lumMod val="60000"/>
                      <a:lumOff val="40000"/>
                    </a:srgb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20</a:t>
            </a:r>
            <a:endParaRPr lang="ru-RU" sz="3200" b="1" dirty="0"/>
          </a:p>
        </p:txBody>
      </p:sp>
      <p:pic>
        <p:nvPicPr>
          <p:cNvPr id="8" name="Picture 2" descr="http://img-fotki.yandex.ru/get/4709/119528728.cb5/0_a0eb5_1cab041d_XL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968516" y="4509120"/>
            <a:ext cx="2175483" cy="2348880"/>
          </a:xfrm>
          <a:prstGeom prst="rect">
            <a:avLst/>
          </a:prstGeom>
          <a:noFill/>
        </p:spPr>
      </p:pic>
      <p:pic>
        <p:nvPicPr>
          <p:cNvPr id="10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42261" y="1556792"/>
            <a:ext cx="8247428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2400" b="1" dirty="0" smtClean="0">
                <a:solidFill>
                  <a:prstClr val="black"/>
                </a:solidFill>
                <a:latin typeface="Georgia" pitchFamily="18" charset="0"/>
              </a:rPr>
              <a:t>Его используют чаще всего при набросках и эскизах, так же им могут выполнить рисунок. Является основным материалом в изобразительном искусстве.</a:t>
            </a:r>
          </a:p>
          <a:p>
            <a:pPr lvl="0">
              <a:spcBef>
                <a:spcPct val="20000"/>
              </a:spcBef>
            </a:pPr>
            <a:endParaRPr lang="ru-RU" sz="2400" i="1" dirty="0">
              <a:solidFill>
                <a:prstClr val="black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043608" y="4725144"/>
            <a:ext cx="676875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Акварельная краска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616" y="260647"/>
            <a:ext cx="7416824" cy="120032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36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ХУДОЖЕСТВЕННЫЕ МАТЕРИАЛЫ</a:t>
            </a:r>
            <a:endParaRPr lang="ru-RU" sz="36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rgbClr val="8064A2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30</a:t>
            </a:r>
            <a:endParaRPr lang="ru-RU" sz="3200" b="1" dirty="0"/>
          </a:p>
        </p:txBody>
      </p:sp>
      <p:pic>
        <p:nvPicPr>
          <p:cNvPr id="8" name="Picture 2" descr="http://img-fotki.yandex.ru/get/4709/119528728.cb5/0_a0eb5_1cab041d_XL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968516" y="4509120"/>
            <a:ext cx="2175483" cy="2348880"/>
          </a:xfrm>
          <a:prstGeom prst="rect">
            <a:avLst/>
          </a:prstGeom>
          <a:noFill/>
        </p:spPr>
      </p:pic>
      <p:pic>
        <p:nvPicPr>
          <p:cNvPr id="10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787886" y="1628800"/>
            <a:ext cx="663228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2400" b="1" dirty="0" smtClean="0">
                <a:solidFill>
                  <a:prstClr val="black"/>
                </a:solidFill>
                <a:latin typeface="Georgia" pitchFamily="18" charset="0"/>
              </a:rPr>
              <a:t>Этой краской получаются очень лёгкие и воздушные картины и рисунки. Любит воду. Легко в ней растворяется. Не любит ластик. О какой краске идёт речь?</a:t>
            </a:r>
            <a:endParaRPr lang="ru-RU" sz="2400" b="1" dirty="0">
              <a:solidFill>
                <a:prstClr val="black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3284984"/>
            <a:ext cx="676875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Кисти промывают под проточной водой с мягким мылом, вытирают об сухую тряпочку, хранят ворсинками вверх. В воде не оставляют так как ворсинки загибаются, тем самым портиться кисть.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120032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36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ХУДОЖЕСТВЕННЫЕ МАТЕРИАЛЫ</a:t>
            </a:r>
            <a:endParaRPr lang="ru-RU" sz="36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rgbClr val="8064A2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40</a:t>
            </a:r>
            <a:endParaRPr lang="ru-RU" sz="3200" b="1" dirty="0"/>
          </a:p>
        </p:txBody>
      </p:sp>
      <p:pic>
        <p:nvPicPr>
          <p:cNvPr id="8" name="Picture 2" descr="http://img-fotki.yandex.ru/get/4709/119528728.cb5/0_a0eb5_1cab041d_XL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968516" y="4509120"/>
            <a:ext cx="2175483" cy="2348880"/>
          </a:xfrm>
          <a:prstGeom prst="rect">
            <a:avLst/>
          </a:prstGeom>
          <a:noFill/>
        </p:spPr>
      </p:pic>
      <p:pic>
        <p:nvPicPr>
          <p:cNvPr id="10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839114" y="1556792"/>
            <a:ext cx="76213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2400" b="1" dirty="0" smtClean="0">
                <a:solidFill>
                  <a:prstClr val="black"/>
                </a:solidFill>
                <a:latin typeface="Georgia" pitchFamily="18" charset="0"/>
              </a:rPr>
              <a:t>Какой основной уход за художественными кистями и почему их нельзя оставлять в банке с водой?</a:t>
            </a:r>
            <a:endParaRPr lang="ru-RU" sz="2400" b="1" dirty="0">
              <a:solidFill>
                <a:prstClr val="black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426709" y="4653136"/>
            <a:ext cx="566557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Ту</a:t>
            </a:r>
            <a:r>
              <a:rPr lang="ru-RU" sz="2400" i="1" dirty="0" smtClean="0">
                <a:latin typeface="Georgia" pitchFamily="18" charset="0"/>
              </a:rPr>
              <a:t>шь </a:t>
            </a:r>
            <a:endParaRPr lang="ru-RU" sz="2400" i="1" dirty="0" smtClean="0">
              <a:latin typeface="Georgi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120032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36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ХУДОЖЕСТВЕННЫЕ МАТЕРИАЛЫ</a:t>
            </a:r>
            <a:endParaRPr lang="ru-RU" sz="36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rgbClr val="8064A2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50</a:t>
            </a:r>
            <a:endParaRPr lang="ru-RU" sz="3200" b="1" dirty="0"/>
          </a:p>
        </p:txBody>
      </p:sp>
      <p:pic>
        <p:nvPicPr>
          <p:cNvPr id="8" name="Picture 2" descr="http://img-fotki.yandex.ru/get/4709/119528728.cb5/0_a0eb5_1cab041d_XL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968516" y="4509120"/>
            <a:ext cx="2175483" cy="2348880"/>
          </a:xfrm>
          <a:prstGeom prst="rect">
            <a:avLst/>
          </a:prstGeom>
          <a:noFill/>
        </p:spPr>
      </p:pic>
      <p:pic>
        <p:nvPicPr>
          <p:cNvPr id="10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755576" y="1628800"/>
            <a:ext cx="657336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prstClr val="black"/>
                </a:solidFill>
                <a:latin typeface="Georgia" pitchFamily="18" charset="0"/>
              </a:rPr>
              <a:t>Этим художественным материалом чаще всего делают отмывку или лессировку. Картины в этой технике и с этим материалом похожи на чёрно-белую фотографию.</a:t>
            </a:r>
            <a:endParaRPr lang="ru-RU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2924944"/>
            <a:ext cx="777686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>
                <a:latin typeface="Georgia" pitchFamily="18" charset="0"/>
              </a:rPr>
              <a:t>Перспектива в изобразительном искусстве </a:t>
            </a:r>
            <a:r>
              <a:rPr lang="ru-RU" sz="2400" i="1" dirty="0" smtClean="0">
                <a:latin typeface="Georgia" pitchFamily="18" charset="0"/>
              </a:rPr>
              <a:t>позволяет </a:t>
            </a:r>
            <a:r>
              <a:rPr lang="ru-RU" sz="2400" i="1" dirty="0">
                <a:latin typeface="Georgia" pitchFamily="18" charset="0"/>
              </a:rPr>
              <a:t>создать иллюзию трёхмерного пространства на плоскости, учитывая удалённость объектов от наблюдателя. </a:t>
            </a:r>
            <a:endParaRPr lang="ru-RU" sz="2400" i="1" dirty="0" smtClean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95536" y="1268760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dirty="0" smtClean="0">
                <a:latin typeface="Georgia" pitchFamily="18" charset="0"/>
              </a:rPr>
              <a:t>Для чего нужна перспектива в изобразительном искусстве?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36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ПЕРСПЕКТИВА</a:t>
            </a:r>
            <a:endParaRPr lang="ru-RU" sz="36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rgbClr val="8064A2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10</a:t>
            </a:r>
          </a:p>
        </p:txBody>
      </p:sp>
      <p:pic>
        <p:nvPicPr>
          <p:cNvPr id="8" name="Picture 2" descr="http://img0.liveinternet.ru/images/attach/c/4/82/417/82417638_kar_8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802276" y="4437112"/>
            <a:ext cx="2162211" cy="2223069"/>
          </a:xfrm>
          <a:prstGeom prst="rect">
            <a:avLst/>
          </a:prstGeom>
          <a:noFill/>
        </p:spPr>
      </p:pic>
      <p:pic>
        <p:nvPicPr>
          <p:cNvPr id="9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298046" y="3717032"/>
            <a:ext cx="77768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С линии горизонта и точки схода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95536" y="1268760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dirty="0" smtClean="0">
                <a:latin typeface="Georgia" pitchFamily="18" charset="0"/>
              </a:rPr>
              <a:t>С чего начинается написание пейзажей и натюрмортов?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97490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ПЕРСПЕКТИВА</a:t>
            </a: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20</a:t>
            </a:r>
            <a:endParaRPr lang="ru-RU" sz="3200" b="1" dirty="0"/>
          </a:p>
        </p:txBody>
      </p:sp>
      <p:pic>
        <p:nvPicPr>
          <p:cNvPr id="8" name="Picture 2" descr="http://img0.liveinternet.ru/images/attach/c/4/82/417/82417638_kar_8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802276" y="4437112"/>
            <a:ext cx="2162211" cy="2223069"/>
          </a:xfrm>
          <a:prstGeom prst="rect">
            <a:avLst/>
          </a:prstGeom>
          <a:noFill/>
        </p:spPr>
      </p:pic>
      <p:pic>
        <p:nvPicPr>
          <p:cNvPr id="9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428667" y="3625127"/>
            <a:ext cx="777686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Все предметы ближе к нам – темнее и ярче, чем дальше от нас светлее и бледнее.  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95536" y="1268760"/>
            <a:ext cx="763284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dirty="0" smtClean="0">
                <a:latin typeface="Georgia" pitchFamily="18" charset="0"/>
              </a:rPr>
              <a:t>Как по цвету и контрасту будут располагаться предметы на картине для получения </a:t>
            </a:r>
            <a:r>
              <a:rPr lang="ru-RU" sz="2400" b="1" dirty="0" err="1" smtClean="0">
                <a:latin typeface="Georgia" pitchFamily="18" charset="0"/>
              </a:rPr>
              <a:t>трёхмерности</a:t>
            </a:r>
            <a:r>
              <a:rPr lang="ru-RU" sz="2400" b="1" dirty="0" smtClean="0">
                <a:latin typeface="Georgia" pitchFamily="18" charset="0"/>
              </a:rPr>
              <a:t> (объёма)?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ПЕРСПЕКТИВА</a:t>
            </a: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30</a:t>
            </a:r>
            <a:endParaRPr lang="ru-RU" sz="3200" b="1" dirty="0"/>
          </a:p>
        </p:txBody>
      </p:sp>
      <p:pic>
        <p:nvPicPr>
          <p:cNvPr id="8" name="Picture 2" descr="http://img0.liveinternet.ru/images/attach/c/4/82/417/82417638_kar_8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802276" y="4437112"/>
            <a:ext cx="2162211" cy="2223069"/>
          </a:xfrm>
          <a:prstGeom prst="rect">
            <a:avLst/>
          </a:prstGeom>
          <a:noFill/>
        </p:spPr>
      </p:pic>
      <p:pic>
        <p:nvPicPr>
          <p:cNvPr id="9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2924944"/>
            <a:ext cx="77768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Маленькими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95536" y="1268760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dirty="0" smtClean="0">
                <a:latin typeface="Georgia" pitchFamily="18" charset="0"/>
              </a:rPr>
              <a:t>Какого размера будут предметы на линии горизонта?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ПЕРСПЕКТИВА</a:t>
            </a: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40</a:t>
            </a:r>
            <a:endParaRPr lang="ru-RU" sz="3200" b="1" dirty="0"/>
          </a:p>
        </p:txBody>
      </p:sp>
      <p:pic>
        <p:nvPicPr>
          <p:cNvPr id="8" name="Picture 2" descr="http://img0.liveinternet.ru/images/attach/c/4/82/417/82417638_kar_8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802276" y="4437112"/>
            <a:ext cx="2162211" cy="2223069"/>
          </a:xfrm>
          <a:prstGeom prst="rect">
            <a:avLst/>
          </a:prstGeom>
          <a:noFill/>
        </p:spPr>
      </p:pic>
      <p:pic>
        <p:nvPicPr>
          <p:cNvPr id="9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2924944"/>
            <a:ext cx="777686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К точке схода. Располагается на линии горизонта. Позволяет создать объёмность на картине.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95536" y="1268760"/>
            <a:ext cx="763284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dirty="0" smtClean="0">
                <a:latin typeface="Georgia" pitchFamily="18" charset="0"/>
              </a:rPr>
              <a:t>К какой точке стремятся все предметы на картине, где она располагается и для чего нужна?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ПЕРСПЕКТИВА</a:t>
            </a: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50</a:t>
            </a:r>
            <a:endParaRPr lang="ru-RU" sz="3200" b="1" dirty="0"/>
          </a:p>
        </p:txBody>
      </p:sp>
      <p:pic>
        <p:nvPicPr>
          <p:cNvPr id="8" name="Picture 2" descr="http://img0.liveinternet.ru/images/attach/c/4/82/417/82417638_kar_8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802276" y="4437112"/>
            <a:ext cx="2162211" cy="2223069"/>
          </a:xfrm>
          <a:prstGeom prst="rect">
            <a:avLst/>
          </a:prstGeom>
          <a:noFill/>
        </p:spPr>
      </p:pic>
      <p:pic>
        <p:nvPicPr>
          <p:cNvPr id="9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36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ХУДОЖНИКИ И КАРТИНЫ</a:t>
            </a:r>
            <a:endParaRPr lang="ru-RU" sz="36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rgbClr val="8064A2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10</a:t>
            </a:r>
          </a:p>
        </p:txBody>
      </p:sp>
      <p:pic>
        <p:nvPicPr>
          <p:cNvPr id="1026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  <p:pic>
        <p:nvPicPr>
          <p:cNvPr id="1029" name="Picture 5" descr="http://stat16.privet.ru/lr/0d26274af501f4e51923a6ed5e659105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765814" y="4221088"/>
            <a:ext cx="2126666" cy="2636912"/>
          </a:xfrm>
          <a:prstGeom prst="rect">
            <a:avLst/>
          </a:prstGeom>
          <a:noFill/>
        </p:spPr>
      </p:pic>
      <p:pic>
        <p:nvPicPr>
          <p:cNvPr id="5122" name="Picture 2" descr="-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093" y="980728"/>
            <a:ext cx="2945069" cy="294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42694" y="1556792"/>
            <a:ext cx="39555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2400" b="1" dirty="0" smtClean="0">
                <a:solidFill>
                  <a:prstClr val="black"/>
                </a:solidFill>
                <a:latin typeface="Georgia" pitchFamily="18" charset="0"/>
              </a:rPr>
              <a:t>Эта знаменитая картина Казимира Малевича. Как она называется? </a:t>
            </a:r>
            <a:endParaRPr lang="ru-RU" sz="2400" b="1" dirty="0">
              <a:solidFill>
                <a:prstClr val="black"/>
              </a:solidFill>
              <a:latin typeface="Georgia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47664" y="4437112"/>
            <a:ext cx="48245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2400" i="1" dirty="0" smtClean="0">
                <a:solidFill>
                  <a:prstClr val="black"/>
                </a:solidFill>
                <a:latin typeface="Georgia" pitchFamily="18" charset="0"/>
              </a:rPr>
              <a:t>Чёрный квадрат</a:t>
            </a:r>
            <a:endParaRPr lang="ru-RU" sz="2400" i="1" dirty="0">
              <a:solidFill>
                <a:prstClr val="black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89992" y="4566319"/>
            <a:ext cx="77768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>
                <a:latin typeface="Georgia" pitchFamily="18" charset="0"/>
              </a:rPr>
              <a:t>Винсент Ван Гог</a:t>
            </a:r>
            <a:endParaRPr lang="ru-RU" sz="2400" i="1" dirty="0" smtClean="0">
              <a:latin typeface="Georgi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ХУДОЖНИКИ И КАРТИНЫ</a:t>
            </a: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20</a:t>
            </a:r>
            <a:endParaRPr lang="ru-RU" sz="3200" b="1" dirty="0"/>
          </a:p>
        </p:txBody>
      </p:sp>
      <p:pic>
        <p:nvPicPr>
          <p:cNvPr id="1026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  <p:pic>
        <p:nvPicPr>
          <p:cNvPr id="9" name="Picture 5" descr="http://stat16.privet.ru/lr/0d26274af501f4e51923a6ed5e659105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765814" y="4221088"/>
            <a:ext cx="2126666" cy="2636912"/>
          </a:xfrm>
          <a:prstGeom prst="rect">
            <a:avLst/>
          </a:prstGeom>
          <a:noFill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30651"/>
            <a:ext cx="3709141" cy="2614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03948" y="1124744"/>
            <a:ext cx="471652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2000" b="1" dirty="0" smtClean="0">
                <a:solidFill>
                  <a:prstClr val="black"/>
                </a:solidFill>
                <a:latin typeface="Georgia" pitchFamily="18" charset="0"/>
              </a:rPr>
              <a:t>Картина «Звёздная ночь</a:t>
            </a:r>
            <a:r>
              <a:rPr lang="ru-RU" sz="2000" b="1" dirty="0">
                <a:solidFill>
                  <a:prstClr val="black"/>
                </a:solidFill>
                <a:latin typeface="Georgia" pitchFamily="18" charset="0"/>
              </a:rPr>
              <a:t>» </a:t>
            </a:r>
            <a:r>
              <a:rPr lang="ru-RU" sz="2000" b="1" dirty="0" smtClean="0">
                <a:solidFill>
                  <a:prstClr val="black"/>
                </a:solidFill>
                <a:latin typeface="Georgia" pitchFamily="18" charset="0"/>
              </a:rPr>
              <a:t>написана в </a:t>
            </a:r>
            <a:r>
              <a:rPr lang="ru-RU" sz="2000" b="1" dirty="0">
                <a:solidFill>
                  <a:prstClr val="black"/>
                </a:solidFill>
                <a:latin typeface="Georgia" pitchFamily="18" charset="0"/>
              </a:rPr>
              <a:t>1889 году в… больнице для душевнобольных. Сюда </a:t>
            </a:r>
            <a:r>
              <a:rPr lang="ru-RU" sz="2000" b="1" dirty="0" smtClean="0">
                <a:solidFill>
                  <a:prstClr val="black"/>
                </a:solidFill>
                <a:latin typeface="Georgia" pitchFamily="18" charset="0"/>
              </a:rPr>
              <a:t>художника </a:t>
            </a:r>
            <a:r>
              <a:rPr lang="ru-RU" sz="2000" b="1" dirty="0">
                <a:solidFill>
                  <a:prstClr val="black"/>
                </a:solidFill>
                <a:latin typeface="Georgia" pitchFamily="18" charset="0"/>
              </a:rPr>
              <a:t>пристроил брат после того, как </a:t>
            </a:r>
            <a:r>
              <a:rPr lang="ru-RU" sz="2000" b="1" dirty="0" smtClean="0">
                <a:solidFill>
                  <a:prstClr val="black"/>
                </a:solidFill>
                <a:latin typeface="Georgia" pitchFamily="18" charset="0"/>
              </a:rPr>
              <a:t>он </a:t>
            </a:r>
            <a:r>
              <a:rPr lang="ru-RU" sz="2000" b="1" dirty="0">
                <a:solidFill>
                  <a:prstClr val="black"/>
                </a:solidFill>
                <a:latin typeface="Georgia" pitchFamily="18" charset="0"/>
              </a:rPr>
              <a:t>отрезал себе мочку уха. В больнице мастеру выделили комнату, где он и написал свою самую известную работу</a:t>
            </a:r>
            <a:r>
              <a:rPr lang="ru-RU" sz="2000" b="1" dirty="0" smtClean="0">
                <a:solidFill>
                  <a:prstClr val="black"/>
                </a:solidFill>
                <a:latin typeface="Georgia" pitchFamily="18" charset="0"/>
              </a:rPr>
              <a:t>. Кто этот художник?</a:t>
            </a:r>
            <a:endParaRPr lang="ru-RU" sz="2000" b="1" dirty="0">
              <a:solidFill>
                <a:prstClr val="black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27729" y="4725144"/>
            <a:ext cx="77768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>
                <a:solidFill>
                  <a:prstClr val="black"/>
                </a:solidFill>
                <a:latin typeface="Georgia" pitchFamily="18" charset="0"/>
              </a:rPr>
              <a:t>Леонардо да Винчи</a:t>
            </a:r>
            <a:endParaRPr lang="ru-RU" sz="2400" i="1" dirty="0" smtClean="0">
              <a:solidFill>
                <a:prstClr val="black"/>
              </a:solidFill>
              <a:latin typeface="Georgi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ХУДОЖНИКИ И КАРТИНЫ</a:t>
            </a: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>
                <a:solidFill>
                  <a:prstClr val="black"/>
                </a:solidFill>
              </a:rPr>
              <a:t>30</a:t>
            </a:r>
            <a:endParaRPr lang="ru-RU" sz="3200" b="1" dirty="0">
              <a:solidFill>
                <a:prstClr val="black"/>
              </a:solidFill>
            </a:endParaRPr>
          </a:p>
        </p:txBody>
      </p:sp>
      <p:pic>
        <p:nvPicPr>
          <p:cNvPr id="1026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  <p:pic>
        <p:nvPicPr>
          <p:cNvPr id="9" name="Picture 5" descr="http://stat16.privet.ru/lr/0d26274af501f4e51923a6ed5e659105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765814" y="4221088"/>
            <a:ext cx="2126666" cy="2636912"/>
          </a:xfrm>
          <a:prstGeom prst="rect">
            <a:avLst/>
          </a:prstGeom>
          <a:noFill/>
        </p:spPr>
      </p:pic>
      <p:pic>
        <p:nvPicPr>
          <p:cNvPr id="7170" name="Picture 2" descr="Inqilobiy ixtirolar, &quot;Mona Liza&quot; jozibasi va oxiriga yetkazilmagan shedevrlar. Nikohsiz tug‘ilgan Leonardo da Vinchi taqdiri - 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908656"/>
            <a:ext cx="3844759" cy="2161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03948" y="1133873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/>
              <a:t>«</a:t>
            </a:r>
            <a:r>
              <a:rPr lang="ru-RU" sz="2400" b="1" dirty="0" err="1"/>
              <a:t>Мона</a:t>
            </a:r>
            <a:r>
              <a:rPr lang="ru-RU" sz="2400" b="1" dirty="0"/>
              <a:t> Лиза» (также «Джоконда</a:t>
            </a:r>
            <a:r>
              <a:rPr lang="ru-RU" sz="2400" b="1" dirty="0" smtClean="0"/>
              <a:t>»), одно </a:t>
            </a:r>
            <a:r>
              <a:rPr lang="ru-RU" sz="2400" b="1" dirty="0"/>
              <a:t>из самых известных произведений живописи. Полное название — «Портрет госпожи Лизы </a:t>
            </a:r>
            <a:r>
              <a:rPr lang="ru-RU" sz="2400" b="1" dirty="0" err="1"/>
              <a:t>дель</a:t>
            </a:r>
            <a:r>
              <a:rPr lang="ru-RU" sz="2400" b="1" dirty="0"/>
              <a:t> </a:t>
            </a:r>
            <a:r>
              <a:rPr lang="ru-RU" sz="2400" b="1" dirty="0" err="1"/>
              <a:t>Джокондо</a:t>
            </a:r>
            <a:r>
              <a:rPr lang="ru-RU" sz="2400" b="1" dirty="0" smtClean="0"/>
              <a:t>». Кто автор?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21637856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331640" y="4797152"/>
            <a:ext cx="7200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«Алёнушка»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ХУДОЖНИКИ И КАРТИНЫ</a:t>
            </a: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40</a:t>
            </a:r>
            <a:endParaRPr lang="ru-RU" sz="3200" b="1" dirty="0"/>
          </a:p>
        </p:txBody>
      </p:sp>
      <p:pic>
        <p:nvPicPr>
          <p:cNvPr id="1026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  <p:pic>
        <p:nvPicPr>
          <p:cNvPr id="9" name="Picture 5" descr="http://stat16.privet.ru/lr/0d26274af501f4e51923a6ed5e659105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765814" y="4221088"/>
            <a:ext cx="2126666" cy="2636912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662324" y="1412776"/>
            <a:ext cx="49379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Как называется картина </a:t>
            </a:r>
            <a:r>
              <a:rPr lang="ru-RU" sz="2400" b="1" dirty="0"/>
              <a:t>Виктора Васнецова, написанная в 1881 году. </a:t>
            </a:r>
          </a:p>
        </p:txBody>
      </p:sp>
      <p:pic>
        <p:nvPicPr>
          <p:cNvPr id="8194" name="Picture 2" descr="https://avatars.mds.yandex.net/i?id=423e68619713838df6a2dd5fcae20261b5017874-5309185-images-thumbs&amp;n=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04" y="980728"/>
            <a:ext cx="2483860" cy="3532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426710" y="4941168"/>
            <a:ext cx="688970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i="1" dirty="0" smtClean="0">
                <a:latin typeface="Georgia" pitchFamily="18" charset="0"/>
              </a:rPr>
              <a:t>Морской пейзаж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rgbClr val="8064A2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ХУДОЖНИКИ И КАРТИНЫ</a:t>
            </a:r>
          </a:p>
        </p:txBody>
      </p:sp>
      <p:pic>
        <p:nvPicPr>
          <p:cNvPr id="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96336" y="176261"/>
            <a:ext cx="1003904" cy="948483"/>
          </a:xfrm>
          <a:prstGeom prst="rect">
            <a:avLst/>
          </a:prstGeom>
          <a:noFill/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440" y="332656"/>
            <a:ext cx="576000" cy="576000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50</a:t>
            </a:r>
            <a:endParaRPr lang="ru-RU" sz="3200" b="1" dirty="0"/>
          </a:p>
        </p:txBody>
      </p:sp>
      <p:pic>
        <p:nvPicPr>
          <p:cNvPr id="1026" name="Picture 2" descr="C:\Users\Елена\Desktop\Новая папка (4)\01_Бабочки\3552.pn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51519" y="4797152"/>
            <a:ext cx="1175191" cy="1613024"/>
          </a:xfrm>
          <a:prstGeom prst="rect">
            <a:avLst/>
          </a:prstGeom>
          <a:noFill/>
        </p:spPr>
      </p:pic>
      <p:pic>
        <p:nvPicPr>
          <p:cNvPr id="9" name="Picture 5" descr="http://stat16.privet.ru/lr/0d26274af501f4e51923a6ed5e659105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765814" y="4221088"/>
            <a:ext cx="2126666" cy="2636912"/>
          </a:xfrm>
          <a:prstGeom prst="rect">
            <a:avLst/>
          </a:prstGeom>
          <a:noFill/>
        </p:spPr>
      </p:pic>
      <p:pic>
        <p:nvPicPr>
          <p:cNvPr id="9218" name="Picture 2" descr="Изображение с сайта kp.r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84" y="906979"/>
            <a:ext cx="3242972" cy="2161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10317" y="1134859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/>
              <a:t>Иван Константинович Айвазовский (настоящее имя — </a:t>
            </a:r>
            <a:r>
              <a:rPr lang="ru-RU" sz="2400" b="1" dirty="0" err="1"/>
              <a:t>Ованес</a:t>
            </a:r>
            <a:r>
              <a:rPr lang="ru-RU" sz="2400" b="1" dirty="0"/>
              <a:t> Айвазян (</a:t>
            </a:r>
            <a:r>
              <a:rPr lang="ru-RU" sz="2400" b="1" dirty="0" err="1"/>
              <a:t>Гайвазовский</a:t>
            </a:r>
            <a:r>
              <a:rPr lang="ru-RU" sz="2400" b="1" dirty="0"/>
              <a:t>)) — русский живописец и </a:t>
            </a:r>
            <a:r>
              <a:rPr lang="ru-RU" sz="2400" b="1" dirty="0" smtClean="0"/>
              <a:t>график, </a:t>
            </a:r>
            <a:r>
              <a:rPr lang="ru-RU" sz="2400" b="1" dirty="0"/>
              <a:t>коллекционер и меценат</a:t>
            </a:r>
            <a:r>
              <a:rPr lang="ru-RU" sz="2400" b="1" dirty="0" smtClean="0"/>
              <a:t>. Что чаще всего он изображал на своих картинах?</a:t>
            </a:r>
            <a:endParaRPr lang="ru-RU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4709/119528728.cb5/0_a0eb5_1cab041d_XL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164288" y="4509120"/>
            <a:ext cx="2175483" cy="2348880"/>
          </a:xfrm>
          <a:prstGeom prst="rect">
            <a:avLst/>
          </a:prstGeom>
          <a:noFill/>
        </p:spPr>
      </p:pic>
      <p:pic>
        <p:nvPicPr>
          <p:cNvPr id="3" name="Picture 5" descr="http://stat16.privet.ru/lr/0d26274af501f4e51923a6ed5e659105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4221088"/>
            <a:ext cx="2126666" cy="2636912"/>
          </a:xfrm>
          <a:prstGeom prst="rect">
            <a:avLst/>
          </a:prstGeom>
          <a:noFill/>
        </p:spPr>
      </p:pic>
      <p:pic>
        <p:nvPicPr>
          <p:cNvPr id="4" name="Picture 2" descr="http://img0.liveinternet.ru/images/attach/c/4/82/417/82417638_kar_8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444208" y="188640"/>
            <a:ext cx="2162211" cy="222306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03648" y="2276872"/>
            <a:ext cx="563436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Молодцы!!!</a:t>
            </a:r>
            <a:endParaRPr lang="ru-RU" sz="8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953734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2103</TotalTime>
  <Words>723</Words>
  <Application>Microsoft Office PowerPoint</Application>
  <PresentationFormat>Экран (4:3)</PresentationFormat>
  <Paragraphs>160</Paragraphs>
  <Slides>28</Slides>
  <Notes>27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Rimma Shtennikova</cp:lastModifiedBy>
  <cp:revision>64</cp:revision>
  <dcterms:created xsi:type="dcterms:W3CDTF">2014-01-06T16:00:12Z</dcterms:created>
  <dcterms:modified xsi:type="dcterms:W3CDTF">2025-06-25T06:47:02Z</dcterms:modified>
</cp:coreProperties>
</file>