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61" r:id="rId6"/>
    <p:sldId id="286" r:id="rId7"/>
    <p:sldId id="263" r:id="rId8"/>
    <p:sldId id="264" r:id="rId9"/>
    <p:sldId id="259" r:id="rId10"/>
    <p:sldId id="287" r:id="rId11"/>
    <p:sldId id="266" r:id="rId12"/>
    <p:sldId id="268" r:id="rId13"/>
    <p:sldId id="269" r:id="rId14"/>
    <p:sldId id="270" r:id="rId15"/>
    <p:sldId id="290" r:id="rId16"/>
    <p:sldId id="267" r:id="rId17"/>
    <p:sldId id="271" r:id="rId18"/>
    <p:sldId id="272" r:id="rId19"/>
    <p:sldId id="273" r:id="rId20"/>
    <p:sldId id="274" r:id="rId21"/>
    <p:sldId id="28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8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FF6699"/>
    <a:srgbClr val="E2102B"/>
    <a:srgbClr val="F83B08"/>
    <a:srgbClr val="CC3300"/>
    <a:srgbClr val="FF99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>
        <p:scale>
          <a:sx n="95" d="100"/>
          <a:sy n="95" d="100"/>
        </p:scale>
        <p:origin x="-22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CE7186-5AB6-4EA6-A350-F2A4BD5E65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90D4B88-A157-4FB1-A425-AB2A9D669D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EB90037-1BC0-4FEA-AFD3-680BC56A8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0590123-2DCC-4E2B-88AE-7EC3F6CE6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C1D5B9C-EC88-4E2D-A6ED-516255E70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4E8F26A-C6A8-4805-BBA1-23A629F4AF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658343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DFEE06-6E48-4C4D-A71F-C2B778051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860A0F2-68C5-4212-AD2C-1943252E82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F6ACD53-904A-485E-B1BB-412E2FCB9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FE8050B-D8EE-4DD0-95E5-CA1F9981E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2F79FD9-B2D9-4085-ABC6-22F49DD20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0044962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A3E00A-4BCE-4006-A66E-7632B5116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7AF77FD-0433-4310-9E66-7B7B6051A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C637A47-9CF6-4702-B32D-65D5FE680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2A29316-8D2A-4FD3-A1C0-2A5236FCC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B866BFA-D573-49A5-9875-47872580AA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0685367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8C3012-55E7-493D-BB4C-4A8DA26F6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0C4B89E-9F5F-4F7B-9328-F71A849CC3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6388D9F-E539-461C-9387-2FAF369F3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C8A510E-11D7-417C-9A3C-6C6918B48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FC9F1D9-C80E-43D1-AAC8-94945B73A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5F49B2E-4F59-4104-AEB6-F23423646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7854289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4A72B24-01B7-4A81-A3E6-553EB5656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300D63C-4046-4033-819E-30705E05EE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F91FBAD-4CD7-48B6-9141-5B8E674516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011C4DF-28C1-4821-918D-A9014D9BE7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3BFC491A-AA42-4B02-80A2-82AB709520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7FAC7A2-0C86-45A2-8A6C-063E825BA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803CADE8-9DE8-4490-870B-06938E7DA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88A4DEBA-A96E-47F1-B0BD-CA2769A0D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420409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0AE547-5A90-49BC-A059-B58258F37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BB9779E-3E45-47FD-994A-0A60EF8E2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D9B2A91-A5CC-4D09-AF68-91DACC862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06CF5D5-C47E-40AA-A3C3-36839DF7A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6627082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562618E-3B2A-4ACF-A542-0204F1B9B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AE53B61-0F95-47BF-BFA7-A5E6D669D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3982D59-9D37-4857-9D63-99C35424D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4632088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8EC1C4-5CBC-4A67-9431-D0E3CCE15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027A0A1-3E88-476D-8C0E-0164AFB439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E8BA306-2B75-4123-8E18-0A12E02159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160CF63-6F4F-448E-B75C-60BB8AB59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BBB68A2-FE8D-4CC4-95F6-C320B5FDD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E44BBB0-65CE-4EA6-9E75-4C22E2E37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0991381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1E2ABA3-C638-453A-9A80-17D310DA4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B4ABE1B-5140-4CD5-8FF7-3478B62A69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C463184-496B-4E05-9E37-3B071838EC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0BD0817-3E88-4B72-A98D-BC2BBFF11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E68A376-7642-4899-963D-106015329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C9FC7D-6C98-4452-83A1-787FECE59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4904806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D22556-7316-4B18-ABD5-769790E40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E3D293A-D8AA-4041-9FAF-3358F5FE6F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78D14FA-49F9-40FC-B17D-7DFE89C11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BEADB11-729D-4FD2-99DB-1D239330B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09AD55D-1BF2-48B4-8ACD-F673367B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2445435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8B7A932-1047-45E9-A860-2ADB5B3664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5B6EDA1E-44E4-4641-82CE-96C6F2D319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7D7081C-0194-4897-B7FC-9DCC52268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B0A5D7B-B4B8-4B90-A0A2-12631FE6F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75BBD32-D082-458E-A9ED-5B9C6EB50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7272356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82D898-E915-4466-9684-443741A7F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40BD9E0-98A7-41D0-8A08-4E3D1E54D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26E3937-2BA7-4C55-AF7F-05269A69C9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C2EF5-CEE7-4AC2-94EC-2A1C0F915E80}" type="datetimeFigureOut">
              <a:rPr lang="ru-RU" smtClean="0"/>
              <a:pPr/>
              <a:t>21.02.2010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31B9EEE-6150-49BC-8F43-1A684BF895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240203D-588E-41A1-806B-A54C6F3881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31A73-AC8B-4A15-BB36-EE995DB8D566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50B182B-4CC1-415F-BD65-70B724D3EBA1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97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MovaviClips_Video_20211114-161145.mp4" TargetMode="Externa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MovaviClips_Video_20211114-214847.mp4" TargetMode="Externa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&#1080;&#1089;&#1090;&#1088;&#1072;&#1090;&#1086;&#1088;\AppData\Local\Microsoft\Windows\Temporary%20Internet%20Files\Content.IE5\FZZCGR3N\20211112_120038%5b1%5d.mp4" TargetMode="Externa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jpeg"/><Relationship Id="rId2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20211111_152637.mp4" TargetMode="External"/><Relationship Id="rId1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20211111_152952.mp4" TargetMode="Externa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9.jpeg"/><Relationship Id="rId2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20211110_115418.mp4" TargetMode="External"/><Relationship Id="rId1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20211111_104111.mp4" TargetMode="Externa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G:\&#1087;&#1088;&#1077;&#1079;&#1077;&#1085;&#1090;&#1072;&#1094;&#1080;&#1103;\MovaviClips_Video_20211115-144935.mp4" TargetMode="Externa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76;&#1084;&#1080;&#1085;&#1080;&#1089;&#1090;&#1088;&#1072;&#1090;&#1086;&#1088;\Desktop\&#1072;&#1091;&#1076;&#1080;&#1086;%20&#1082;%20&#1091;&#1088;&#1086;&#1082;&#1072;&#1084;\&#1087;&#1088;&#1077;&#1079;&#1077;&#1085;&#1090;&#1072;&#1094;&#1080;&#1103;\MovaviClips_Video_20211114-161024.mp4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27BE39B-FA86-4A4B-ABFB-7C6716A61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1154" y="2055763"/>
            <a:ext cx="9215649" cy="23876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E2102B"/>
                </a:solidFill>
                <a:latin typeface="Bahnschrift" panose="020B0502040204020203" pitchFamily="34" charset="0"/>
              </a:rPr>
              <a:t>Технологии «4К» на уроках английского языка</a:t>
            </a:r>
            <a:endParaRPr lang="ru-RU" b="1" i="1" dirty="0">
              <a:solidFill>
                <a:srgbClr val="E2102B"/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F1408C5-15EB-45D0-86F9-5FF4D41955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5109" y="0"/>
            <a:ext cx="10280467" cy="1655762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МБОУ «Русско-татарская общеобразовательная школа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87»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74274" y="5943600"/>
            <a:ext cx="5355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Методическое объединение учителей иностранных языков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41182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874" y="613320"/>
            <a:ext cx="10515600" cy="78942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Навыки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7DE0FC54-A8A5-4E20-90AE-7EE84DADD42E}"/>
              </a:ext>
            </a:extLst>
          </p:cNvPr>
          <p:cNvGrpSpPr>
            <a:grpSpLocks/>
          </p:cNvGrpSpPr>
          <p:nvPr/>
        </p:nvGrpSpPr>
        <p:grpSpPr bwMode="auto">
          <a:xfrm>
            <a:off x="2313867" y="4358152"/>
            <a:ext cx="5105400" cy="555625"/>
            <a:chOff x="1248" y="1440"/>
            <a:chExt cx="3216" cy="350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xmlns="" id="{9E5CBB31-F8D4-4659-A1A8-BA6F3DD06F2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xmlns="" id="{F9A2F28F-4D1B-46A0-AE13-FEBFC80AF7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xmlns="" id="{2D0E3870-6471-4F82-A90A-4BE2B66C40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36" y="1474"/>
              <a:ext cx="139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err="1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Креативность</a:t>
              </a:r>
              <a:r>
                <a:rPr lang="ru-RU" sz="2400" b="1" dirty="0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en-US" sz="2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xmlns="" id="{45015D52-60B0-49A2-9759-D8898E50118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1556222" y="1725987"/>
            <a:ext cx="5105400" cy="555625"/>
            <a:chOff x="1248" y="2030"/>
            <a:chExt cx="3216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1" y="2056"/>
              <a:ext cx="225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endParaRPr lang="en-US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4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2196301" y="2551123"/>
            <a:ext cx="5105400" cy="857250"/>
            <a:chOff x="1248" y="2640"/>
            <a:chExt cx="3216" cy="54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2260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Критическое мышление</a:t>
              </a:r>
              <a:endPara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l"/>
              <a:endPara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1482967" y="3505352"/>
            <a:ext cx="5105400" cy="555625"/>
            <a:chOff x="1248" y="3230"/>
            <a:chExt cx="3216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7" y="3256"/>
              <a:ext cx="117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Кооперация</a:t>
              </a:r>
              <a:endParaRPr lang="en-US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2809325" y="1720334"/>
            <a:ext cx="23196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Коммуникация</a:t>
            </a:r>
            <a:endParaRPr lang="en-US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фото\145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1" y="2306682"/>
            <a:ext cx="10842170" cy="34540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31074" y="1515291"/>
            <a:ext cx="69199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 обучения иностранным языкам </a:t>
            </a:r>
            <a:r>
              <a:rPr lang="ru-RU" sz="2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формирование и развитие коммуникативной компетенции</a:t>
            </a:r>
            <a:endParaRPr lang="ru-RU" sz="28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588034" y="793658"/>
            <a:ext cx="5105400" cy="555625"/>
            <a:chOff x="1248" y="2030"/>
            <a:chExt cx="3216" cy="350"/>
          </a:xfrm>
        </p:grpSpPr>
        <p:sp>
          <p:nvSpPr>
            <p:cNvPr id="5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1" y="2056"/>
              <a:ext cx="225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endParaRPr lang="en-US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1572195" y="788004"/>
            <a:ext cx="23196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Коммуникация</a:t>
            </a:r>
            <a:endParaRPr lang="en-US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741182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246" y="757012"/>
            <a:ext cx="10515600" cy="789420"/>
          </a:xfrm>
        </p:spPr>
        <p:txBody>
          <a:bodyPr/>
          <a:lstStyle/>
          <a:p>
            <a:r>
              <a:rPr lang="ru-RU" b="1" i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Структура коммуникации</a:t>
            </a:r>
            <a:endParaRPr lang="ru-RU" b="1" i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354823" y="1870062"/>
            <a:ext cx="5170488" cy="555625"/>
            <a:chOff x="1248" y="2030"/>
            <a:chExt cx="3257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6" y="2047"/>
              <a:ext cx="263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Готовность к коммуникации</a:t>
              </a:r>
              <a:endParaRPr lang="en-US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9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812023" y="2627581"/>
            <a:ext cx="9699630" cy="492137"/>
            <a:chOff x="1248" y="2640"/>
            <a:chExt cx="6110" cy="35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5" y="2682"/>
              <a:ext cx="548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Адаптация к цели и контексту коммуникации и партнерству</a:t>
              </a:r>
              <a:endPara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4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1524717" y="3506121"/>
            <a:ext cx="5165725" cy="555625"/>
            <a:chOff x="1248" y="3230"/>
            <a:chExt cx="3254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49" y="3280"/>
              <a:ext cx="265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Убеждающая коммуникация</a:t>
              </a:r>
              <a:endParaRPr lang="en-US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9265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Начальная школа (2-4 классы)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истратор\Desktop\фото\slid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2895" y="4148354"/>
            <a:ext cx="3303094" cy="2473960"/>
          </a:xfrm>
          <a:prstGeom prst="rect">
            <a:avLst/>
          </a:prstGeom>
          <a:noFill/>
        </p:spPr>
      </p:pic>
      <p:pic>
        <p:nvPicPr>
          <p:cNvPr id="2051" name="Picture 3" descr="C:\Users\Администратор\Desktop\фото\slide-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60089"/>
            <a:ext cx="3303094" cy="2473960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4978" y="4456523"/>
            <a:ext cx="2339572" cy="24014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1072000" y="1385968"/>
            <a:ext cx="5170488" cy="555625"/>
            <a:chOff x="1248" y="2030"/>
            <a:chExt cx="3257" cy="350"/>
          </a:xfrm>
        </p:grpSpPr>
        <p:sp>
          <p:nvSpPr>
            <p:cNvPr id="7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9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6" y="2047"/>
              <a:ext cx="263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Готовность к коммуникации</a:t>
              </a:r>
              <a:endParaRPr lang="en-US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pic>
        <p:nvPicPr>
          <p:cNvPr id="12" name="MovaviClips_Video_20211114-161145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7826188" y="879847"/>
            <a:ext cx="4365811" cy="5457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Users\Администратор\Desktop\аудио к урокам\презентация\20211115_0847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777109" y="1745383"/>
            <a:ext cx="2039916" cy="279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99240" y="2654710"/>
            <a:ext cx="2023478" cy="286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57548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Средняя школа (5-9 классы)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459" y="2438400"/>
            <a:ext cx="2607242" cy="3863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0" y="1498028"/>
            <a:ext cx="9699630" cy="492137"/>
            <a:chOff x="1248" y="2640"/>
            <a:chExt cx="6110" cy="350"/>
          </a:xfrm>
        </p:grpSpPr>
        <p:sp>
          <p:nvSpPr>
            <p:cNvPr id="6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5" y="2682"/>
              <a:ext cx="548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Адаптация к цели и контексту коммуникации и партнерству</a:t>
              </a:r>
              <a:endPara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6215" y="2510983"/>
            <a:ext cx="2393574" cy="395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35271" y="2583254"/>
            <a:ext cx="2985247" cy="4191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66728" y="2651558"/>
            <a:ext cx="2725272" cy="3103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83054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Средняя школа (5-9 классы)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63273" y="1452282"/>
            <a:ext cx="4054289" cy="5405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MovaviClips_Video_20211114-214847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33083" y="1900518"/>
            <a:ext cx="7745347" cy="43567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6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30" y="508560"/>
            <a:ext cx="10515600" cy="1325563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Средняя школа (5-9 классы)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20211112_120038[1]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10589" y="2509952"/>
            <a:ext cx="6400000" cy="3600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8463" y="1619058"/>
            <a:ext cx="3505202" cy="4956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78322"/>
            <a:ext cx="10515600" cy="78942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Старшая школа (10-11 класс)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395165" y="1462168"/>
            <a:ext cx="5165725" cy="555625"/>
            <a:chOff x="1248" y="3230"/>
            <a:chExt cx="3254" cy="350"/>
          </a:xfrm>
        </p:grpSpPr>
        <p:sp>
          <p:nvSpPr>
            <p:cNvPr id="5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49" y="3280"/>
              <a:ext cx="265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Убеждающая коммуникация</a:t>
              </a:r>
              <a:endParaRPr lang="en-US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7082" y="1328801"/>
            <a:ext cx="6624918" cy="3667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906" y="2178424"/>
            <a:ext cx="451485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30306" y="5827059"/>
            <a:ext cx="47871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E2102B"/>
                </a:solidFill>
                <a:latin typeface="Times New Roman" pitchFamily="18" charset="0"/>
                <a:cs typeface="Times New Roman" pitchFamily="18" charset="0"/>
              </a:rPr>
              <a:t>Дискуссии </a:t>
            </a:r>
            <a:endParaRPr lang="ru-RU" sz="4800" dirty="0">
              <a:solidFill>
                <a:srgbClr val="E2102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05600" y="5109882"/>
            <a:ext cx="50560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E2102B"/>
                </a:solidFill>
                <a:latin typeface="Times New Roman" pitchFamily="18" charset="0"/>
                <a:cs typeface="Times New Roman" pitchFamily="18" charset="0"/>
              </a:rPr>
              <a:t>Дебаты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433" y="847264"/>
            <a:ext cx="10515600" cy="789420"/>
          </a:xfrm>
        </p:spPr>
        <p:txBody>
          <a:bodyPr/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Старшая школа (10-11 класс)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1031" y="1784616"/>
            <a:ext cx="926950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Задание «Оправдайся»</a:t>
            </a:r>
          </a:p>
          <a:p>
            <a:pPr marL="342900" indent="-342900"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You were seen gluing apples to the tree in the garden? Why did you do that?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(Вас видели в саду в то время как Вы развешивали яблоки на дерево. Для чего вы этого делали?)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Задание «Невпопад»</a:t>
            </a:r>
          </a:p>
          <a:p>
            <a:pPr marL="342900" indent="-342900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Задача поддержать коммуникацию, обсуждая разные темы. Например, один ученик говорит о погоде, а второй о еде.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6713" y="1813636"/>
            <a:ext cx="7029796" cy="477835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5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466165" y="650604"/>
            <a:ext cx="6866964" cy="1231983"/>
            <a:chOff x="1248" y="2640"/>
            <a:chExt cx="3216" cy="540"/>
          </a:xfrm>
        </p:grpSpPr>
        <p:sp>
          <p:nvSpPr>
            <p:cNvPr id="6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2260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Критическое мышление</a:t>
              </a:r>
              <a:endPara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l"/>
              <a:endPara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874" y="613320"/>
            <a:ext cx="10515600" cy="78942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критического мышления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7DE0FC54-A8A5-4E20-90AE-7EE84DADD42E}"/>
              </a:ext>
            </a:extLst>
          </p:cNvPr>
          <p:cNvGrpSpPr>
            <a:grpSpLocks/>
          </p:cNvGrpSpPr>
          <p:nvPr/>
        </p:nvGrpSpPr>
        <p:grpSpPr bwMode="auto">
          <a:xfrm>
            <a:off x="2313867" y="4358152"/>
            <a:ext cx="5105400" cy="555625"/>
            <a:chOff x="1248" y="1440"/>
            <a:chExt cx="3216" cy="350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xmlns="" id="{9E5CBB31-F8D4-4659-A1A8-BA6F3DD06F2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xmlns="" id="{F9A2F28F-4D1B-46A0-AE13-FEBFC80AF7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xmlns="" id="{2D0E3870-6471-4F82-A90A-4BE2B66C40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36" y="1474"/>
              <a:ext cx="1792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Выведение гипотез</a:t>
              </a:r>
              <a:endParaRPr lang="en-US" sz="2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xmlns="" id="{45015D52-60B0-49A2-9759-D8898E50118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375813" y="1626234"/>
            <a:ext cx="6512223" cy="555625"/>
            <a:chOff x="1248" y="2030"/>
            <a:chExt cx="3216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1" y="2056"/>
              <a:ext cx="63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 Анализ</a:t>
              </a: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9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949392" y="2534498"/>
            <a:ext cx="5105400" cy="555625"/>
            <a:chOff x="1248" y="2640"/>
            <a:chExt cx="3216" cy="35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78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Оценка</a:t>
              </a: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4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1608473" y="3559140"/>
            <a:ext cx="5105400" cy="555625"/>
            <a:chOff x="1248" y="3230"/>
            <a:chExt cx="3216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7" y="3256"/>
              <a:ext cx="121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Объяснение </a:t>
              </a:r>
              <a:endParaRPr lang="en-US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4" name="Group 2">
            <a:extLst>
              <a:ext uri="{FF2B5EF4-FFF2-40B4-BE49-F238E27FC236}">
                <a16:creationId xmlns:a16="http://schemas.microsoft.com/office/drawing/2014/main" xmlns="" id="{7DE0FC54-A8A5-4E20-90AE-7EE84DADD42E}"/>
              </a:ext>
            </a:extLst>
          </p:cNvPr>
          <p:cNvGrpSpPr>
            <a:grpSpLocks/>
          </p:cNvGrpSpPr>
          <p:nvPr/>
        </p:nvGrpSpPr>
        <p:grpSpPr bwMode="auto">
          <a:xfrm>
            <a:off x="3081408" y="5258697"/>
            <a:ext cx="5105400" cy="555625"/>
            <a:chOff x="1248" y="1440"/>
            <a:chExt cx="3216" cy="350"/>
          </a:xfrm>
        </p:grpSpPr>
        <p:sp>
          <p:nvSpPr>
            <p:cNvPr id="25" name="Line 3">
              <a:extLst>
                <a:ext uri="{FF2B5EF4-FFF2-40B4-BE49-F238E27FC236}">
                  <a16:creationId xmlns:a16="http://schemas.microsoft.com/office/drawing/2014/main" xmlns="" id="{9E5CBB31-F8D4-4659-A1A8-BA6F3DD06F2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Rectangle 4">
              <a:extLst>
                <a:ext uri="{FF2B5EF4-FFF2-40B4-BE49-F238E27FC236}">
                  <a16:creationId xmlns:a16="http://schemas.microsoft.com/office/drawing/2014/main" xmlns="" id="{F9A2F28F-4D1B-46A0-AE13-FEBFC80AF7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solidFill>
              <a:srgbClr val="CC0066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7" name="Text Box 5">
              <a:extLst>
                <a:ext uri="{FF2B5EF4-FFF2-40B4-BE49-F238E27FC236}">
                  <a16:creationId xmlns:a16="http://schemas.microsoft.com/office/drawing/2014/main" xmlns="" id="{2D0E3870-6471-4F82-A90A-4BE2B66C40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36" y="1474"/>
              <a:ext cx="159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2400" b="1" dirty="0" err="1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Саморегуляция</a:t>
              </a:r>
              <a:r>
                <a:rPr lang="ru-RU" sz="2400" b="1" dirty="0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  <a:endParaRPr lang="en-US" sz="2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Text Box 6">
              <a:extLst>
                <a:ext uri="{FF2B5EF4-FFF2-40B4-BE49-F238E27FC236}">
                  <a16:creationId xmlns:a16="http://schemas.microsoft.com/office/drawing/2014/main" xmlns="" id="{45015D52-60B0-49A2-9759-D8898E50118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FFFFFF"/>
                  </a:solidFill>
                </a:rPr>
                <a:t>5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1875"/>
            <a:ext cx="10515600" cy="1325563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Начальная школа (2-4 классы)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828" y="4997334"/>
            <a:ext cx="6512331" cy="1860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656" y="1467114"/>
            <a:ext cx="2520000" cy="3356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7424" y="3501871"/>
            <a:ext cx="2520000" cy="3356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61069" y="2153264"/>
            <a:ext cx="4354349" cy="203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11498" y="1007806"/>
            <a:ext cx="1971368" cy="24756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318" y="525838"/>
            <a:ext cx="4681451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Средняя школа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(5-9 классы)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3848"/>
            <a:ext cx="4952203" cy="3714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90933" y="2945186"/>
            <a:ext cx="4037215" cy="3027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28599" y="1246570"/>
            <a:ext cx="4022590" cy="3016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846142" y="1887794"/>
            <a:ext cx="3598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Ментальная карта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4785" y="2945186"/>
            <a:ext cx="4037215" cy="30279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276082" y="1807009"/>
            <a:ext cx="4022590" cy="3016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8813" y="4134463"/>
            <a:ext cx="3239729" cy="2159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4183626" cy="2958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0" name="Прямая со стрелкой 9"/>
          <p:cNvCxnSpPr/>
          <p:nvPr/>
        </p:nvCxnSpPr>
        <p:spPr>
          <a:xfrm>
            <a:off x="2566218" y="3185652"/>
            <a:ext cx="396000" cy="6833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6146" idx="3"/>
          </p:cNvCxnSpPr>
          <p:nvPr/>
        </p:nvCxnSpPr>
        <p:spPr>
          <a:xfrm flipV="1">
            <a:off x="4188542" y="4454013"/>
            <a:ext cx="442452" cy="7603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7846142" y="1887794"/>
            <a:ext cx="1887793" cy="796412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53961" y="6164826"/>
            <a:ext cx="11002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Организация работы с ментальной картой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94" y="867150"/>
            <a:ext cx="10515600" cy="789420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Старшая школа (10-11 классы)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400" y="2671482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Квесты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342900" indent="-342900">
              <a:buAutoNum type="arabicPeriod"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Кейс - технологии  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дминистратор\Desktop\фото\unnam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7247" y="1582551"/>
            <a:ext cx="5588374" cy="5048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353414" y="725590"/>
            <a:ext cx="6495621" cy="601185"/>
            <a:chOff x="1248" y="3137"/>
            <a:chExt cx="3216" cy="443"/>
          </a:xfrm>
        </p:grpSpPr>
        <p:sp>
          <p:nvSpPr>
            <p:cNvPr id="6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41" y="3137"/>
              <a:ext cx="1098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40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Кооперация</a:t>
              </a:r>
              <a:endParaRPr lang="en-US" sz="4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874" y="613320"/>
            <a:ext cx="10515600" cy="789420"/>
          </a:xfrm>
        </p:spPr>
        <p:txBody>
          <a:bodyPr/>
          <a:lstStyle/>
          <a:p>
            <a:r>
              <a:rPr lang="ru-RU" b="1" dirty="0" smtClean="0">
                <a:solidFill>
                  <a:srgbClr val="F83B08"/>
                </a:solidFill>
                <a:latin typeface="Times New Roman" pitchFamily="18" charset="0"/>
                <a:cs typeface="Times New Roman" pitchFamily="18" charset="0"/>
              </a:rPr>
              <a:t>Структура кооперации</a:t>
            </a:r>
            <a:endParaRPr lang="ru-RU" b="1" dirty="0">
              <a:solidFill>
                <a:srgbClr val="F83B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7DE0FC54-A8A5-4E20-90AE-7EE84DADD42E}"/>
              </a:ext>
            </a:extLst>
          </p:cNvPr>
          <p:cNvGrpSpPr>
            <a:grpSpLocks/>
          </p:cNvGrpSpPr>
          <p:nvPr/>
        </p:nvGrpSpPr>
        <p:grpSpPr bwMode="auto">
          <a:xfrm>
            <a:off x="2313867" y="4358152"/>
            <a:ext cx="6502400" cy="555625"/>
            <a:chOff x="1248" y="1440"/>
            <a:chExt cx="4096" cy="350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xmlns="" id="{9E5CBB31-F8D4-4659-A1A8-BA6F3DD06F2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xmlns="" id="{F9A2F28F-4D1B-46A0-AE13-FEBFC80AF7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7" name="Text Box 5">
              <a:extLst>
                <a:ext uri="{FF2B5EF4-FFF2-40B4-BE49-F238E27FC236}">
                  <a16:creationId xmlns:a16="http://schemas.microsoft.com/office/drawing/2014/main" xmlns="" id="{2D0E3870-6471-4F82-A90A-4BE2B66C40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36" y="1474"/>
              <a:ext cx="350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Самостоятельность и инициативность</a:t>
              </a:r>
              <a:endParaRPr lang="en-US" sz="2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xmlns="" id="{45015D52-60B0-49A2-9759-D8898E50118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375813" y="1626234"/>
            <a:ext cx="6512223" cy="555625"/>
            <a:chOff x="1248" y="2030"/>
            <a:chExt cx="3216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1" y="2056"/>
              <a:ext cx="173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 Принятие общих целей</a:t>
              </a: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9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949392" y="2534498"/>
            <a:ext cx="5216525" cy="555625"/>
            <a:chOff x="1248" y="2640"/>
            <a:chExt cx="3286" cy="35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262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Социальное взаимодействие</a:t>
              </a: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4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1608473" y="3559140"/>
            <a:ext cx="7056438" cy="555625"/>
            <a:chOff x="1248" y="3230"/>
            <a:chExt cx="4445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7" y="3256"/>
              <a:ext cx="381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Выполнение взятых на себя обязательств </a:t>
              </a:r>
              <a:endParaRPr lang="en-US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17768"/>
            <a:ext cx="10515600" cy="789420"/>
          </a:xfrm>
        </p:spPr>
        <p:txBody>
          <a:bodyPr/>
          <a:lstStyle/>
          <a:p>
            <a:r>
              <a:rPr lang="ru-RU" b="1" i="1" dirty="0" smtClean="0">
                <a:solidFill>
                  <a:srgbClr val="F83B08"/>
                </a:solidFill>
                <a:latin typeface="Times New Roman" pitchFamily="18" charset="0"/>
                <a:cs typeface="Times New Roman" pitchFamily="18" charset="0"/>
              </a:rPr>
              <a:t>Начальная школа (2-4 классы)</a:t>
            </a:r>
            <a:endParaRPr lang="ru-RU" b="1" i="1" dirty="0">
              <a:solidFill>
                <a:srgbClr val="F83B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7999" y="1255839"/>
            <a:ext cx="3953437" cy="2968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177" y="4276165"/>
            <a:ext cx="3442447" cy="2581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20211111_152952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840943" y="4225500"/>
            <a:ext cx="4680000" cy="2632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20211111_152637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0" y="2205318"/>
            <a:ext cx="3756043" cy="2112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9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286165" y="1590375"/>
            <a:ext cx="5558823" cy="555625"/>
            <a:chOff x="1248" y="2030"/>
            <a:chExt cx="3216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1" y="2056"/>
              <a:ext cx="173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 Принятие общих целей</a:t>
              </a: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18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8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mute="1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5153" y="507909"/>
            <a:ext cx="4681451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F83B08"/>
                </a:solidFill>
                <a:latin typeface="Times New Roman" pitchFamily="18" charset="0"/>
                <a:cs typeface="Times New Roman" pitchFamily="18" charset="0"/>
              </a:rPr>
              <a:t>Средняя школа</a:t>
            </a:r>
            <a:br>
              <a:rPr lang="ru-RU" b="1" i="1" dirty="0" smtClean="0">
                <a:solidFill>
                  <a:srgbClr val="F83B08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83B08"/>
                </a:solidFill>
                <a:latin typeface="Times New Roman" pitchFamily="18" charset="0"/>
                <a:cs typeface="Times New Roman" pitchFamily="18" charset="0"/>
              </a:rPr>
              <a:t> (5-9 классы)</a:t>
            </a:r>
            <a:endParaRPr lang="ru-RU" b="1" i="1" dirty="0">
              <a:solidFill>
                <a:srgbClr val="F83B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9977" y="546846"/>
            <a:ext cx="3083859" cy="3083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81481" y="3476065"/>
            <a:ext cx="4509247" cy="3381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20211111_10411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645457" y="4107513"/>
            <a:ext cx="4889755" cy="2750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20211110_115418.mp4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7461628" y="653768"/>
            <a:ext cx="3937666" cy="2214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7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321863" y="3466826"/>
            <a:ext cx="5216525" cy="555625"/>
            <a:chOff x="1248" y="2640"/>
            <a:chExt cx="3286" cy="350"/>
          </a:xfrm>
        </p:grpSpPr>
        <p:sp>
          <p:nvSpPr>
            <p:cNvPr id="10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262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Социальное взаимодействие</a:t>
              </a:r>
            </a:p>
          </p:txBody>
        </p:sp>
        <p:sp>
          <p:nvSpPr>
            <p:cNvPr id="13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2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622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5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mute="1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12955"/>
            <a:ext cx="10515600" cy="1325563"/>
          </a:xfrm>
        </p:spPr>
        <p:txBody>
          <a:bodyPr/>
          <a:lstStyle/>
          <a:p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сервис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kahoot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65383" y="1657979"/>
            <a:ext cx="3058907" cy="4788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17106" y="663388"/>
            <a:ext cx="3074894" cy="5129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MovaviClips_Video_20211115-144935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67472" y="1720536"/>
            <a:ext cx="6485558" cy="3648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63389" y="256897"/>
            <a:ext cx="9843247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F83B08"/>
                </a:solidFill>
                <a:latin typeface="Times New Roman" pitchFamily="18" charset="0"/>
                <a:cs typeface="Times New Roman" pitchFamily="18" charset="0"/>
              </a:rPr>
              <a:t>Старшая школа (10-11 классы)</a:t>
            </a:r>
            <a:endParaRPr lang="ru-RU" b="1" i="1" dirty="0">
              <a:solidFill>
                <a:srgbClr val="F83B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3599"/>
            <a:ext cx="3774142" cy="2830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8282" y="3611778"/>
            <a:ext cx="2427059" cy="3246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04965" y="2339789"/>
            <a:ext cx="5390776" cy="4043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801649" y="1425540"/>
            <a:ext cx="7056438" cy="555625"/>
            <a:chOff x="1248" y="3230"/>
            <a:chExt cx="4445" cy="350"/>
          </a:xfrm>
        </p:grpSpPr>
        <p:sp>
          <p:nvSpPr>
            <p:cNvPr id="7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9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7" y="3256"/>
              <a:ext cx="381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CC3300"/>
                  </a:solidFill>
                  <a:latin typeface="Times New Roman" pitchFamily="18" charset="0"/>
                  <a:cs typeface="Times New Roman" pitchFamily="18" charset="0"/>
                </a:rPr>
                <a:t>Выполнение взятых на себя обязательств </a:t>
              </a:r>
              <a:endParaRPr lang="en-US" sz="24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741" y="2061882"/>
            <a:ext cx="5400000" cy="405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7340" y="744071"/>
            <a:ext cx="5400000" cy="405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oup 2">
            <a:extLst>
              <a:ext uri="{FF2B5EF4-FFF2-40B4-BE49-F238E27FC236}">
                <a16:creationId xmlns:a16="http://schemas.microsoft.com/office/drawing/2014/main" xmlns="" id="{7DE0FC54-A8A5-4E20-90AE-7EE84DADD42E}"/>
              </a:ext>
            </a:extLst>
          </p:cNvPr>
          <p:cNvGrpSpPr>
            <a:grpSpLocks/>
          </p:cNvGrpSpPr>
          <p:nvPr/>
        </p:nvGrpSpPr>
        <p:grpSpPr bwMode="auto">
          <a:xfrm>
            <a:off x="0" y="933634"/>
            <a:ext cx="6502400" cy="555625"/>
            <a:chOff x="1248" y="1440"/>
            <a:chExt cx="4096" cy="350"/>
          </a:xfrm>
        </p:grpSpPr>
        <p:sp>
          <p:nvSpPr>
            <p:cNvPr id="6" name="Line 3">
              <a:extLst>
                <a:ext uri="{FF2B5EF4-FFF2-40B4-BE49-F238E27FC236}">
                  <a16:creationId xmlns:a16="http://schemas.microsoft.com/office/drawing/2014/main" xmlns="" id="{9E5CBB31-F8D4-4659-A1A8-BA6F3DD06F2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xmlns="" id="{F9A2F28F-4D1B-46A0-AE13-FEBFC80AF7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" name="Text Box 5">
              <a:extLst>
                <a:ext uri="{FF2B5EF4-FFF2-40B4-BE49-F238E27FC236}">
                  <a16:creationId xmlns:a16="http://schemas.microsoft.com/office/drawing/2014/main" xmlns="" id="{2D0E3870-6471-4F82-A90A-4BE2B66C40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36" y="1474"/>
              <a:ext cx="350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Самостоятельность и инициативность</a:t>
              </a:r>
              <a:endParaRPr lang="en-US" sz="24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6">
              <a:extLst>
                <a:ext uri="{FF2B5EF4-FFF2-40B4-BE49-F238E27FC236}">
                  <a16:creationId xmlns:a16="http://schemas.microsoft.com/office/drawing/2014/main" xmlns="" id="{45015D52-60B0-49A2-9759-D8898E50118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942" y="1397607"/>
            <a:ext cx="8205508" cy="5460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oup 2">
            <a:extLst>
              <a:ext uri="{FF2B5EF4-FFF2-40B4-BE49-F238E27FC236}">
                <a16:creationId xmlns:a16="http://schemas.microsoft.com/office/drawing/2014/main" xmlns="" id="{7DE0FC54-A8A5-4E20-90AE-7EE84DADD42E}"/>
              </a:ext>
            </a:extLst>
          </p:cNvPr>
          <p:cNvGrpSpPr>
            <a:grpSpLocks/>
          </p:cNvGrpSpPr>
          <p:nvPr/>
        </p:nvGrpSpPr>
        <p:grpSpPr bwMode="auto">
          <a:xfrm>
            <a:off x="789866" y="897777"/>
            <a:ext cx="6812205" cy="1379258"/>
            <a:chOff x="1248" y="1440"/>
            <a:chExt cx="3261" cy="557"/>
          </a:xfrm>
        </p:grpSpPr>
        <p:sp>
          <p:nvSpPr>
            <p:cNvPr id="6" name="Line 3">
              <a:extLst>
                <a:ext uri="{FF2B5EF4-FFF2-40B4-BE49-F238E27FC236}">
                  <a16:creationId xmlns:a16="http://schemas.microsoft.com/office/drawing/2014/main" xmlns="" id="{9E5CBB31-F8D4-4659-A1A8-BA6F3DD06F2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xmlns="" id="{F9A2F28F-4D1B-46A0-AE13-FEBFC80AF7C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" name="Text Box 5">
              <a:extLst>
                <a:ext uri="{FF2B5EF4-FFF2-40B4-BE49-F238E27FC236}">
                  <a16:creationId xmlns:a16="http://schemas.microsoft.com/office/drawing/2014/main" xmlns="" id="{2D0E3870-6471-4F82-A90A-4BE2B66C40F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36" y="1474"/>
              <a:ext cx="2673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ru-RU" sz="4800" b="1" dirty="0" err="1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Креативность</a:t>
              </a:r>
              <a:r>
                <a:rPr lang="ru-RU" sz="4800" b="1" dirty="0" smtClean="0">
                  <a:solidFill>
                    <a:srgbClr val="CC0066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en-US" sz="48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6">
              <a:extLst>
                <a:ext uri="{FF2B5EF4-FFF2-40B4-BE49-F238E27FC236}">
                  <a16:creationId xmlns:a16="http://schemas.microsoft.com/office/drawing/2014/main" xmlns="" id="{45015D52-60B0-49A2-9759-D8898E50118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4</a:t>
              </a:r>
            </a:p>
          </p:txBody>
        </p:sp>
      </p:grp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874" y="613320"/>
            <a:ext cx="10515600" cy="789420"/>
          </a:xfrm>
        </p:spPr>
        <p:txBody>
          <a:bodyPr/>
          <a:lstStyle/>
          <a:p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Структура</a:t>
            </a: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креативности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375813" y="1626234"/>
            <a:ext cx="8508819" cy="555625"/>
            <a:chOff x="1248" y="2030"/>
            <a:chExt cx="4202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1" y="2056"/>
              <a:ext cx="358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 Любознательность (активный интерес к заданию)</a:t>
              </a: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9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949392" y="2534498"/>
            <a:ext cx="5337175" cy="555625"/>
            <a:chOff x="1248" y="2640"/>
            <a:chExt cx="3362" cy="350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270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Создание идей (воображение)</a:t>
              </a: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4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1608473" y="3559140"/>
            <a:ext cx="5321300" cy="555625"/>
            <a:chOff x="1248" y="3230"/>
            <a:chExt cx="3352" cy="350"/>
          </a:xfrm>
        </p:grpSpPr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22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7" y="3256"/>
              <a:ext cx="272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E2102B"/>
                  </a:solidFill>
                  <a:latin typeface="Times New Roman" pitchFamily="18" charset="0"/>
                  <a:cs typeface="Times New Roman" pitchFamily="18" charset="0"/>
                </a:rPr>
                <a:t>Развитие предложенных идей</a:t>
              </a:r>
              <a:endParaRPr lang="en-US" sz="2400" b="1" dirty="0">
                <a:solidFill>
                  <a:srgbClr val="E2102B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6050"/>
            <a:ext cx="7440706" cy="1515831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Начальная школа </a:t>
            </a:r>
            <a:br>
              <a:rPr lang="ru-RU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(2-4 классы)</a:t>
            </a:r>
            <a:endParaRPr lang="ru-RU" b="1" i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250306" y="2415130"/>
            <a:ext cx="6512223" cy="1511412"/>
            <a:chOff x="1248" y="2030"/>
            <a:chExt cx="3216" cy="549"/>
          </a:xfrm>
        </p:grpSpPr>
        <p:sp>
          <p:nvSpPr>
            <p:cNvPr id="6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1" y="2056"/>
              <a:ext cx="2218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 Любознательность </a:t>
              </a:r>
            </a:p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(активный интерес к заданию)</a:t>
              </a:r>
            </a:p>
          </p:txBody>
        </p:sp>
        <p:sp>
          <p:nvSpPr>
            <p:cNvPr id="9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pic>
        <p:nvPicPr>
          <p:cNvPr id="10" name="MovaviClips_Video_20211114-161024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6893859" y="1206988"/>
            <a:ext cx="432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845176" y="1022724"/>
            <a:ext cx="3824941" cy="2868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05834"/>
            <a:ext cx="3669553" cy="2752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 t="12448" r="26683" b="2075"/>
          <a:stretch>
            <a:fillRect/>
          </a:stretch>
        </p:blipFill>
        <p:spPr bwMode="auto">
          <a:xfrm>
            <a:off x="3611130" y="1237129"/>
            <a:ext cx="5618361" cy="4912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62878" y="1291783"/>
            <a:ext cx="29224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Задание «Сумасшедший ученый».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рисунках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Foodimals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Group 7">
            <a:extLst>
              <a:ext uri="{FF2B5EF4-FFF2-40B4-BE49-F238E27FC236}">
                <a16:creationId xmlns:a16="http://schemas.microsoft.com/office/drawing/2014/main" xmlns="" id="{A6E33CAA-9818-4BD3-8C9F-E747EF20BF99}"/>
              </a:ext>
            </a:extLst>
          </p:cNvPr>
          <p:cNvGrpSpPr>
            <a:grpSpLocks/>
          </p:cNvGrpSpPr>
          <p:nvPr/>
        </p:nvGrpSpPr>
        <p:grpSpPr bwMode="auto">
          <a:xfrm>
            <a:off x="0" y="729764"/>
            <a:ext cx="8508819" cy="555625"/>
            <a:chOff x="1248" y="2030"/>
            <a:chExt cx="4202" cy="350"/>
          </a:xfrm>
        </p:grpSpPr>
        <p:sp>
          <p:nvSpPr>
            <p:cNvPr id="10" name="Line 8">
              <a:extLst>
                <a:ext uri="{FF2B5EF4-FFF2-40B4-BE49-F238E27FC236}">
                  <a16:creationId xmlns:a16="http://schemas.microsoft.com/office/drawing/2014/main" xmlns="" id="{4FAE7E3C-9031-4449-AC6C-0689BB3E1E00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Rectangle 9">
              <a:extLst>
                <a:ext uri="{FF2B5EF4-FFF2-40B4-BE49-F238E27FC236}">
                  <a16:creationId xmlns:a16="http://schemas.microsoft.com/office/drawing/2014/main" xmlns="" id="{0E375954-1AC8-4671-93D4-5CE93CBC620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31ACF5B0-47E2-41AA-A71A-2C9A7DDD17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61" y="2056"/>
              <a:ext cx="3589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B050"/>
                  </a:solidFill>
                  <a:latin typeface="Times New Roman" pitchFamily="18" charset="0"/>
                  <a:cs typeface="Times New Roman" pitchFamily="18" charset="0"/>
                </a:rPr>
                <a:t> Любознательность (активный интерес к заданию)</a:t>
              </a: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xmlns="" id="{8B29521D-9A55-4BB6-8F9A-80D548E346B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pic>
        <p:nvPicPr>
          <p:cNvPr id="2050" name="Picture 2" descr="C:\Users\Администратор\Desktop\аудио к урокам\презентация\20211115_0809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8426" y="2761869"/>
            <a:ext cx="1740404" cy="1305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Users\Администратор\Desktop\аудио к урокам\презентация\20211115_0809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8029" y="4245086"/>
            <a:ext cx="1422856" cy="10671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6051"/>
            <a:ext cx="10515600" cy="789420"/>
          </a:xfrm>
        </p:spPr>
        <p:txBody>
          <a:bodyPr/>
          <a:lstStyle/>
          <a:p>
            <a:r>
              <a:rPr lang="ru-RU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Средняя школа (5-9 классы)</a:t>
            </a:r>
            <a:endParaRPr lang="ru-RU" b="1" i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80565" y="2581836"/>
            <a:ext cx="29224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Задание. Вторая половина фото.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1929" y="1389529"/>
            <a:ext cx="6499412" cy="2758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99647"/>
            <a:ext cx="8191500" cy="2647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Group 12">
            <a:extLst>
              <a:ext uri="{FF2B5EF4-FFF2-40B4-BE49-F238E27FC236}">
                <a16:creationId xmlns:a16="http://schemas.microsoft.com/office/drawing/2014/main" xmlns="" id="{1B05B5B4-49B0-4FAB-8D62-CCA6A19ED6E4}"/>
              </a:ext>
            </a:extLst>
          </p:cNvPr>
          <p:cNvGrpSpPr>
            <a:grpSpLocks/>
          </p:cNvGrpSpPr>
          <p:nvPr/>
        </p:nvGrpSpPr>
        <p:grpSpPr bwMode="auto">
          <a:xfrm>
            <a:off x="0" y="1566309"/>
            <a:ext cx="5337175" cy="555625"/>
            <a:chOff x="1248" y="2640"/>
            <a:chExt cx="3362" cy="350"/>
          </a:xfrm>
        </p:grpSpPr>
        <p:sp>
          <p:nvSpPr>
            <p:cNvPr id="7" name="Line 13">
              <a:extLst>
                <a:ext uri="{FF2B5EF4-FFF2-40B4-BE49-F238E27FC236}">
                  <a16:creationId xmlns:a16="http://schemas.microsoft.com/office/drawing/2014/main" xmlns="" id="{25F3A37E-23FF-496B-A03E-BB62EDECAF33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Rectangle 14">
              <a:extLst>
                <a:ext uri="{FF2B5EF4-FFF2-40B4-BE49-F238E27FC236}">
                  <a16:creationId xmlns:a16="http://schemas.microsoft.com/office/drawing/2014/main" xmlns="" id="{9D159172-8A6A-4C03-BE89-6AEF11E196E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0" name="Text Box 15">
              <a:extLst>
                <a:ext uri="{FF2B5EF4-FFF2-40B4-BE49-F238E27FC236}">
                  <a16:creationId xmlns:a16="http://schemas.microsoft.com/office/drawing/2014/main" xmlns="" id="{3631F145-F11C-40DD-879F-06D6088DD47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910" y="2657"/>
              <a:ext cx="270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Создание идей (воображение)</a:t>
              </a:r>
            </a:p>
          </p:txBody>
        </p:sp>
        <p:sp>
          <p:nvSpPr>
            <p:cNvPr id="11" name="Text Box 16">
              <a:extLst>
                <a:ext uri="{FF2B5EF4-FFF2-40B4-BE49-F238E27FC236}">
                  <a16:creationId xmlns:a16="http://schemas.microsoft.com/office/drawing/2014/main" xmlns="" id="{FC382048-DDB1-45F0-9327-0425D61530C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2FF977-AB86-47A9-A7CF-963A2237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53628"/>
            <a:ext cx="10515600" cy="789420"/>
          </a:xfrm>
        </p:spPr>
        <p:txBody>
          <a:bodyPr/>
          <a:lstStyle/>
          <a:p>
            <a:r>
              <a:rPr lang="ru-RU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Старшая школа (10-11 классы)</a:t>
            </a:r>
            <a:endParaRPr lang="ru-RU" b="1" i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35151" y="2277035"/>
            <a:ext cx="412376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Задание: оживи фото.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Необходимо озвучить мысли изображенных людей, их прошлое и будущее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Например,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What are they looking at?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What do they see?</a:t>
            </a:r>
          </a:p>
          <a:p>
            <a:pPr algn="ctr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What is the queen pointing at?</a:t>
            </a:r>
          </a:p>
          <a:p>
            <a:pPr algn="ctr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835" y="2272062"/>
            <a:ext cx="6902222" cy="4021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oup 17">
            <a:extLst>
              <a:ext uri="{FF2B5EF4-FFF2-40B4-BE49-F238E27FC236}">
                <a16:creationId xmlns:a16="http://schemas.microsoft.com/office/drawing/2014/main" xmlns="" id="{40DD8FB1-2300-4755-A3B9-8F2245FF38DB}"/>
              </a:ext>
            </a:extLst>
          </p:cNvPr>
          <p:cNvGrpSpPr>
            <a:grpSpLocks/>
          </p:cNvGrpSpPr>
          <p:nvPr/>
        </p:nvGrpSpPr>
        <p:grpSpPr bwMode="auto">
          <a:xfrm>
            <a:off x="568567" y="1694481"/>
            <a:ext cx="5321300" cy="555625"/>
            <a:chOff x="1248" y="3230"/>
            <a:chExt cx="3352" cy="350"/>
          </a:xfrm>
        </p:grpSpPr>
        <p:sp>
          <p:nvSpPr>
            <p:cNvPr id="6" name="Line 18">
              <a:extLst>
                <a:ext uri="{FF2B5EF4-FFF2-40B4-BE49-F238E27FC236}">
                  <a16:creationId xmlns:a16="http://schemas.microsoft.com/office/drawing/2014/main" xmlns="" id="{E60448B4-ED27-4535-9C3C-E3C0B4807D91}"/>
                </a:ext>
              </a:extLst>
            </p:cNvPr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xmlns="" id="{13BA012C-F6B3-40C6-98EB-14F9B2F31A4C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9" name="Text Box 20">
              <a:extLst>
                <a:ext uri="{FF2B5EF4-FFF2-40B4-BE49-F238E27FC236}">
                  <a16:creationId xmlns:a16="http://schemas.microsoft.com/office/drawing/2014/main" xmlns="" id="{02C1D0FF-E5BB-494D-BDB6-4FFB2F17046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77" y="3256"/>
              <a:ext cx="272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dirty="0" smtClean="0">
                  <a:solidFill>
                    <a:srgbClr val="E2102B"/>
                  </a:solidFill>
                  <a:latin typeface="Times New Roman" pitchFamily="18" charset="0"/>
                  <a:cs typeface="Times New Roman" pitchFamily="18" charset="0"/>
                </a:rPr>
                <a:t>Развитие предложенных идей</a:t>
              </a:r>
              <a:endParaRPr lang="en-US" sz="2400" b="1" dirty="0">
                <a:solidFill>
                  <a:srgbClr val="E2102B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 Box 21">
              <a:extLst>
                <a:ext uri="{FF2B5EF4-FFF2-40B4-BE49-F238E27FC236}">
                  <a16:creationId xmlns:a16="http://schemas.microsoft.com/office/drawing/2014/main" xmlns="" id="{822448EE-83C3-4996-8991-5881E0E79B1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535151401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55407"/>
            <a:ext cx="8347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Пособия с методическими рекомендациями 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3458" y="1779920"/>
            <a:ext cx="3303639" cy="4606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7484" y="1710929"/>
            <a:ext cx="3888658" cy="5147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96865" y="1769725"/>
            <a:ext cx="3465871" cy="4616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408</Words>
  <Application>Microsoft Office PowerPoint</Application>
  <PresentationFormat>Произвольный</PresentationFormat>
  <Paragraphs>119</Paragraphs>
  <Slides>30</Slides>
  <Notes>0</Notes>
  <HiddenSlides>0</HiddenSlides>
  <MMClips>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Технологии «4К» на уроках английского языка</vt:lpstr>
      <vt:lpstr>Навыки XXI века</vt:lpstr>
      <vt:lpstr>Слайд 3</vt:lpstr>
      <vt:lpstr>Структура коммуникации</vt:lpstr>
      <vt:lpstr>Начальная школа (2-4 классы)</vt:lpstr>
      <vt:lpstr>Средняя школа (5-9 классы)</vt:lpstr>
      <vt:lpstr>Средняя школа (5-9 классы)</vt:lpstr>
      <vt:lpstr>Средняя школа (5-9 классы)</vt:lpstr>
      <vt:lpstr>Старшая школа (10-11 класс)</vt:lpstr>
      <vt:lpstr>Старшая школа (10-11 класс)</vt:lpstr>
      <vt:lpstr>Слайд 11</vt:lpstr>
      <vt:lpstr>Структура критического мышления</vt:lpstr>
      <vt:lpstr>Начальная школа (2-4 классы)</vt:lpstr>
      <vt:lpstr>Средняя школа  (5-9 классы)</vt:lpstr>
      <vt:lpstr>Слайд 15</vt:lpstr>
      <vt:lpstr>Старшая школа (10-11 классы)</vt:lpstr>
      <vt:lpstr>Слайд 17</vt:lpstr>
      <vt:lpstr>Структура кооперации</vt:lpstr>
      <vt:lpstr>Начальная школа (2-4 классы)</vt:lpstr>
      <vt:lpstr>Средняя школа  (5-9 классы)</vt:lpstr>
      <vt:lpstr>Онлайн сервис kahoot</vt:lpstr>
      <vt:lpstr>Старшая школа (10-11 классы)</vt:lpstr>
      <vt:lpstr>Слайд 23</vt:lpstr>
      <vt:lpstr>Слайд 24</vt:lpstr>
      <vt:lpstr>Структура креативности</vt:lpstr>
      <vt:lpstr>Начальная школа  (2-4 классы)</vt:lpstr>
      <vt:lpstr>Слайд 27</vt:lpstr>
      <vt:lpstr>Средняя школа (5-9 классы)</vt:lpstr>
      <vt:lpstr>Старшая школа (10-11 классы)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Администратор</cp:lastModifiedBy>
  <cp:revision>37</cp:revision>
  <dcterms:created xsi:type="dcterms:W3CDTF">2021-10-25T08:59:21Z</dcterms:created>
  <dcterms:modified xsi:type="dcterms:W3CDTF">2010-02-21T06:50:01Z</dcterms:modified>
</cp:coreProperties>
</file>