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71" r:id="rId19"/>
    <p:sldId id="257" r:id="rId20"/>
    <p:sldId id="258" r:id="rId21"/>
    <p:sldId id="260" r:id="rId22"/>
    <p:sldId id="265" r:id="rId23"/>
    <p:sldId id="266" r:id="rId24"/>
    <p:sldId id="267" r:id="rId25"/>
    <p:sldId id="268" r:id="rId26"/>
    <p:sldId id="269" r:id="rId27"/>
    <p:sldId id="270" r:id="rId28"/>
    <p:sldId id="264" r:id="rId29"/>
    <p:sldId id="263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99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25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AF7D9-ACDB-4021-BF93-7801CD4E5B0B}" type="datetimeFigureOut">
              <a:rPr lang="ru-RU" smtClean="0"/>
              <a:pPr/>
              <a:t>25.02.2021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2C3E-E9BE-4BD4-B330-89AB044DB2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AF7D9-ACDB-4021-BF93-7801CD4E5B0B}" type="datetimeFigureOut">
              <a:rPr lang="ru-RU" smtClean="0"/>
              <a:pPr/>
              <a:t>25.02.2021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2C3E-E9BE-4BD4-B330-89AB044DB2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AF7D9-ACDB-4021-BF93-7801CD4E5B0B}" type="datetimeFigureOut">
              <a:rPr lang="ru-RU" smtClean="0"/>
              <a:pPr/>
              <a:t>25.02.2021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2C3E-E9BE-4BD4-B330-89AB044DB2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1" y="2133601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505201" y="2133601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AF7D9-ACDB-4021-BF93-7801CD4E5B0B}" type="datetimeFigureOut">
              <a:rPr lang="ru-RU" smtClean="0"/>
              <a:pPr/>
              <a:t>25.02.2021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2C3E-E9BE-4BD4-B330-89AB044DB2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AF7D9-ACDB-4021-BF93-7801CD4E5B0B}" type="datetimeFigureOut">
              <a:rPr lang="ru-RU" smtClean="0"/>
              <a:pPr/>
              <a:t>25.02.2021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2C3E-E9BE-4BD4-B330-89AB044DB2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AF7D9-ACDB-4021-BF93-7801CD4E5B0B}" type="datetimeFigureOut">
              <a:rPr lang="ru-RU" smtClean="0"/>
              <a:pPr/>
              <a:t>25.02.2021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2C3E-E9BE-4BD4-B330-89AB044DB2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AF7D9-ACDB-4021-BF93-7801CD4E5B0B}" type="datetimeFigureOut">
              <a:rPr lang="ru-RU" smtClean="0"/>
              <a:pPr/>
              <a:t>25.02.2021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2C3E-E9BE-4BD4-B330-89AB044DB2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AF7D9-ACDB-4021-BF93-7801CD4E5B0B}" type="datetimeFigureOut">
              <a:rPr lang="ru-RU" smtClean="0"/>
              <a:pPr/>
              <a:t>25.02.2021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2C3E-E9BE-4BD4-B330-89AB044DB2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AF7D9-ACDB-4021-BF93-7801CD4E5B0B}" type="datetimeFigureOut">
              <a:rPr lang="ru-RU" smtClean="0"/>
              <a:pPr/>
              <a:t>25.02.2021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2C3E-E9BE-4BD4-B330-89AB044DB2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AF7D9-ACDB-4021-BF93-7801CD4E5B0B}" type="datetimeFigureOut">
              <a:rPr lang="ru-RU" smtClean="0"/>
              <a:pPr/>
              <a:t>25.02.2021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2C3E-E9BE-4BD4-B330-89AB044DB2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49" y="366713"/>
            <a:ext cx="1543051" cy="78009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1" y="366713"/>
            <a:ext cx="4476751" cy="78009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AF7D9-ACDB-4021-BF93-7801CD4E5B0B}" type="datetimeFigureOut">
              <a:rPr lang="ru-RU" smtClean="0"/>
              <a:pPr/>
              <a:t>25.02.2021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2C3E-E9BE-4BD4-B330-89AB044DB2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AF7D9-ACDB-4021-BF93-7801CD4E5B0B}" type="datetimeFigureOut">
              <a:rPr lang="ru-RU" smtClean="0"/>
              <a:pPr/>
              <a:t>25.02.2021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832C3E-E9BE-4BD4-B330-89AB044DB2E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vcegdaprazdnik.ru/uploads/posts/2013-11/1384112984_7banuhlkt12kors.jpe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8877" y="4739"/>
            <a:ext cx="9144000" cy="6853261"/>
          </a:xfrm>
          <a:prstGeom prst="rect">
            <a:avLst/>
          </a:prstGeom>
          <a:noFill/>
        </p:spPr>
      </p:pic>
      <p:pic>
        <p:nvPicPr>
          <p:cNvPr id="8" name="Рисунок 7" descr="http://novorozhdennyj.ru/wp-content/uploads/2015/10/3plast.jpg"/>
          <p:cNvPicPr/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835696" y="3717032"/>
            <a:ext cx="4104456" cy="2124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4236811" y="5606801"/>
            <a:ext cx="67037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81425" algn="l"/>
                <a:tab pos="3870325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2017г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1547664" y="3846598"/>
            <a:ext cx="648072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81425" algn="l"/>
                <a:tab pos="3870325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                        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81425" algn="l"/>
                <a:tab pos="3870325" algn="l"/>
              </a:tabLst>
            </a:pPr>
            <a:r>
              <a:rPr lang="ru-RU" sz="1400" b="1" dirty="0">
                <a:solidFill>
                  <a:schemeClr val="tx2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tx2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                           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0" u="none" strike="noStrike" normalizeH="0" baseline="0" dirty="0" smtClean="0">
                <a:ln w="0"/>
                <a:solidFill>
                  <a:schemeClr val="tx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подготовила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81425" algn="l"/>
                <a:tab pos="3870325" algn="l"/>
              </a:tabLst>
            </a:pPr>
            <a:r>
              <a:rPr kumimoji="0" lang="ru-RU" b="1" i="0" u="none" strike="noStrike" normalizeH="0" dirty="0" smtClean="0">
                <a:ln w="0"/>
                <a:solidFill>
                  <a:schemeClr val="tx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старший воспитатель 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81425" algn="l"/>
                <a:tab pos="3870325" algn="l"/>
              </a:tabLst>
            </a:pPr>
            <a:r>
              <a:rPr kumimoji="0" lang="ru-RU" b="1" i="0" u="none" strike="noStrike" normalizeH="0" dirty="0" smtClean="0">
                <a:ln w="0"/>
                <a:solidFill>
                  <a:schemeClr val="tx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Ляхович Евгения Сергеевна</a:t>
            </a:r>
            <a:endParaRPr kumimoji="0" lang="ru-RU" b="1" i="0" u="none" strike="noStrike" normalizeH="0" baseline="0" dirty="0" smtClean="0">
              <a:ln w="0"/>
              <a:solidFill>
                <a:schemeClr val="tx2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3781425" algn="l"/>
                <a:tab pos="387032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</a:t>
            </a:r>
            <a:r>
              <a:rPr lang="ru-RU" sz="16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3781425" algn="l"/>
                <a:tab pos="3870325" algn="l"/>
              </a:tabLst>
            </a:pPr>
            <a:r>
              <a:rPr lang="ru-RU" sz="16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а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6" name="WordArt 2"/>
          <p:cNvSpPr>
            <a:spLocks noChangeArrowheads="1" noChangeShapeType="1" noTextEdit="1"/>
          </p:cNvSpPr>
          <p:nvPr/>
        </p:nvSpPr>
        <p:spPr bwMode="auto">
          <a:xfrm>
            <a:off x="1214414" y="1988840"/>
            <a:ext cx="6929486" cy="172744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«</a:t>
            </a:r>
            <a:r>
              <a:rPr lang="ru-RU" sz="3600" kern="10" spc="0" dirty="0" err="1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Пластилинография</a:t>
            </a:r>
            <a:r>
              <a:rPr lang="ru-RU" sz="36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- </a:t>
            </a:r>
          </a:p>
          <a:p>
            <a:pPr algn="ctr" rtl="0"/>
            <a:r>
              <a:rPr lang="ru-RU" sz="36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увлекательное и полезное занятие для детей»</a:t>
            </a:r>
            <a:endParaRPr lang="ru-RU" sz="3600" kern="10" spc="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123728" y="1196752"/>
            <a:ext cx="489654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мастер-класс</a:t>
            </a:r>
            <a:endParaRPr lang="ru-RU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www.ramki.org/_ld/1/2717151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 rot="16200000">
            <a:off x="1143001" y="-1143001"/>
            <a:ext cx="6857999" cy="9144001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928662" y="1214422"/>
            <a:ext cx="74168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latin typeface="+mj-lt"/>
              </a:rPr>
              <a:t>Цель мастер-класса</a:t>
            </a:r>
            <a:r>
              <a:rPr lang="ru-RU" sz="2800" b="1" i="1" dirty="0" smtClean="0">
                <a:latin typeface="+mj-lt"/>
              </a:rPr>
              <a:t>:</a:t>
            </a:r>
            <a:r>
              <a:rPr lang="ru-RU" sz="2800" dirty="0" smtClean="0"/>
              <a:t> </a:t>
            </a:r>
            <a:endParaRPr lang="ru-RU" sz="2800" dirty="0" smtClean="0"/>
          </a:p>
          <a:p>
            <a:pPr algn="ctr"/>
            <a:endParaRPr lang="ru-RU" sz="2800" dirty="0" smtClean="0"/>
          </a:p>
          <a:p>
            <a:pPr algn="ctr"/>
            <a:r>
              <a:rPr lang="ru-RU" sz="2800" i="1" dirty="0" smtClean="0"/>
              <a:t>повышение </a:t>
            </a:r>
            <a:r>
              <a:rPr lang="ru-RU" sz="2800" i="1" dirty="0" smtClean="0"/>
              <a:t>профессионального мастерства педагогов, получение новых знаний и освоение их в практической деятельности.</a:t>
            </a:r>
          </a:p>
          <a:p>
            <a:pPr algn="ctr"/>
            <a:endParaRPr lang="ru-RU" sz="2800" b="1" i="1" dirty="0">
              <a:latin typeface="+mj-lt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149080"/>
            <a:ext cx="2859087" cy="15970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 descr="http://novorozhdennyj.ru/wp-content/uploads/2015/10/3plast.jpg"/>
          <p:cNvPicPr/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716016" y="3861048"/>
            <a:ext cx="3168352" cy="1620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www.ramki.org/_ld/1/2717151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 rot="16200000">
            <a:off x="964389" y="-1321611"/>
            <a:ext cx="6857999" cy="950122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827584" y="1772816"/>
            <a:ext cx="77048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i="1" dirty="0">
              <a:cs typeface="Calibri" panose="020F0502020204030204" pitchFamily="34" charset="0"/>
            </a:endParaRPr>
          </a:p>
        </p:txBody>
      </p:sp>
      <p:sp>
        <p:nvSpPr>
          <p:cNvPr id="25601" name="WordArt 1"/>
          <p:cNvSpPr>
            <a:spLocks noChangeArrowheads="1" noChangeShapeType="1" noTextEdit="1"/>
          </p:cNvSpPr>
          <p:nvPr/>
        </p:nvSpPr>
        <p:spPr bwMode="auto">
          <a:xfrm>
            <a:off x="1187624" y="842616"/>
            <a:ext cx="6768751" cy="579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3200" i="1" kern="10" spc="0" dirty="0" smtClean="0">
                <a:ln w="1270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660033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+mj-lt"/>
              </a:rPr>
              <a:t> </a:t>
            </a:r>
            <a:endParaRPr lang="ru-RU" sz="3200" i="1" kern="10" spc="0" dirty="0">
              <a:ln w="12700">
                <a:solidFill>
                  <a:srgbClr val="0000FF"/>
                </a:solidFill>
                <a:round/>
                <a:headEnd/>
                <a:tailEnd/>
              </a:ln>
              <a:solidFill>
                <a:srgbClr val="660033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+mj-lt"/>
            </a:endParaRPr>
          </a:p>
        </p:txBody>
      </p:sp>
      <p:sp>
        <p:nvSpPr>
          <p:cNvPr id="6" name="WordArt 1"/>
          <p:cNvSpPr>
            <a:spLocks noChangeArrowheads="1" noChangeShapeType="1" noTextEdit="1"/>
          </p:cNvSpPr>
          <p:nvPr/>
        </p:nvSpPr>
        <p:spPr bwMode="auto">
          <a:xfrm>
            <a:off x="1000100" y="1142984"/>
            <a:ext cx="6768751" cy="579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endParaRPr lang="ru-RU" sz="3200" i="1" kern="10" spc="0" dirty="0">
              <a:ln w="12700">
                <a:solidFill>
                  <a:srgbClr val="0000FF"/>
                </a:solidFill>
                <a:round/>
                <a:headEnd/>
                <a:tailEnd/>
              </a:ln>
              <a:solidFill>
                <a:srgbClr val="660033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+mj-lt"/>
            </a:endParaRPr>
          </a:p>
        </p:txBody>
      </p:sp>
      <p:sp>
        <p:nvSpPr>
          <p:cNvPr id="8" name="WordArt 1"/>
          <p:cNvSpPr>
            <a:spLocks noChangeArrowheads="1" noChangeShapeType="1" noTextEdit="1"/>
          </p:cNvSpPr>
          <p:nvPr/>
        </p:nvSpPr>
        <p:spPr bwMode="auto">
          <a:xfrm>
            <a:off x="1000100" y="2928934"/>
            <a:ext cx="6768751" cy="579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3200" i="1" kern="10" spc="0" dirty="0" smtClean="0">
                <a:ln w="1270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660033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+mj-lt"/>
              </a:rPr>
              <a:t>Виды </a:t>
            </a:r>
            <a:r>
              <a:rPr lang="ru-RU" sz="3200" i="1" kern="10" spc="0" dirty="0" err="1" smtClean="0">
                <a:ln w="1270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660033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+mj-lt"/>
              </a:rPr>
              <a:t>пластилинографии</a:t>
            </a:r>
            <a:r>
              <a:rPr lang="ru-RU" sz="3200" i="1" kern="10" spc="0" dirty="0" smtClean="0">
                <a:ln w="1270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660033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+mj-lt"/>
              </a:rPr>
              <a:t> </a:t>
            </a:r>
            <a:endParaRPr lang="ru-RU" sz="3200" i="1" kern="10" spc="0" dirty="0">
              <a:ln w="12700">
                <a:solidFill>
                  <a:srgbClr val="0000FF"/>
                </a:solidFill>
                <a:round/>
                <a:headEnd/>
                <a:tailEnd/>
              </a:ln>
              <a:solidFill>
                <a:srgbClr val="660033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www.ramki.org/_ld/1/2717151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 rot="16200000">
            <a:off x="964389" y="-1321611"/>
            <a:ext cx="6857999" cy="9501222"/>
          </a:xfrm>
          <a:prstGeom prst="rect">
            <a:avLst/>
          </a:prstGeom>
          <a:noFill/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714348" y="1214422"/>
            <a:ext cx="7429552" cy="42148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900" b="1" i="0" u="none" strike="noStrike" kern="1200" cap="none" spc="0" normalizeH="0" baseline="0" noProof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Прямая </a:t>
            </a:r>
            <a:br>
              <a:rPr kumimoji="0" lang="ru-RU" sz="4900" b="1" i="0" u="none" strike="noStrike" kern="1200" cap="none" spc="0" normalizeH="0" baseline="0" noProof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4900" b="1" i="0" u="none" strike="noStrike" kern="1200" cap="none" spc="0" normalizeH="0" baseline="0" noProof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пластилинография-</a:t>
            </a:r>
            <a:r>
              <a:rPr kumimoji="0" lang="ru-RU" sz="4000" b="1" i="0" u="none" strike="noStrike" kern="1200" cap="none" spc="0" normalizeH="0" baseline="0" noProof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4000" b="1" i="0" u="none" strike="noStrike" kern="1200" cap="none" spc="0" normalizeH="0" baseline="0" noProof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4000" b="1" i="0" u="none" strike="noStrike" kern="1200" cap="none" spc="0" normalizeH="0" baseline="0" noProof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изображение лепной картины на горизонтальной </a:t>
            </a:r>
            <a:br>
              <a:rPr kumimoji="0" lang="ru-RU" sz="4000" b="1" i="0" u="none" strike="noStrike" kern="1200" cap="none" spc="0" normalizeH="0" baseline="0" noProof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4000" b="1" i="0" u="none" strike="noStrike" kern="1200" cap="none" spc="0" normalizeH="0" baseline="0" noProof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поверхности.</a:t>
            </a:r>
            <a:br>
              <a:rPr kumimoji="0" lang="ru-RU" sz="4000" b="1" i="0" u="none" strike="noStrike" kern="1200" cap="none" spc="0" normalizeH="0" baseline="0" noProof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4000" b="1" i="0" u="none" strike="noStrike" kern="1200" cap="none" spc="0" normalizeH="0" baseline="0" noProof="0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mirpps.ru/fon-dlja-prezentacii/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C:\Users\Компьютер\Desktop\пластилин\работы детей\P1070338.JPG"/>
          <p:cNvPicPr/>
          <p:nvPr/>
        </p:nvPicPr>
        <p:blipFill>
          <a:blip r:embed="rId3" cstate="print"/>
          <a:srcRect l="8009" t="3419" r="7052" b="2279"/>
          <a:stretch>
            <a:fillRect/>
          </a:stretch>
        </p:blipFill>
        <p:spPr bwMode="auto">
          <a:xfrm>
            <a:off x="563136" y="356780"/>
            <a:ext cx="3854563" cy="2944039"/>
          </a:xfrm>
          <a:prstGeom prst="rect">
            <a:avLst/>
          </a:prstGeom>
          <a:noFill/>
          <a:ln w="28575">
            <a:solidFill>
              <a:srgbClr val="7030A0"/>
            </a:solidFill>
            <a:miter lim="800000"/>
            <a:headEnd/>
            <a:tailEnd/>
          </a:ln>
        </p:spPr>
      </p:pic>
      <p:pic>
        <p:nvPicPr>
          <p:cNvPr id="5" name="Рисунок 4" descr="C:\Users\Компьютер\Desktop\пластилин\работы детей\P1070719.JPG"/>
          <p:cNvPicPr/>
          <p:nvPr/>
        </p:nvPicPr>
        <p:blipFill>
          <a:blip r:embed="rId4" cstate="print"/>
          <a:srcRect l="1602" t="5983"/>
          <a:stretch>
            <a:fillRect/>
          </a:stretch>
        </p:blipFill>
        <p:spPr bwMode="auto">
          <a:xfrm>
            <a:off x="4684193" y="349025"/>
            <a:ext cx="3841840" cy="2951794"/>
          </a:xfrm>
          <a:prstGeom prst="rect">
            <a:avLst/>
          </a:prstGeom>
          <a:noFill/>
          <a:ln w="28575">
            <a:solidFill>
              <a:srgbClr val="7030A0"/>
            </a:solidFill>
            <a:miter lim="800000"/>
            <a:headEnd/>
            <a:tailEnd/>
          </a:ln>
        </p:spPr>
      </p:pic>
      <p:pic>
        <p:nvPicPr>
          <p:cNvPr id="9" name="Рисунок 8" descr="F:\Новая папка\DSC0070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95054" y="3505400"/>
            <a:ext cx="3854563" cy="2929536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Picture 8" descr="E:\работы детей\IMG_2771.JPG"/>
          <p:cNvPicPr>
            <a:picLocks noChangeAspect="1" noChangeArrowheads="1"/>
          </p:cNvPicPr>
          <p:nvPr/>
        </p:nvPicPr>
        <p:blipFill>
          <a:blip r:embed="rId6" cstate="print"/>
          <a:srcRect l="3279" t="3820" r="3279" b="6557"/>
          <a:stretch>
            <a:fillRect/>
          </a:stretch>
        </p:blipFill>
        <p:spPr bwMode="auto">
          <a:xfrm>
            <a:off x="576104" y="3651494"/>
            <a:ext cx="3854563" cy="2772580"/>
          </a:xfrm>
          <a:prstGeom prst="flowChartAlternateProcess">
            <a:avLst/>
          </a:prstGeom>
          <a:noFill/>
          <a:ln w="28575">
            <a:solidFill>
              <a:srgbClr val="7030A0"/>
            </a:solidFill>
          </a:ln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mirpps.ru/fon-dlja-prezentacii/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7" name="Picture 3" descr="E:\работы детей\Портреты мам пластилинография\IMG_217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20779213">
            <a:off x="642772" y="558903"/>
            <a:ext cx="3182018" cy="2472514"/>
          </a:xfrm>
          <a:prstGeom prst="flowChartAlternateProcess">
            <a:avLst/>
          </a:prstGeom>
          <a:noFill/>
          <a:ln w="38100">
            <a:solidFill>
              <a:srgbClr val="7030A0"/>
            </a:solidFill>
          </a:ln>
        </p:spPr>
      </p:pic>
      <p:pic>
        <p:nvPicPr>
          <p:cNvPr id="1031" name="Picture 7" descr="E:\работы детей\Портреты мам пластилинография\IMG_2488.JPG"/>
          <p:cNvPicPr>
            <a:picLocks noChangeAspect="1" noChangeArrowheads="1"/>
          </p:cNvPicPr>
          <p:nvPr/>
        </p:nvPicPr>
        <p:blipFill>
          <a:blip r:embed="rId4" cstate="print"/>
          <a:srcRect l="32503" t="998" r="16199" b="3600"/>
          <a:stretch>
            <a:fillRect/>
          </a:stretch>
        </p:blipFill>
        <p:spPr bwMode="auto">
          <a:xfrm rot="766967">
            <a:off x="6156175" y="3593976"/>
            <a:ext cx="2143140" cy="2989116"/>
          </a:xfrm>
          <a:prstGeom prst="flowChartAlternateProcess">
            <a:avLst/>
          </a:prstGeom>
          <a:noFill/>
          <a:ln w="38100">
            <a:solidFill>
              <a:srgbClr val="7030A0"/>
            </a:solidFill>
          </a:ln>
        </p:spPr>
      </p:pic>
      <p:pic>
        <p:nvPicPr>
          <p:cNvPr id="7" name="Picture 2" descr="G:\Новая папка\DSC0070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12799">
            <a:off x="5304732" y="712923"/>
            <a:ext cx="3053271" cy="2289953"/>
          </a:xfrm>
          <a:prstGeom prst="rect">
            <a:avLst/>
          </a:prstGeom>
          <a:noFill/>
          <a:ln w="38100">
            <a:solidFill>
              <a:srgbClr val="7030A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G:\Фото\DSC00809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979" t="4874" b="10468"/>
          <a:stretch/>
        </p:blipFill>
        <p:spPr bwMode="auto">
          <a:xfrm rot="15233201">
            <a:off x="598404" y="3857947"/>
            <a:ext cx="2950085" cy="1950723"/>
          </a:xfrm>
          <a:prstGeom prst="rect">
            <a:avLst/>
          </a:prstGeom>
          <a:noFill/>
          <a:ln w="38100">
            <a:solidFill>
              <a:srgbClr val="7030A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G:\Фото\DSC0080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928993"/>
            <a:ext cx="2520280" cy="1890211"/>
          </a:xfrm>
          <a:prstGeom prst="rect">
            <a:avLst/>
          </a:prstGeom>
          <a:noFill/>
          <a:ln w="38100">
            <a:solidFill>
              <a:srgbClr val="7030A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http://www.ramki.org/_ld/1/2717151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 rot="16200000">
            <a:off x="1143001" y="-1143001"/>
            <a:ext cx="6857999" cy="9144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71538" y="1142984"/>
            <a:ext cx="7072362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Обратная </a:t>
            </a:r>
            <a:r>
              <a:rPr lang="ru-RU" sz="44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пластилинография</a:t>
            </a:r>
            <a:r>
              <a:rPr lang="ru-RU" sz="44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(витражная)  - изображение лепной картины с обратной стороны горизонтальной поверхности (с обозначением контура).</a:t>
            </a:r>
            <a:endParaRPr lang="ru-RU" sz="3600" dirty="0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mirpps.ru/fon-dlja-prezentacii/3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2059" y="2054374"/>
            <a:ext cx="67151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7200" b="1" spc="100" dirty="0" smtClean="0">
                <a:ln w="180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7200" b="1" spc="100" dirty="0" smtClean="0">
                <a:ln w="180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7200" dirty="0"/>
          </a:p>
        </p:txBody>
      </p:sp>
      <p:pic>
        <p:nvPicPr>
          <p:cNvPr id="8" name="Рисунок 7" descr="F:\работы детей\Новогодние поделки\IMG_2790.JPG"/>
          <p:cNvPicPr/>
          <p:nvPr/>
        </p:nvPicPr>
        <p:blipFill>
          <a:blip r:embed="rId3" cstate="print"/>
          <a:srcRect l="8819" r="10843"/>
          <a:stretch>
            <a:fillRect/>
          </a:stretch>
        </p:blipFill>
        <p:spPr bwMode="auto">
          <a:xfrm>
            <a:off x="1103322" y="4268186"/>
            <a:ext cx="2244749" cy="2130565"/>
          </a:xfrm>
          <a:prstGeom prst="ellipse">
            <a:avLst/>
          </a:prstGeom>
          <a:noFill/>
          <a:ln w="28575">
            <a:solidFill>
              <a:srgbClr val="7030A0"/>
            </a:solidFill>
            <a:miter lim="800000"/>
            <a:headEnd/>
            <a:tailEnd/>
          </a:ln>
        </p:spPr>
      </p:pic>
      <p:pic>
        <p:nvPicPr>
          <p:cNvPr id="1026" name="Рисунок 177" descr="картинки из пластилина"/>
          <p:cNvPicPr>
            <a:picLocks noChangeAspect="1" noChangeArrowheads="1"/>
          </p:cNvPicPr>
          <p:nvPr/>
        </p:nvPicPr>
        <p:blipFill rotWithShape="1">
          <a:blip r:embed="rId4" cstate="print"/>
          <a:srcRect l="30221" t="20589" r="24667" b="20122"/>
          <a:stretch/>
        </p:blipFill>
        <p:spPr bwMode="auto">
          <a:xfrm>
            <a:off x="5241322" y="644617"/>
            <a:ext cx="2678313" cy="2640052"/>
          </a:xfrm>
          <a:prstGeom prst="rect">
            <a:avLst/>
          </a:prstGeom>
          <a:noFill/>
          <a:ln w="28575">
            <a:solidFill>
              <a:srgbClr val="7030A0"/>
            </a:solidFill>
            <a:miter lim="800000"/>
            <a:headEnd/>
            <a:tailEnd/>
          </a:ln>
        </p:spPr>
      </p:pic>
      <p:pic>
        <p:nvPicPr>
          <p:cNvPr id="3075" name="Picture 3" descr="G:\Фото\DSC0081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593" t="7614" r="6556" b="10058"/>
          <a:stretch/>
        </p:blipFill>
        <p:spPr bwMode="auto">
          <a:xfrm>
            <a:off x="4716016" y="3861048"/>
            <a:ext cx="3728924" cy="2620901"/>
          </a:xfrm>
          <a:prstGeom prst="rect">
            <a:avLst/>
          </a:prstGeom>
          <a:noFill/>
          <a:ln w="28575">
            <a:solidFill>
              <a:srgbClr val="7030A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G:\Фото\DSC0079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2044" y="714681"/>
            <a:ext cx="3707303" cy="2780478"/>
          </a:xfrm>
          <a:prstGeom prst="rect">
            <a:avLst/>
          </a:prstGeom>
          <a:noFill/>
          <a:ln w="28575">
            <a:solidFill>
              <a:srgbClr val="7030A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http://mirpps.ru/fon-dlja-prezentacii/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2059" y="2054374"/>
            <a:ext cx="67151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7200" b="1" spc="100" dirty="0" smtClean="0">
                <a:ln w="180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7200" b="1" spc="100" dirty="0" smtClean="0">
                <a:ln w="180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7200" dirty="0"/>
          </a:p>
        </p:txBody>
      </p:sp>
      <p:pic>
        <p:nvPicPr>
          <p:cNvPr id="10" name="Содержимое 9" descr="F:\работы детей\Новогодние поделки\IMG_2777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3433" y="332656"/>
            <a:ext cx="8009007" cy="6120680"/>
          </a:xfrm>
          <a:prstGeom prst="rect">
            <a:avLst/>
          </a:prstGeom>
          <a:noFill/>
          <a:ln w="38100">
            <a:solidFill>
              <a:srgbClr val="7030A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http://www.ramki.org/_ld/1/2717151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 rot="16200000">
            <a:off x="1143001" y="-1143001"/>
            <a:ext cx="6857999" cy="9144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71538" y="1643051"/>
            <a:ext cx="67151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Мозаичная </a:t>
            </a:r>
            <a:r>
              <a:rPr lang="ru-RU" sz="44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пластилинография</a:t>
            </a:r>
            <a:r>
              <a:rPr lang="ru-RU" sz="44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32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изображение лепной картины на горизонтальной поверхности с помощью шариков из пластилина  или шарикового пластилина.</a:t>
            </a:r>
            <a:endParaRPr lang="ru-RU" sz="3200" dirty="0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http://mirpps.ru/fon-dlja-prezentacii/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2059" y="2054374"/>
            <a:ext cx="67151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7200" b="1" spc="100" dirty="0" smtClean="0">
                <a:ln w="180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7200" b="1" spc="100" dirty="0" smtClean="0">
                <a:ln w="180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7200" dirty="0"/>
          </a:p>
        </p:txBody>
      </p:sp>
      <p:pic>
        <p:nvPicPr>
          <p:cNvPr id="5" name="Рисунок 4" descr="C:\Users\Компьютер\Desktop\пластилин\работы детей\IMG_2108.JPG"/>
          <p:cNvPicPr/>
          <p:nvPr/>
        </p:nvPicPr>
        <p:blipFill>
          <a:blip r:embed="rId3" cstate="print"/>
          <a:srcRect l="32568" t="16239" r="22904" b="11681"/>
          <a:stretch>
            <a:fillRect/>
          </a:stretch>
        </p:blipFill>
        <p:spPr bwMode="auto">
          <a:xfrm rot="366136">
            <a:off x="4980476" y="1026173"/>
            <a:ext cx="3812025" cy="4797310"/>
          </a:xfrm>
          <a:prstGeom prst="rect">
            <a:avLst/>
          </a:prstGeom>
          <a:noFill/>
          <a:ln w="38100">
            <a:solidFill>
              <a:srgbClr val="7030A0"/>
            </a:solidFill>
            <a:miter lim="800000"/>
            <a:headEnd/>
            <a:tailEnd/>
          </a:ln>
        </p:spPr>
      </p:pic>
      <p:pic>
        <p:nvPicPr>
          <p:cNvPr id="8" name="Рисунок 7" descr="G:\работы детей\P1070798.JPG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0331">
            <a:off x="507936" y="976036"/>
            <a:ext cx="3830981" cy="4809166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http://www.ramki.org/_ld/1/2717151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 rot="16200000">
            <a:off x="1143001" y="-1143001"/>
            <a:ext cx="6857999" cy="9144001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928662" y="1571612"/>
            <a:ext cx="7429552" cy="42148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300" b="1" i="0" u="none" strike="noStrike" kern="1200" cap="none" spc="0" normalizeH="0" baseline="0" noProof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Многослойная пластилинография </a:t>
            </a:r>
            <a:r>
              <a:rPr kumimoji="0" lang="ru-RU" sz="4000" b="1" i="0" u="none" strike="noStrike" kern="1200" cap="none" spc="0" normalizeH="0" baseline="0" noProof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- объемные изображения для которых используются элементы с последовательным соединением слоев разного цвета.</a:t>
            </a:r>
            <a:r>
              <a:rPr kumimoji="0" lang="ru-RU" sz="4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4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4000" b="1" i="0" u="none" strike="noStrike" kern="1200" cap="none" spc="0" normalizeH="0" baseline="0" noProof="0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mirpps.ru/fon-dlja-prezentacii/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7" y="-18552"/>
            <a:ext cx="9168735" cy="68765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2059" y="2054374"/>
            <a:ext cx="67151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7200" b="1" spc="100" dirty="0" smtClean="0">
                <a:ln w="180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7200" b="1" spc="100" dirty="0" smtClean="0">
                <a:ln w="180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7200" dirty="0"/>
          </a:p>
        </p:txBody>
      </p:sp>
      <p:pic>
        <p:nvPicPr>
          <p:cNvPr id="1026" name="Picture 2" descr="G:\Новая папка\DSC0073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495"/>
          <a:stretch/>
        </p:blipFill>
        <p:spPr bwMode="auto">
          <a:xfrm>
            <a:off x="107504" y="300904"/>
            <a:ext cx="3600400" cy="2823184"/>
          </a:xfrm>
          <a:prstGeom prst="ellipse">
            <a:avLst/>
          </a:prstGeom>
          <a:noFill/>
          <a:ln w="38100">
            <a:solidFill>
              <a:srgbClr val="7030A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Новая папка\DSC0073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533510"/>
            <a:ext cx="3699371" cy="2888308"/>
          </a:xfrm>
          <a:prstGeom prst="ellipse">
            <a:avLst/>
          </a:prstGeom>
          <a:noFill/>
          <a:ln w="38100">
            <a:solidFill>
              <a:srgbClr val="7030A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G:\Новая папка\DSC0073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121" y="260800"/>
            <a:ext cx="3848110" cy="2992079"/>
          </a:xfrm>
          <a:prstGeom prst="ellipse">
            <a:avLst/>
          </a:prstGeom>
          <a:noFill/>
          <a:ln w="38100">
            <a:solidFill>
              <a:srgbClr val="7030A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G:\Новая папка\DSC0073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488136"/>
            <a:ext cx="3618223" cy="2979057"/>
          </a:xfrm>
          <a:prstGeom prst="ellipse">
            <a:avLst/>
          </a:prstGeom>
          <a:noFill/>
          <a:ln w="38100">
            <a:solidFill>
              <a:srgbClr val="7030A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http://mirpps.ru/fon-dlja-prezentacii/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2059" y="2054374"/>
            <a:ext cx="67151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7200" b="1" spc="100" dirty="0" smtClean="0">
                <a:ln w="180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7200" b="1" spc="100" dirty="0" smtClean="0">
                <a:ln w="180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7200" dirty="0"/>
          </a:p>
        </p:txBody>
      </p:sp>
      <p:pic>
        <p:nvPicPr>
          <p:cNvPr id="6" name="Рисунок 5" descr="C:\Users\Компьютер\Desktop\пластилин\работы детей\P1070779.JPG"/>
          <p:cNvPicPr/>
          <p:nvPr/>
        </p:nvPicPr>
        <p:blipFill rotWithShape="1">
          <a:blip r:embed="rId3" cstate="print"/>
          <a:srcRect l="19021" t="2756" r="12907" b="3202"/>
          <a:stretch/>
        </p:blipFill>
        <p:spPr bwMode="auto">
          <a:xfrm>
            <a:off x="222038" y="4102184"/>
            <a:ext cx="2375756" cy="2334404"/>
          </a:xfrm>
          <a:prstGeom prst="ellipse">
            <a:avLst/>
          </a:prstGeom>
          <a:noFill/>
          <a:ln w="38100">
            <a:solidFill>
              <a:srgbClr val="7030A0"/>
            </a:solidFill>
            <a:miter lim="800000"/>
            <a:headEnd/>
            <a:tailEnd/>
          </a:ln>
        </p:spPr>
      </p:pic>
      <p:pic>
        <p:nvPicPr>
          <p:cNvPr id="7" name="Рисунок 6" descr="C:\Users\Компьютер\Desktop\пластилин\работы детей\P1070789.JPG"/>
          <p:cNvPicPr/>
          <p:nvPr/>
        </p:nvPicPr>
        <p:blipFill rotWithShape="1">
          <a:blip r:embed="rId4" cstate="print"/>
          <a:srcRect l="18375" t="4584" r="11267"/>
          <a:stretch/>
        </p:blipFill>
        <p:spPr bwMode="auto">
          <a:xfrm>
            <a:off x="3365865" y="4205560"/>
            <a:ext cx="2412268" cy="2351286"/>
          </a:xfrm>
          <a:prstGeom prst="ellipse">
            <a:avLst/>
          </a:prstGeom>
          <a:noFill/>
          <a:ln w="38100">
            <a:solidFill>
              <a:srgbClr val="7030A0"/>
            </a:solidFill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367898" y="260648"/>
            <a:ext cx="666048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4000" b="1" dirty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Можно использовать разнообразные поверхности</a:t>
            </a:r>
          </a:p>
        </p:txBody>
      </p:sp>
      <p:pic>
        <p:nvPicPr>
          <p:cNvPr id="9" name="Рисунок 8" descr="F:\работы детей\P1070783.JPG"/>
          <p:cNvPicPr/>
          <p:nvPr/>
        </p:nvPicPr>
        <p:blipFill rotWithShape="1">
          <a:blip r:embed="rId5" cstate="print"/>
          <a:srcRect l="11856" t="2608" r="15145"/>
          <a:stretch/>
        </p:blipFill>
        <p:spPr bwMode="auto">
          <a:xfrm>
            <a:off x="1691680" y="1814532"/>
            <a:ext cx="2417008" cy="2336837"/>
          </a:xfrm>
          <a:prstGeom prst="ellipse">
            <a:avLst/>
          </a:prstGeom>
          <a:noFill/>
          <a:ln w="38100">
            <a:solidFill>
              <a:srgbClr val="7030A0"/>
            </a:solidFill>
            <a:miter lim="800000"/>
            <a:headEnd/>
            <a:tailEnd/>
          </a:ln>
        </p:spPr>
      </p:pic>
      <p:pic>
        <p:nvPicPr>
          <p:cNvPr id="10" name="Рисунок 9" descr="F:\работы детей\P1070784.JPG"/>
          <p:cNvPicPr/>
          <p:nvPr/>
        </p:nvPicPr>
        <p:blipFill>
          <a:blip r:embed="rId6" cstate="print"/>
          <a:srcRect l="11040" t="1856" r="13960"/>
          <a:stretch>
            <a:fillRect/>
          </a:stretch>
        </p:blipFill>
        <p:spPr bwMode="auto">
          <a:xfrm>
            <a:off x="5177523" y="1814532"/>
            <a:ext cx="2459597" cy="2391028"/>
          </a:xfrm>
          <a:prstGeom prst="ellipse">
            <a:avLst/>
          </a:prstGeom>
          <a:noFill/>
          <a:ln w="38100">
            <a:solidFill>
              <a:srgbClr val="7030A0"/>
            </a:solidFill>
            <a:miter lim="800000"/>
            <a:headEnd/>
            <a:tailEnd/>
          </a:ln>
        </p:spPr>
      </p:pic>
      <p:pic>
        <p:nvPicPr>
          <p:cNvPr id="2050" name="Picture 2" descr="G:\работы детей\P1070786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882" t="4391" r="14678" b="2475"/>
          <a:stretch/>
        </p:blipFill>
        <p:spPr bwMode="auto">
          <a:xfrm>
            <a:off x="6381760" y="4102184"/>
            <a:ext cx="2510720" cy="2525663"/>
          </a:xfrm>
          <a:prstGeom prst="ellipse">
            <a:avLst/>
          </a:prstGeom>
          <a:noFill/>
          <a:ln w="28575">
            <a:solidFill>
              <a:srgbClr val="7030A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68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 smtClean="0">
                <a:ln w="19050">
                  <a:solidFill>
                    <a:srgbClr val="7030A0"/>
                  </a:solidFill>
                  <a:prstDash val="solid"/>
                </a:ln>
                <a:solidFill>
                  <a:srgbClr val="0099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Приемы лепки при многослойной </a:t>
            </a:r>
            <a:r>
              <a:rPr lang="ru-RU" sz="4000" b="1" dirty="0" err="1" smtClean="0">
                <a:ln w="19050">
                  <a:solidFill>
                    <a:srgbClr val="7030A0"/>
                  </a:solidFill>
                  <a:prstDash val="solid"/>
                </a:ln>
                <a:solidFill>
                  <a:srgbClr val="0099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пластилинографии</a:t>
            </a:r>
            <a:endParaRPr lang="ru-RU" sz="4000" b="1" dirty="0" smtClean="0">
              <a:ln w="19050">
                <a:solidFill>
                  <a:srgbClr val="7030A0"/>
                </a:solidFill>
                <a:prstDash val="solid"/>
              </a:ln>
              <a:solidFill>
                <a:srgbClr val="0099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212" descr="alt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000240"/>
            <a:ext cx="3178820" cy="2214578"/>
          </a:xfrm>
          <a:prstGeom prst="rect">
            <a:avLst/>
          </a:prstGeom>
          <a:noFill/>
          <a:ln w="28575">
            <a:solidFill>
              <a:srgbClr val="7030A0"/>
            </a:solidFill>
            <a:miter lim="800000"/>
            <a:headEnd/>
            <a:tailEnd/>
          </a:ln>
        </p:spPr>
      </p:pic>
      <p:pic>
        <p:nvPicPr>
          <p:cNvPr id="6" name="Рисунок 227" descr="al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27713" y="2016885"/>
            <a:ext cx="2355799" cy="2157416"/>
          </a:xfrm>
          <a:prstGeom prst="rect">
            <a:avLst/>
          </a:prstGeom>
          <a:noFill/>
          <a:ln w="28575">
            <a:solidFill>
              <a:srgbClr val="7030A0"/>
            </a:solidFill>
            <a:miter lim="800000"/>
            <a:headEnd/>
            <a:tailEnd/>
          </a:ln>
        </p:spPr>
      </p:pic>
      <p:pic>
        <p:nvPicPr>
          <p:cNvPr id="7" name="Рисунок 225" descr="al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2071678"/>
            <a:ext cx="2428892" cy="2102623"/>
          </a:xfrm>
          <a:prstGeom prst="rect">
            <a:avLst/>
          </a:prstGeom>
          <a:noFill/>
          <a:ln w="28575">
            <a:solidFill>
              <a:srgbClr val="7030A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http://www.ramki.org/_ld/1/2717151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 rot="16200000">
            <a:off x="1143001" y="-1143001"/>
            <a:ext cx="6857999" cy="9144001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928662" y="1571612"/>
            <a:ext cx="7429552" cy="42148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cap="none" spc="0" normalizeH="0" baseline="0" noProof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Контурная пластилинография </a:t>
            </a:r>
            <a:r>
              <a:rPr kumimoji="0" lang="ru-RU" sz="4000" b="1" i="0" u="none" strike="noStrike" kern="1200" cap="none" spc="0" normalizeH="0" baseline="0" noProof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- изображение объекта </a:t>
            </a:r>
            <a:br>
              <a:rPr kumimoji="0" lang="ru-RU" sz="4000" b="1" i="0" u="none" strike="noStrike" kern="1200" cap="none" spc="0" normalizeH="0" baseline="0" noProof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4000" b="1" i="0" u="none" strike="noStrike" kern="1200" cap="none" spc="0" normalizeH="0" baseline="0" noProof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 контуру, с   использованием «жгутиков».</a:t>
            </a:r>
            <a:r>
              <a:rPr kumimoji="0" lang="ru-RU" sz="4000" b="1" i="0" u="none" strike="noStrike" kern="1200" cap="none" spc="0" normalizeH="0" baseline="0" noProof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4000" b="1" i="0" u="none" strike="noStrike" kern="1200" cap="none" spc="0" normalizeH="0" baseline="0" noProof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4000" b="1" i="0" u="none" strike="noStrike" kern="1200" cap="none" spc="0" normalizeH="0" baseline="0" noProof="0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mirpps.ru/fon-dlja-prezentacii/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7" y="-18552"/>
            <a:ext cx="9168735" cy="68765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2059" y="2054374"/>
            <a:ext cx="67151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7200" b="1" spc="100" dirty="0" smtClean="0">
                <a:ln w="180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7200" b="1" spc="100" dirty="0" smtClean="0">
                <a:ln w="180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7200" dirty="0"/>
          </a:p>
        </p:txBody>
      </p:sp>
      <p:pic>
        <p:nvPicPr>
          <p:cNvPr id="9" name="Рисунок 8" descr="C:\Users\Компьютер\Desktop\пластилин\работы детей\IMG_2098.JPG"/>
          <p:cNvPicPr/>
          <p:nvPr/>
        </p:nvPicPr>
        <p:blipFill>
          <a:blip r:embed="rId3" cstate="print"/>
          <a:srcRect l="25159" t="5363" r="24829" b="6625"/>
          <a:stretch>
            <a:fillRect/>
          </a:stretch>
        </p:blipFill>
        <p:spPr bwMode="auto">
          <a:xfrm rot="20338978">
            <a:off x="1223661" y="3617928"/>
            <a:ext cx="2857324" cy="3096272"/>
          </a:xfrm>
          <a:prstGeom prst="ellipse">
            <a:avLst/>
          </a:prstGeom>
          <a:noFill/>
          <a:ln w="38100">
            <a:solidFill>
              <a:srgbClr val="7030A0"/>
            </a:solidFill>
            <a:miter lim="800000"/>
            <a:headEnd/>
            <a:tailEnd/>
          </a:ln>
        </p:spPr>
      </p:pic>
      <p:pic>
        <p:nvPicPr>
          <p:cNvPr id="10" name="Рисунок 9" descr="C:\Users\Компьютер\Desktop\пластилин\работы детей\IMG_2101.JPG"/>
          <p:cNvPicPr/>
          <p:nvPr/>
        </p:nvPicPr>
        <p:blipFill>
          <a:blip r:embed="rId4" cstate="print"/>
          <a:srcRect l="27443" r="20982" b="8575"/>
          <a:stretch>
            <a:fillRect/>
          </a:stretch>
        </p:blipFill>
        <p:spPr bwMode="auto">
          <a:xfrm rot="1146499">
            <a:off x="6130568" y="98309"/>
            <a:ext cx="2741642" cy="3384572"/>
          </a:xfrm>
          <a:prstGeom prst="ellipse">
            <a:avLst/>
          </a:prstGeom>
          <a:noFill/>
          <a:ln w="38100">
            <a:solidFill>
              <a:srgbClr val="7030A0"/>
            </a:solidFill>
            <a:miter lim="800000"/>
            <a:headEnd/>
            <a:tailEnd/>
          </a:ln>
        </p:spPr>
      </p:pic>
      <p:pic>
        <p:nvPicPr>
          <p:cNvPr id="11" name="Рисунок 10" descr="C:\Users\Компьютер\Desktop\пластилин\работы детей\IMG_2102.JPG"/>
          <p:cNvPicPr/>
          <p:nvPr/>
        </p:nvPicPr>
        <p:blipFill rotWithShape="1">
          <a:blip r:embed="rId5" cstate="print"/>
          <a:srcRect l="29151" r="20304" b="11127"/>
          <a:stretch/>
        </p:blipFill>
        <p:spPr bwMode="auto">
          <a:xfrm rot="1214668">
            <a:off x="5505853" y="3622507"/>
            <a:ext cx="2580069" cy="3152058"/>
          </a:xfrm>
          <a:prstGeom prst="ellipse">
            <a:avLst/>
          </a:prstGeom>
          <a:noFill/>
          <a:ln w="38100">
            <a:solidFill>
              <a:srgbClr val="7030A0"/>
            </a:solidFill>
            <a:miter lim="800000"/>
            <a:headEnd/>
            <a:tailEnd/>
          </a:ln>
        </p:spPr>
      </p:pic>
      <p:pic>
        <p:nvPicPr>
          <p:cNvPr id="12" name="Рисунок 11" descr="C:\Users\Компьютер\Desktop\пластилин\работы детей\IMG_2104.JPG"/>
          <p:cNvPicPr/>
          <p:nvPr/>
        </p:nvPicPr>
        <p:blipFill>
          <a:blip r:embed="rId6" cstate="print"/>
          <a:srcRect l="32367" t="3988" r="18282" b="11183"/>
          <a:stretch>
            <a:fillRect/>
          </a:stretch>
        </p:blipFill>
        <p:spPr bwMode="auto">
          <a:xfrm rot="20541960">
            <a:off x="260496" y="157796"/>
            <a:ext cx="2729189" cy="3335004"/>
          </a:xfrm>
          <a:prstGeom prst="ellipse">
            <a:avLst/>
          </a:prstGeom>
          <a:noFill/>
          <a:ln w="38100">
            <a:solidFill>
              <a:srgbClr val="7030A0"/>
            </a:solidFill>
            <a:miter lim="800000"/>
            <a:headEnd/>
            <a:tailEnd/>
          </a:ln>
        </p:spPr>
      </p:pic>
      <p:pic>
        <p:nvPicPr>
          <p:cNvPr id="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7" cstate="print"/>
          <a:srcRect l="24061" t="4278" r="26212" b="3754"/>
          <a:stretch>
            <a:fillRect/>
          </a:stretch>
        </p:blipFill>
        <p:spPr bwMode="auto">
          <a:xfrm>
            <a:off x="3474061" y="1124744"/>
            <a:ext cx="2214578" cy="3071834"/>
          </a:xfrm>
          <a:prstGeom prst="rect">
            <a:avLst/>
          </a:prstGeom>
          <a:noFill/>
          <a:ln w="28575">
            <a:solidFill>
              <a:srgbClr val="7030A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www.ramki.org/_ld/1/2717151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 rot="16200000">
            <a:off x="1143001" y="-1143001"/>
            <a:ext cx="6857999" cy="9144001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827584" y="1772816"/>
            <a:ext cx="770485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400" i="1" dirty="0" smtClean="0">
                <a:cs typeface="Calibri" panose="020F0502020204030204" pitchFamily="34" charset="0"/>
              </a:rPr>
              <a:t>Учит работать как по образцу, так и по собственному замыслу, развивая фантазию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i="1" dirty="0" smtClean="0">
                <a:cs typeface="Calibri" panose="020F0502020204030204" pitchFamily="34" charset="0"/>
              </a:rPr>
              <a:t>Повышает интерес детей к художественному творчеству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sz="2400" i="1" dirty="0" smtClean="0">
                <a:cs typeface="Calibri" panose="020F0502020204030204" pitchFamily="34" charset="0"/>
              </a:rPr>
              <a:t> Учится анализировать формы и размеры объекта труда, наблюдать, сравнивать, выделять черты сходства и различия предметов по размеру, по расположению в пространстве, находить нужное количество деталей и места их соединения.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i="1" dirty="0" smtClean="0">
                <a:cs typeface="Calibri" panose="020F0502020204030204" pitchFamily="34" charset="0"/>
              </a:rPr>
              <a:t>Воспитывает и развивает любознательную активную, самостоятельную и творческую личность.</a:t>
            </a:r>
            <a:endParaRPr lang="ru-RU" sz="2400" i="1" dirty="0">
              <a:cs typeface="Calibri" panose="020F0502020204030204" pitchFamily="34" charset="0"/>
            </a:endParaRPr>
          </a:p>
        </p:txBody>
      </p:sp>
      <p:sp>
        <p:nvSpPr>
          <p:cNvPr id="25601" name="WordArt 1"/>
          <p:cNvSpPr>
            <a:spLocks noChangeArrowheads="1" noChangeShapeType="1" noTextEdit="1"/>
          </p:cNvSpPr>
          <p:nvPr/>
        </p:nvSpPr>
        <p:spPr bwMode="auto">
          <a:xfrm>
            <a:off x="1187624" y="842616"/>
            <a:ext cx="6768751" cy="579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3200" i="1" kern="10" spc="0" dirty="0" smtClean="0">
                <a:ln w="1270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660033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+mj-lt"/>
              </a:rPr>
              <a:t>Рисование пластилиновыми жгутиками </a:t>
            </a:r>
            <a:endParaRPr lang="ru-RU" sz="3200" i="1" kern="10" spc="0" dirty="0">
              <a:ln w="12700">
                <a:solidFill>
                  <a:srgbClr val="0000FF"/>
                </a:solidFill>
                <a:round/>
                <a:headEnd/>
                <a:tailEnd/>
              </a:ln>
              <a:solidFill>
                <a:srgbClr val="660033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www.ramki.org/_ld/1/2717151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 rot="16200000">
            <a:off x="1143001" y="-1143000"/>
            <a:ext cx="6857999" cy="9144001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827584" y="2204864"/>
            <a:ext cx="741682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990000"/>
                </a:solidFill>
                <a:cs typeface="Calibri" panose="020F0502020204030204" pitchFamily="34" charset="0"/>
              </a:rPr>
              <a:t>мелкой моторики рук и тактильного восприятия;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990000"/>
                </a:solidFill>
                <a:cs typeface="Calibri" panose="020F0502020204030204" pitchFamily="34" charset="0"/>
              </a:rPr>
              <a:t>пространственной ориентировки, глазомера и зрительного восприятия;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990000"/>
                </a:solidFill>
                <a:cs typeface="Calibri" panose="020F0502020204030204" pitchFamily="34" charset="0"/>
              </a:rPr>
              <a:t>творческого мышления;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990000"/>
                </a:solidFill>
                <a:cs typeface="Calibri" panose="020F0502020204030204" pitchFamily="34" charset="0"/>
              </a:rPr>
              <a:t>внимания и усидчивости;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990000"/>
                </a:solidFill>
                <a:cs typeface="Calibri" panose="020F0502020204030204" pitchFamily="34" charset="0"/>
              </a:rPr>
              <a:t>изобразительных навыков и умений;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990000"/>
                </a:solidFill>
                <a:cs typeface="Calibri" panose="020F0502020204030204" pitchFamily="34" charset="0"/>
              </a:rPr>
              <a:t>эстетического вкуса, фантазии;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990000"/>
                </a:solidFill>
                <a:cs typeface="Calibri" panose="020F0502020204030204" pitchFamily="34" charset="0"/>
              </a:rPr>
              <a:t>трудовых навыков;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990000"/>
                </a:solidFill>
                <a:cs typeface="Calibri" panose="020F0502020204030204" pitchFamily="34" charset="0"/>
              </a:rPr>
              <a:t>навыков контроля и самоконтроля</a:t>
            </a:r>
            <a:r>
              <a:rPr lang="ru-RU" sz="24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7173" name="WordArt 5"/>
          <p:cNvSpPr>
            <a:spLocks noChangeArrowheads="1" noChangeShapeType="1" noTextEdit="1"/>
          </p:cNvSpPr>
          <p:nvPr/>
        </p:nvSpPr>
        <p:spPr bwMode="auto">
          <a:xfrm>
            <a:off x="1187625" y="908720"/>
            <a:ext cx="7128792" cy="86409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1270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660033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+mj-lt"/>
              </a:rPr>
              <a:t>Рисование пластилиновыми жгутиками</a:t>
            </a:r>
          </a:p>
          <a:p>
            <a:pPr algn="ctr" rtl="0"/>
            <a:r>
              <a:rPr lang="ru-RU" sz="4000" kern="10" spc="0" dirty="0" smtClean="0">
                <a:ln w="1270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660033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+mj-lt"/>
              </a:rPr>
              <a:t>способствует</a:t>
            </a:r>
            <a:r>
              <a:rPr lang="ru-RU" sz="3600" kern="10" spc="0" dirty="0" smtClean="0">
                <a:ln w="1270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660033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+mj-lt"/>
              </a:rPr>
              <a:t> развитию у ребенка: </a:t>
            </a:r>
            <a:endParaRPr lang="ru-RU" sz="3600" kern="10" spc="0" dirty="0">
              <a:ln w="12700">
                <a:solidFill>
                  <a:srgbClr val="0000FF"/>
                </a:solidFill>
                <a:round/>
                <a:headEnd/>
                <a:tailEnd/>
              </a:ln>
              <a:solidFill>
                <a:srgbClr val="660033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+mj-lt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293096"/>
            <a:ext cx="1884040" cy="1575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www.ramki.org/_ld/1/2717151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 rot="16200000">
            <a:off x="1143001" y="-1143001"/>
            <a:ext cx="6857999" cy="9144001"/>
          </a:xfrm>
          <a:prstGeom prst="rect">
            <a:avLst/>
          </a:prstGeom>
          <a:noFill/>
        </p:spPr>
      </p:pic>
      <p:pic>
        <p:nvPicPr>
          <p:cNvPr id="3" name="Picture 2" descr="C:\Users\user\Desktop\IMG_9762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403648" y="1484784"/>
            <a:ext cx="6336704" cy="44773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649" name="WordArt 1"/>
          <p:cNvSpPr>
            <a:spLocks noChangeArrowheads="1" noChangeShapeType="1" noTextEdit="1"/>
          </p:cNvSpPr>
          <p:nvPr/>
        </p:nvSpPr>
        <p:spPr bwMode="auto">
          <a:xfrm>
            <a:off x="1259632" y="654397"/>
            <a:ext cx="6984776" cy="68637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3200" kern="10" spc="0" dirty="0" smtClean="0">
                <a:ln w="1270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660033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+mj-lt"/>
              </a:rPr>
              <a:t>для работы понадобится</a:t>
            </a:r>
            <a:endParaRPr lang="ru-RU" sz="3200" kern="10" spc="0" dirty="0">
              <a:ln w="12700">
                <a:solidFill>
                  <a:srgbClr val="0000FF"/>
                </a:solidFill>
                <a:round/>
                <a:headEnd/>
                <a:tailEnd/>
              </a:ln>
              <a:solidFill>
                <a:srgbClr val="660033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www.ramki.org/_ld/1/2717151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 rot="16200000">
            <a:off x="1143001" y="-1143001"/>
            <a:ext cx="6857999" cy="9144001"/>
          </a:xfrm>
          <a:prstGeom prst="rect">
            <a:avLst/>
          </a:prstGeom>
          <a:noFill/>
        </p:spPr>
      </p:pic>
      <p:sp>
        <p:nvSpPr>
          <p:cNvPr id="24577" name="WordArt 1"/>
          <p:cNvSpPr>
            <a:spLocks noChangeArrowheads="1" noChangeShapeType="1" noTextEdit="1"/>
          </p:cNvSpPr>
          <p:nvPr/>
        </p:nvSpPr>
        <p:spPr bwMode="auto">
          <a:xfrm>
            <a:off x="899592" y="1052736"/>
            <a:ext cx="7416824" cy="352839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ЭТАПЫ</a:t>
            </a:r>
          </a:p>
          <a:p>
            <a:pPr algn="ctr" rtl="0"/>
            <a:r>
              <a:rPr lang="ru-RU" sz="36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ВЫПОЛНЕНИЯ РАБОТЫ</a:t>
            </a:r>
            <a:endParaRPr lang="ru-RU" sz="3600" kern="10" spc="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581128"/>
            <a:ext cx="2859087" cy="15970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 descr="http://novorozhdennyj.ru/wp-content/uploads/2015/10/3plast.jpg"/>
          <p:cNvPicPr/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004048" y="4509120"/>
            <a:ext cx="3168352" cy="1620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www.ramki.org/_ld/1/2717151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 rot="16200000">
            <a:off x="1143001" y="-1143001"/>
            <a:ext cx="6857999" cy="9144001"/>
          </a:xfrm>
          <a:prstGeom prst="rect">
            <a:avLst/>
          </a:prstGeom>
          <a:noFill/>
        </p:spPr>
      </p:pic>
      <p:pic>
        <p:nvPicPr>
          <p:cNvPr id="4" name="Рисунок 3" descr="https://www.maam.ru/upload/blogs/detsad-318442-1475318752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836712"/>
            <a:ext cx="7488832" cy="50405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www.ramki.org/_ld/1/2717151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 rot="16200000">
            <a:off x="1143001" y="-1143001"/>
            <a:ext cx="6857999" cy="9144001"/>
          </a:xfrm>
          <a:prstGeom prst="rect">
            <a:avLst/>
          </a:prstGeom>
          <a:noFill/>
        </p:spPr>
      </p:pic>
      <p:pic>
        <p:nvPicPr>
          <p:cNvPr id="4" name="Рисунок 3" descr="https://www.maam.ru/upload/blogs/detsad-318442-1475318991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836712"/>
            <a:ext cx="7488832" cy="51125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www.ramki.org/_ld/1/2717151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 rot="16200000">
            <a:off x="1143001" y="-1143001"/>
            <a:ext cx="6857999" cy="9144001"/>
          </a:xfrm>
          <a:prstGeom prst="rect">
            <a:avLst/>
          </a:prstGeom>
          <a:noFill/>
        </p:spPr>
      </p:pic>
      <p:pic>
        <p:nvPicPr>
          <p:cNvPr id="4" name="Рисунок 3" descr="https://www.maam.ru/upload/blogs/detsad-318442-1475319113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908720"/>
            <a:ext cx="7272808" cy="50405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www.ramki.org/_ld/1/2717151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 rot="16200000">
            <a:off x="1143001" y="-1143001"/>
            <a:ext cx="6857999" cy="9144001"/>
          </a:xfrm>
          <a:prstGeom prst="rect">
            <a:avLst/>
          </a:prstGeom>
          <a:noFill/>
        </p:spPr>
      </p:pic>
      <p:pic>
        <p:nvPicPr>
          <p:cNvPr id="5" name="Рисунок 4" descr="https://www.maam.ru/upload/blogs/detsad-318442-1475319311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5596" y="800707"/>
            <a:ext cx="7272808" cy="52565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www.ramki.org/_ld/1/2717151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 rot="16200000">
            <a:off x="1143001" y="-1143000"/>
            <a:ext cx="6857999" cy="9144001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861048"/>
            <a:ext cx="2859087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674" name="WordArt 2"/>
          <p:cNvSpPr>
            <a:spLocks noChangeArrowheads="1" noChangeShapeType="1" noTextEdit="1"/>
          </p:cNvSpPr>
          <p:nvPr/>
        </p:nvSpPr>
        <p:spPr bwMode="auto">
          <a:xfrm>
            <a:off x="5508104" y="1700808"/>
            <a:ext cx="2808313" cy="1228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1270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660033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РАБОТА</a:t>
            </a:r>
          </a:p>
          <a:p>
            <a:pPr algn="ctr" rtl="0"/>
            <a:r>
              <a:rPr lang="ru-RU" sz="3600" kern="10" spc="0" dirty="0" smtClean="0">
                <a:ln w="1270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660033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ГОТОВА</a:t>
            </a:r>
            <a:endParaRPr lang="ru-RU" sz="3600" kern="10" spc="0" dirty="0">
              <a:ln w="12700">
                <a:solidFill>
                  <a:srgbClr val="0000FF"/>
                </a:solidFill>
                <a:round/>
                <a:headEnd/>
                <a:tailEnd/>
              </a:ln>
              <a:solidFill>
                <a:srgbClr val="660033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 Black"/>
            </a:endParaRPr>
          </a:p>
        </p:txBody>
      </p:sp>
      <p:pic>
        <p:nvPicPr>
          <p:cNvPr id="6" name="Рисунок 5" descr="https://www.maam.ru/upload/blogs/detsad-318442-1475319398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80728"/>
            <a:ext cx="3780928" cy="49685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www.ramki.org/_ld/1/2717151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 rot="16200000">
            <a:off x="1143001" y="-1143001"/>
            <a:ext cx="6857999" cy="9144001"/>
          </a:xfrm>
          <a:prstGeom prst="rect">
            <a:avLst/>
          </a:prstGeom>
          <a:noFill/>
        </p:spPr>
      </p:pic>
      <p:sp>
        <p:nvSpPr>
          <p:cNvPr id="30722" name="WordArt 2"/>
          <p:cNvSpPr>
            <a:spLocks noChangeArrowheads="1" noChangeShapeType="1" noTextEdit="1"/>
          </p:cNvSpPr>
          <p:nvPr/>
        </p:nvSpPr>
        <p:spPr bwMode="auto">
          <a:xfrm>
            <a:off x="1089024" y="730250"/>
            <a:ext cx="7011367" cy="1228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3600" kern="10" spc="0" smtClean="0">
                <a:ln w="1270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660033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ДЕТСКОЕ ТВОРЧЕСТВО</a:t>
            </a:r>
            <a:endParaRPr lang="ru-RU" sz="3600" kern="10" spc="0">
              <a:ln w="12700">
                <a:solidFill>
                  <a:srgbClr val="0000FF"/>
                </a:solidFill>
                <a:round/>
                <a:headEnd/>
                <a:tailEnd/>
              </a:ln>
              <a:solidFill>
                <a:srgbClr val="660033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 Black"/>
            </a:endParaRPr>
          </a:p>
        </p:txBody>
      </p:sp>
      <p:pic>
        <p:nvPicPr>
          <p:cNvPr id="4" name="Picture 2" descr="C:\Users\Анна\Desktop\ГОР. метод. объед\5plast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899592" y="2348880"/>
            <a:ext cx="4153552" cy="302433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0724" name="Picture 4" descr="http://karapuzi.com/uploads/posts/2016-03/1458932005_c88aqlwuivs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436096" y="1916832"/>
            <a:ext cx="2780257" cy="403924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www.ramki.org/_ld/1/2717151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 rot="16200000">
            <a:off x="1143001" y="-1143001"/>
            <a:ext cx="6857999" cy="9144001"/>
          </a:xfrm>
          <a:prstGeom prst="rect">
            <a:avLst/>
          </a:prstGeom>
          <a:noFill/>
        </p:spPr>
      </p:pic>
      <p:pic>
        <p:nvPicPr>
          <p:cNvPr id="29700" name="Picture 4" descr="http://www.svadbuzz.ru/sites/default/files/imagecache/photo-big/users/1/photo/2016/235/YZE_lJnloK0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827584" y="908720"/>
            <a:ext cx="7440430" cy="504296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www.ramki.org/_ld/1/2717151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 rot="16200000">
            <a:off x="1143001" y="-1143001"/>
            <a:ext cx="6857999" cy="9144001"/>
          </a:xfrm>
          <a:prstGeom prst="rect">
            <a:avLst/>
          </a:prstGeom>
          <a:noFill/>
        </p:spPr>
      </p:pic>
      <p:sp>
        <p:nvSpPr>
          <p:cNvPr id="20482" name="WordArt 2"/>
          <p:cNvSpPr>
            <a:spLocks noChangeArrowheads="1" noChangeShapeType="1" noTextEdit="1"/>
          </p:cNvSpPr>
          <p:nvPr/>
        </p:nvSpPr>
        <p:spPr bwMode="auto">
          <a:xfrm>
            <a:off x="1403648" y="1268760"/>
            <a:ext cx="6336704" cy="324036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ЖЕЛАЮ</a:t>
            </a:r>
          </a:p>
          <a:p>
            <a:pPr algn="ctr" rtl="0"/>
            <a:r>
              <a:rPr lang="ru-RU" sz="36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ТВОРЧЕСКИХ УСПЕХОВ</a:t>
            </a:r>
            <a:r>
              <a:rPr lang="ru-RU" sz="36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!</a:t>
            </a:r>
            <a:endParaRPr lang="ru-RU" sz="3600" kern="10" spc="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</TotalTime>
  <Words>245</Words>
  <Application>Microsoft Office PowerPoint</Application>
  <PresentationFormat>Экран (4:3)</PresentationFormat>
  <Paragraphs>57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 </vt:lpstr>
      <vt:lpstr> </vt:lpstr>
      <vt:lpstr>Слайд 10</vt:lpstr>
      <vt:lpstr> </vt:lpstr>
      <vt:lpstr>Слайд 12</vt:lpstr>
      <vt:lpstr> </vt:lpstr>
      <vt:lpstr> </vt:lpstr>
      <vt:lpstr>Приемы лепки при многослойной пластилинографии</vt:lpstr>
      <vt:lpstr>Слайд 16</vt:lpstr>
      <vt:lpstr> 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</vt:vector>
  </TitlesOfParts>
  <Company>diakov.net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Анна</dc:creator>
  <cp:lastModifiedBy>ROOT</cp:lastModifiedBy>
  <cp:revision>36</cp:revision>
  <dcterms:created xsi:type="dcterms:W3CDTF">2016-12-11T18:37:03Z</dcterms:created>
  <dcterms:modified xsi:type="dcterms:W3CDTF">2021-02-25T09:35:47Z</dcterms:modified>
</cp:coreProperties>
</file>