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notesMasters/notesMaster1.xml" ContentType="application/vnd.openxmlformats-officedocument.presentationml.notesMaster+xml"/>
  <Override PartName="/ppt/notesMasters/_rels/notesMaster1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6.xml" ContentType="application/vnd.openxmlformats-officedocument.presentationml.notesSlide+xml"/>
  <Override PartName="/ppt/notesSlides/_rels/notesSlide6.xml.rels" ContentType="application/vnd.openxmlformats-package.relationships+xml"/>
  <Override PartName="/ppt/media/image28.jpeg" ContentType="image/jpeg"/>
  <Override PartName="/ppt/media/image1.png" ContentType="image/png"/>
  <Override PartName="/ppt/media/image7.jpeg" ContentType="image/jpeg"/>
  <Override PartName="/ppt/media/image2.png" ContentType="image/png"/>
  <Override PartName="/ppt/media/image4.jpeg" ContentType="image/jpeg"/>
  <Override PartName="/ppt/media/image48.png" ContentType="image/png"/>
  <Override PartName="/ppt/media/image3.jpeg" ContentType="image/jpeg"/>
  <Override PartName="/ppt/media/image5.png" ContentType="image/png"/>
  <Override PartName="/ppt/media/image6.jpeg" ContentType="image/jpeg"/>
  <Override PartName="/ppt/media/image8.jpeg" ContentType="image/jpeg"/>
  <Override PartName="/ppt/media/image41.png" ContentType="image/png"/>
  <Override PartName="/ppt/media/image9.jpeg" ContentType="image/jpeg"/>
  <Override PartName="/ppt/media/image10.jpeg" ContentType="image/jpeg"/>
  <Override PartName="/ppt/media/image11.jpeg" ContentType="image/jpeg"/>
  <Override PartName="/ppt/media/image12.png" ContentType="image/png"/>
  <Override PartName="/ppt/media/image18.jpeg" ContentType="image/jpeg"/>
  <Override PartName="/ppt/media/image13.png" ContentType="image/png"/>
  <Override PartName="/ppt/media/image14.png" ContentType="image/png"/>
  <Override PartName="/ppt/media/image15.png" ContentType="image/png"/>
  <Override PartName="/ppt/media/image35.jpeg" ContentType="image/jpeg"/>
  <Override PartName="/ppt/media/image16.png" ContentType="image/png"/>
  <Override PartName="/ppt/media/image17.jpeg" ContentType="image/jpeg"/>
  <Override PartName="/ppt/media/image19.jpeg" ContentType="image/jpeg"/>
  <Override PartName="/ppt/media/image20.jpeg" ContentType="image/jpeg"/>
  <Override PartName="/ppt/media/image21.jpeg" ContentType="image/jpeg"/>
  <Override PartName="/ppt/media/image22.jpeg" ContentType="image/jpeg"/>
  <Override PartName="/ppt/media/image23.jpeg" ContentType="image/jpeg"/>
  <Override PartName="/ppt/media/image24.jpeg" ContentType="image/jpeg"/>
  <Override PartName="/ppt/media/image25.jpeg" ContentType="image/jpeg"/>
  <Override PartName="/ppt/media/image26.jpeg" ContentType="image/jpeg"/>
  <Override PartName="/ppt/media/image27.jpeg" ContentType="image/jpeg"/>
  <Override PartName="/ppt/media/image29.jpeg" ContentType="image/jpeg"/>
  <Override PartName="/ppt/media/image30.jpeg" ContentType="image/jpeg"/>
  <Override PartName="/ppt/media/image31.jpeg" ContentType="image/jpeg"/>
  <Override PartName="/ppt/media/image42.png" ContentType="image/png"/>
  <Override PartName="/ppt/media/image32.jpeg" ContentType="image/jpeg"/>
  <Override PartName="/ppt/media/image33.jpeg" ContentType="image/jpeg"/>
  <Override PartName="/ppt/media/image34.jpeg" ContentType="image/jpeg"/>
  <Override PartName="/ppt/media/image36.jpeg" ContentType="image/jpeg"/>
  <Override PartName="/ppt/media/image37.jpeg" ContentType="image/jpeg"/>
  <Override PartName="/ppt/media/image38.png" ContentType="image/png"/>
  <Override PartName="/ppt/media/image39.png" ContentType="image/png"/>
  <Override PartName="/ppt/media/image40.png" ContentType="image/png"/>
  <Override PartName="/ppt/media/image43.jpeg" ContentType="image/jpeg"/>
  <Override PartName="/ppt/media/image50.png" ContentType="image/png"/>
  <Override PartName="/ppt/media/image44.jpeg" ContentType="image/jpeg"/>
  <Override PartName="/ppt/media/image45.jpeg" ContentType="image/jpeg"/>
  <Override PartName="/ppt/media/image46.png" ContentType="image/png"/>
  <Override PartName="/ppt/media/image47.jpeg" ContentType="image/jpeg"/>
  <Override PartName="/ppt/media/image49.png" ContentType="image/png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8.xml.rels" ContentType="application/vnd.openxmlformats-package.relationships+xml"/>
  <Override PartName="/ppt/slides/_rels/slide19.xml.rels" ContentType="application/vnd.openxmlformats-package.relationships+xml"/>
  <Override PartName="/ppt/presProps.xml" ContentType="application/vnd.openxmlformats-officedocument.presentationml.presProps+xml"/>
  <Override PartName="/ppt/_rels/presentation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</p:sldIdLst>
  <p:sldSz cx="9144000" cy="6858000"/>
  <p:notesSz cx="6858000" cy="91440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20" Type="http://schemas.openxmlformats.org/officeDocument/2006/relationships/slide" Target="slides/slide16.xml"/><Relationship Id="rId21" Type="http://schemas.openxmlformats.org/officeDocument/2006/relationships/slide" Target="slides/slide17.xml"/><Relationship Id="rId22" Type="http://schemas.openxmlformats.org/officeDocument/2006/relationships/slide" Target="slides/slide18.xml"/><Relationship Id="rId23" Type="http://schemas.openxmlformats.org/officeDocument/2006/relationships/slide" Target="slides/slide19.xml"/><Relationship Id="rId24" Type="http://schemas.openxmlformats.org/officeDocument/2006/relationships/presProps" Target="presProps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3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0" lang="ru-RU" sz="4400" spc="-1" strike="noStrike">
                <a:solidFill>
                  <a:srgbClr val="000000"/>
                </a:solidFill>
                <a:latin typeface="Arial"/>
              </a:rPr>
              <a:t>Для перемещения страницы щёлкните мышью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r>
              <a:rPr b="0" lang="ru-RU" sz="2000" spc="-1" strike="noStrike">
                <a:latin typeface="Arial"/>
              </a:rPr>
              <a:t>Для правки формата примечаний щёлкните мышью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r>
              <a:rPr b="0" lang="ru-RU" sz="1400" spc="-1" strike="noStrike">
                <a:latin typeface="Times New Roman"/>
              </a:rPr>
              <a:t>&lt;верхний колонтитул&gt;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85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algn="r"/>
            <a:r>
              <a:rPr b="0" lang="ru-RU" sz="1400" spc="-1" strike="noStrike">
                <a:latin typeface="Times New Roman"/>
              </a:rPr>
              <a:t>&lt;дата/время&gt;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86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p>
            <a:r>
              <a:rPr b="0" lang="ru-RU" sz="1400" spc="-1" strike="noStrike">
                <a:latin typeface="Times New Roman"/>
              </a:rPr>
              <a:t>&lt;нижний колонтитул&gt;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87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p>
            <a:pPr algn="r"/>
            <a:fld id="{506F85C6-F3C3-4EC1-ADAE-DA6FDB705FA3}" type="slidenum">
              <a:rPr b="0" lang="ru-RU" sz="1400" spc="-1" strike="noStrike">
                <a:latin typeface="Times New Roman"/>
              </a:rPr>
              <a:t>&lt;номер&gt;</a:t>
            </a:fld>
            <a:endParaRPr b="0" lang="ru-RU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6.xml.rels><?xml version="1.0" encoding="UTF-8"?>
<Relationships xmlns="http://schemas.openxmlformats.org/package/2006/relationships"><Relationship Id="rId1" Type="http://schemas.openxmlformats.org/officeDocument/2006/relationships/slide" Target="../slides/slide6.xml"/><Relationship Id="rId2" Type="http://schemas.openxmlformats.org/officeDocument/2006/relationships/notesMaster" Target="../notesMasters/notesMaster1.xml"/>
</Relationship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PlaceHolder 1"/>
          <p:cNvSpPr>
            <a:spLocks noGrp="1"/>
          </p:cNvSpPr>
          <p:nvPr>
            <p:ph type="sldImg"/>
          </p:nvPr>
        </p:nvSpPr>
        <p:spPr>
          <a:xfrm>
            <a:off x="1143000" y="685800"/>
            <a:ext cx="4571640" cy="3428640"/>
          </a:xfrm>
          <a:prstGeom prst="rect">
            <a:avLst/>
          </a:prstGeom>
          <a:ln w="0">
            <a:noFill/>
          </a:ln>
        </p:spPr>
      </p:sp>
      <p:sp>
        <p:nvSpPr>
          <p:cNvPr id="183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184" name="PlaceHolder 3"/>
          <p:cNvSpPr>
            <a:spLocks noGrp="1"/>
          </p:cNvSpPr>
          <p:nvPr>
            <p:ph type="sldNum"/>
          </p:nvPr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14AD5891-37BF-45A2-AEDD-1367537FA03A}" type="slidenum">
              <a:rPr b="0" lang="ru-RU" sz="1200" spc="-1" strike="noStrike">
                <a:solidFill>
                  <a:srgbClr val="000000"/>
                </a:solidFill>
                <a:latin typeface="Arial"/>
                <a:ea typeface="+mn-e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3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3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3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3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3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3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3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3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3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9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3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0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3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1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3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numCol="1" spcCol="0"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000000"/>
                </a:solidFill>
                <a:latin typeface="Calibri"/>
              </a:rPr>
              <a:t>Образец заголовка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numCol="1" spcCol="0" anchor="t">
            <a:noAutofit/>
          </a:bodyPr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Образец текста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lvl="1" marL="743040" indent="-28584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ru-RU" sz="2800" spc="-1" strike="noStrike">
                <a:solidFill>
                  <a:srgbClr val="000000"/>
                </a:solidFill>
                <a:latin typeface="Calibri"/>
              </a:rPr>
              <a:t>Второй уровень</a:t>
            </a: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  <a:p>
            <a:pPr lvl="2" marL="1143000" indent="-2286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Третий уровень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lvl="3" marL="1600200" indent="-2286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Четвертый уровень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4" marL="2057400" indent="-2286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Пятый уровень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B68F7662-1CD2-44CF-A6B0-2D5D52DC55E8}" type="datetime">
              <a:rPr b="0" lang="ru-RU" sz="1200" spc="-1" strike="noStrike">
                <a:solidFill>
                  <a:srgbClr val="8b8b8b"/>
                </a:solidFill>
                <a:latin typeface="Calibri"/>
              </a:rPr>
              <a:t>18.11.21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7D8C7BB9-1FD7-4BBD-9B3A-00DB7257B37F}" type="slidenum">
              <a:rPr b="0" lang="ru-RU" sz="1200" spc="-1" strike="noStrike">
                <a:solidFill>
                  <a:srgbClr val="8b8b8b"/>
                </a:solidFill>
                <a:latin typeface="Calibri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2DC42E86-4814-4FE4-98DA-9952D1314B4E}" type="datetime">
              <a:rPr b="0" lang="ru-RU" sz="1200" spc="-1" strike="noStrike">
                <a:solidFill>
                  <a:srgbClr val="8b8b8b"/>
                </a:solidFill>
                <a:latin typeface="Calibri"/>
              </a:rPr>
              <a:t>18.11.21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36D9D4E4-0CDA-444C-93E5-B4CEDBD586AD}" type="slidenum">
              <a:rPr b="0" lang="ru-RU" sz="1200" spc="-1" strike="noStrike">
                <a:solidFill>
                  <a:srgbClr val="8b8b8b"/>
                </a:solidFill>
                <a:latin typeface="Calibri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0" lang="ru-RU" sz="4400" spc="-1" strike="noStrike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Для правки структуры щёлкните мышью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Второй уровень структуры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Третий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Четвёртый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image" Target="../media/image8.jpeg"/><Relationship Id="rId3" Type="http://schemas.openxmlformats.org/officeDocument/2006/relationships/image" Target="../media/image9.jpeg"/><Relationship Id="rId4" Type="http://schemas.openxmlformats.org/officeDocument/2006/relationships/image" Target="../media/image10.jpeg"/><Relationship Id="rId5" Type="http://schemas.openxmlformats.org/officeDocument/2006/relationships/image" Target="../media/image11.jpeg"/><Relationship Id="rId6" Type="http://schemas.openxmlformats.org/officeDocument/2006/relationships/slideLayout" Target="../slideLayouts/slideLayout13.xml"/><Relationship Id="rId7" Type="http://schemas.openxmlformats.org/officeDocument/2006/relationships/notesSlide" Target="../notesSlides/notesSlide6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image" Target="../media/image13.png"/><Relationship Id="rId3" Type="http://schemas.openxmlformats.org/officeDocument/2006/relationships/image" Target="../media/image14.png"/><Relationship Id="rId4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5.png"/><Relationship Id="rId2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16.png"/><Relationship Id="rId2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17.jpeg"/><Relationship Id="rId2" Type="http://schemas.openxmlformats.org/officeDocument/2006/relationships/image" Target="../media/image18.jpeg"/><Relationship Id="rId3" Type="http://schemas.openxmlformats.org/officeDocument/2006/relationships/slideLayout" Target="../slideLayouts/slideLayout1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9.jpeg"/><Relationship Id="rId2" Type="http://schemas.openxmlformats.org/officeDocument/2006/relationships/image" Target="../media/image20.jpeg"/><Relationship Id="rId3" Type="http://schemas.openxmlformats.org/officeDocument/2006/relationships/image" Target="../media/image21.jpeg"/><Relationship Id="rId4" Type="http://schemas.openxmlformats.org/officeDocument/2006/relationships/image" Target="../media/image22.jpeg"/><Relationship Id="rId5" Type="http://schemas.openxmlformats.org/officeDocument/2006/relationships/image" Target="../media/image23.jpeg"/><Relationship Id="rId6" Type="http://schemas.openxmlformats.org/officeDocument/2006/relationships/image" Target="../media/image24.jpeg"/><Relationship Id="rId7" Type="http://schemas.openxmlformats.org/officeDocument/2006/relationships/image" Target="../media/image25.jpeg"/><Relationship Id="rId8" Type="http://schemas.openxmlformats.org/officeDocument/2006/relationships/image" Target="../media/image26.jpeg"/><Relationship Id="rId9" Type="http://schemas.openxmlformats.org/officeDocument/2006/relationships/image" Target="../media/image27.jpeg"/><Relationship Id="rId10" Type="http://schemas.openxmlformats.org/officeDocument/2006/relationships/image" Target="../media/image28.jpeg"/><Relationship Id="rId11" Type="http://schemas.openxmlformats.org/officeDocument/2006/relationships/image" Target="../media/image29.jpeg"/><Relationship Id="rId12" Type="http://schemas.openxmlformats.org/officeDocument/2006/relationships/image" Target="../media/image30.jpeg"/><Relationship Id="rId13" Type="http://schemas.openxmlformats.org/officeDocument/2006/relationships/image" Target="../media/image31.jpeg"/><Relationship Id="rId14" Type="http://schemas.openxmlformats.org/officeDocument/2006/relationships/image" Target="../media/image32.jpeg"/><Relationship Id="rId15" Type="http://schemas.openxmlformats.org/officeDocument/2006/relationships/image" Target="../media/image33.jpeg"/><Relationship Id="rId16" Type="http://schemas.openxmlformats.org/officeDocument/2006/relationships/slideLayout" Target="../slideLayouts/slideLayout1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34.jpeg"/><Relationship Id="rId2" Type="http://schemas.openxmlformats.org/officeDocument/2006/relationships/image" Target="../media/image35.jpeg"/><Relationship Id="rId3" Type="http://schemas.openxmlformats.org/officeDocument/2006/relationships/image" Target="../media/image36.jpeg"/><Relationship Id="rId4" Type="http://schemas.openxmlformats.org/officeDocument/2006/relationships/image" Target="../media/image37.jpeg"/><Relationship Id="rId5" Type="http://schemas.openxmlformats.org/officeDocument/2006/relationships/slideLayout" Target="../slideLayouts/slideLayout13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38.png"/><Relationship Id="rId2" Type="http://schemas.openxmlformats.org/officeDocument/2006/relationships/image" Target="../media/image39.png"/><Relationship Id="rId3" Type="http://schemas.openxmlformats.org/officeDocument/2006/relationships/image" Target="../media/image40.png"/><Relationship Id="rId4" Type="http://schemas.openxmlformats.org/officeDocument/2006/relationships/image" Target="../media/image41.png"/><Relationship Id="rId5" Type="http://schemas.openxmlformats.org/officeDocument/2006/relationships/image" Target="../media/image42.png"/><Relationship Id="rId6" Type="http://schemas.openxmlformats.org/officeDocument/2006/relationships/slideLayout" Target="../slideLayouts/slideLayout13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43.jpeg"/><Relationship Id="rId2" Type="http://schemas.openxmlformats.org/officeDocument/2006/relationships/image" Target="../media/image44.jpeg"/><Relationship Id="rId3" Type="http://schemas.openxmlformats.org/officeDocument/2006/relationships/slideLayout" Target="../slideLayouts/slideLayout13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45.jpeg"/><Relationship Id="rId2" Type="http://schemas.openxmlformats.org/officeDocument/2006/relationships/image" Target="../media/image46.png"/><Relationship Id="rId3" Type="http://schemas.openxmlformats.org/officeDocument/2006/relationships/image" Target="../media/image47.jpeg"/><Relationship Id="rId4" Type="http://schemas.openxmlformats.org/officeDocument/2006/relationships/image" Target="../media/image48.png"/><Relationship Id="rId5" Type="http://schemas.openxmlformats.org/officeDocument/2006/relationships/slideLayout" Target="../slideLayouts/slideLayout13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49.png"/><Relationship Id="rId2" Type="http://schemas.openxmlformats.org/officeDocument/2006/relationships/image" Target="../media/image50.png"/><Relationship Id="rId3" Type="http://schemas.openxmlformats.org/officeDocument/2006/relationships/slideLayout" Target="../slideLayouts/slideLayout13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428760" y="28584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numCol="1" spcCol="0" anchor="ctr">
            <a:noAutofit/>
          </a:bodyPr>
          <a:p>
            <a:pPr algn="ctr">
              <a:lnSpc>
                <a:spcPct val="100000"/>
              </a:lnSpc>
            </a:pPr>
            <a:br/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89" name="Picture 2" descr="C:\Users\Я\Desktop\Рисунок1.jpg"/>
          <p:cNvPicPr/>
          <p:nvPr/>
        </p:nvPicPr>
        <p:blipFill>
          <a:blip r:embed="rId1"/>
          <a:stretch/>
        </p:blipFill>
        <p:spPr>
          <a:xfrm>
            <a:off x="642960" y="285840"/>
            <a:ext cx="8143560" cy="6337080"/>
          </a:xfrm>
          <a:prstGeom prst="rect">
            <a:avLst/>
          </a:prstGeom>
          <a:ln w="0">
            <a:noFill/>
          </a:ln>
        </p:spPr>
      </p:pic>
      <p:sp>
        <p:nvSpPr>
          <p:cNvPr id="90" name="Прямоугольник 5"/>
          <p:cNvSpPr/>
          <p:nvPr/>
        </p:nvSpPr>
        <p:spPr>
          <a:xfrm>
            <a:off x="683640" y="285840"/>
            <a:ext cx="8460000" cy="63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b="1" lang="ru-RU" sz="1800" spc="-1" strike="noStrike">
                <a:solidFill>
                  <a:srgbClr val="000000"/>
                </a:solidFill>
                <a:latin typeface="Times New Roman"/>
              </a:rPr>
              <a:t>Муниципальное  дошкольное образовательное учреждение </a:t>
            </a: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1800" spc="-1" strike="noStrike">
                <a:solidFill>
                  <a:srgbClr val="000000"/>
                </a:solidFill>
                <a:latin typeface="Times New Roman"/>
              </a:rPr>
              <a:t>«Детский сад № 38»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91" name="Прямоугольник 6"/>
          <p:cNvSpPr/>
          <p:nvPr/>
        </p:nvSpPr>
        <p:spPr>
          <a:xfrm>
            <a:off x="2123640" y="2709000"/>
            <a:ext cx="5428800" cy="3194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b="1" i="1" lang="ru-RU" sz="2800" spc="-1" strike="noStrike">
                <a:solidFill>
                  <a:srgbClr val="c00000"/>
                </a:solidFill>
                <a:latin typeface="Arial"/>
              </a:rPr>
              <a:t>Экологический проект</a:t>
            </a:r>
            <a:br/>
            <a:r>
              <a:rPr b="1" i="1" lang="ru-RU" sz="3200" spc="-1" strike="noStrike">
                <a:solidFill>
                  <a:srgbClr val="c00000"/>
                </a:solidFill>
                <a:latin typeface="Arial"/>
              </a:rPr>
              <a:t>«Птичья столовая»</a:t>
            </a:r>
            <a:br/>
            <a:r>
              <a:rPr b="1" lang="ru-RU" sz="1600" spc="-1" strike="noStrike">
                <a:solidFill>
                  <a:srgbClr val="c00000"/>
                </a:solidFill>
                <a:latin typeface="Arial"/>
              </a:rPr>
              <a:t>старшая группа</a:t>
            </a:r>
            <a:endParaRPr b="0" lang="ru-RU" sz="16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1600" spc="-1" strike="noStrike">
              <a:latin typeface="Arial"/>
            </a:endParaRPr>
          </a:p>
          <a:p>
            <a:pPr algn="r">
              <a:lnSpc>
                <a:spcPct val="100000"/>
              </a:lnSpc>
            </a:pPr>
            <a:endParaRPr b="0" lang="ru-RU" sz="1600" spc="-1" strike="noStrike">
              <a:latin typeface="Arial"/>
            </a:endParaRPr>
          </a:p>
          <a:p>
            <a:pPr algn="r">
              <a:lnSpc>
                <a:spcPct val="100000"/>
              </a:lnSpc>
            </a:pPr>
            <a:r>
              <a:rPr b="1" lang="ru-RU" sz="1600" spc="-1" strike="noStrike">
                <a:solidFill>
                  <a:srgbClr val="c00000"/>
                </a:solidFill>
                <a:latin typeface="Arial"/>
              </a:rPr>
              <a:t>Воспитатель:</a:t>
            </a:r>
            <a:endParaRPr b="0" lang="ru-RU" sz="1600" spc="-1" strike="noStrike">
              <a:latin typeface="Arial"/>
            </a:endParaRPr>
          </a:p>
          <a:p>
            <a:pPr algn="r">
              <a:lnSpc>
                <a:spcPct val="100000"/>
              </a:lnSpc>
            </a:pPr>
            <a:r>
              <a:rPr b="1" lang="ru-RU" sz="1600" spc="-1" strike="noStrike">
                <a:solidFill>
                  <a:srgbClr val="c00000"/>
                </a:solidFill>
                <a:latin typeface="Arial"/>
              </a:rPr>
              <a:t>Ильина М.В.</a:t>
            </a:r>
            <a:endParaRPr b="0" lang="ru-RU" sz="1600" spc="-1" strike="noStrike">
              <a:latin typeface="Arial"/>
            </a:endParaRPr>
          </a:p>
          <a:p>
            <a:pPr algn="r">
              <a:lnSpc>
                <a:spcPct val="100000"/>
              </a:lnSpc>
            </a:pPr>
            <a:endParaRPr b="0" lang="ru-RU" sz="1600" spc="-1" strike="noStrike">
              <a:latin typeface="Arial"/>
            </a:endParaRPr>
          </a:p>
          <a:p>
            <a:pPr algn="r">
              <a:lnSpc>
                <a:spcPct val="100000"/>
              </a:lnSpc>
            </a:pPr>
            <a:endParaRPr b="0" lang="ru-RU" sz="1600" spc="-1" strike="noStrike">
              <a:latin typeface="Arial"/>
            </a:endParaRPr>
          </a:p>
          <a:p>
            <a:pPr algn="r">
              <a:lnSpc>
                <a:spcPct val="100000"/>
              </a:lnSpc>
            </a:pPr>
            <a:endParaRPr b="0" lang="ru-RU" sz="16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1600" spc="-1" strike="noStrike">
                <a:solidFill>
                  <a:srgbClr val="c00000"/>
                </a:solidFill>
                <a:latin typeface="Arial"/>
              </a:rPr>
              <a:t>2021г.</a:t>
            </a:r>
            <a:endParaRPr b="0" lang="ru-RU" sz="1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Заголовок 1"/>
          <p:cNvSpPr/>
          <p:nvPr/>
        </p:nvSpPr>
        <p:spPr>
          <a:xfrm>
            <a:off x="684360" y="2852640"/>
            <a:ext cx="8229240" cy="1584000"/>
          </a:xfrm>
          <a:prstGeom prst="rect">
            <a:avLst/>
          </a:prstGeom>
          <a:noFill/>
          <a:ln w="9525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br/>
            <a:endParaRPr b="0" lang="ru-RU" sz="1800" spc="-1" strike="noStrike">
              <a:latin typeface="Arial"/>
            </a:endParaRPr>
          </a:p>
        </p:txBody>
      </p:sp>
      <p:sp>
        <p:nvSpPr>
          <p:cNvPr id="93" name="Содержимое 2"/>
          <p:cNvSpPr/>
          <p:nvPr/>
        </p:nvSpPr>
        <p:spPr>
          <a:xfrm>
            <a:off x="3276720" y="4149720"/>
            <a:ext cx="5758920" cy="2158560"/>
          </a:xfrm>
          <a:prstGeom prst="rect">
            <a:avLst/>
          </a:prstGeom>
          <a:noFill/>
          <a:ln w="9525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rmAutofit/>
          </a:bodyPr>
          <a:p>
            <a:pPr marL="365760" indent="-255960">
              <a:lnSpc>
                <a:spcPct val="100000"/>
              </a:lnSpc>
              <a:spcBef>
                <a:spcPts val="479"/>
              </a:spcBef>
              <a:tabLst>
                <a:tab algn="l" pos="0"/>
              </a:tabLst>
            </a:pPr>
            <a:endParaRPr b="0" lang="ru-RU" sz="1800" spc="-1" strike="noStrike">
              <a:latin typeface="Arial"/>
            </a:endParaRPr>
          </a:p>
          <a:p>
            <a:pPr marL="365760" indent="-255960" algn="just">
              <a:lnSpc>
                <a:spcPct val="100000"/>
              </a:lnSpc>
              <a:spcBef>
                <a:spcPts val="439"/>
              </a:spcBef>
              <a:tabLst>
                <a:tab algn="l" pos="0"/>
              </a:tabLst>
            </a:pPr>
            <a:endParaRPr b="0" lang="ru-RU" sz="1800" spc="-1" strike="noStrike">
              <a:latin typeface="Arial"/>
            </a:endParaRPr>
          </a:p>
          <a:p>
            <a:pPr marL="365760" indent="-255960" algn="just">
              <a:lnSpc>
                <a:spcPct val="100000"/>
              </a:lnSpc>
              <a:spcBef>
                <a:spcPts val="439"/>
              </a:spcBef>
              <a:tabLst>
                <a:tab algn="l" pos="0"/>
              </a:tabLst>
            </a:pPr>
            <a:endParaRPr b="0" lang="ru-RU" sz="1800" spc="-1" strike="noStrike">
              <a:latin typeface="Arial"/>
            </a:endParaRPr>
          </a:p>
          <a:p>
            <a:pPr marL="365760" indent="-255960" algn="just">
              <a:lnSpc>
                <a:spcPct val="100000"/>
              </a:lnSpc>
              <a:spcBef>
                <a:spcPts val="439"/>
              </a:spcBef>
              <a:tabLst>
                <a:tab algn="l" pos="0"/>
              </a:tabLst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41"/>
              </a:spcBef>
              <a:tabLst>
                <a:tab algn="l" pos="0"/>
              </a:tabLst>
            </a:pPr>
            <a:endParaRPr b="0" lang="ru-RU" sz="1800" spc="-1" strike="noStrike">
              <a:latin typeface="Arial"/>
            </a:endParaRPr>
          </a:p>
        </p:txBody>
      </p:sp>
      <p:pic>
        <p:nvPicPr>
          <p:cNvPr id="94" name="Рисунок 8" descr="i.jpeg"/>
          <p:cNvPicPr/>
          <p:nvPr/>
        </p:nvPicPr>
        <p:blipFill>
          <a:blip r:embed="rId1"/>
          <a:stretch/>
        </p:blipFill>
        <p:spPr>
          <a:xfrm>
            <a:off x="5436000" y="260640"/>
            <a:ext cx="3200040" cy="2666520"/>
          </a:xfrm>
          <a:prstGeom prst="rect">
            <a:avLst/>
          </a:prstGeom>
          <a:ln w="0">
            <a:noFill/>
          </a:ln>
        </p:spPr>
      </p:pic>
      <p:sp>
        <p:nvSpPr>
          <p:cNvPr id="95" name="Прямоугольник 9"/>
          <p:cNvSpPr/>
          <p:nvPr/>
        </p:nvSpPr>
        <p:spPr>
          <a:xfrm>
            <a:off x="899640" y="404640"/>
            <a:ext cx="4500360" cy="31381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1" lang="ru-RU" sz="3200" spc="-1" strike="noStrike" u="sng">
                <a:solidFill>
                  <a:srgbClr val="ff0000"/>
                </a:solidFill>
                <a:uFillTx/>
                <a:latin typeface="Monotype Corsiva"/>
              </a:rPr>
              <a:t>Проблема:</a:t>
            </a:r>
            <a:r>
              <a:rPr b="0" lang="ru-RU" sz="3200" spc="-1" strike="noStrike" u="sng">
                <a:solidFill>
                  <a:srgbClr val="ff0000"/>
                </a:solidFill>
                <a:uFillTx/>
                <a:latin typeface="Monotype Corsiva"/>
              </a:rPr>
              <a:t> </a:t>
            </a:r>
            <a:r>
              <a:rPr b="1" lang="ru-RU" sz="2400" spc="-1" strike="noStrike">
                <a:solidFill>
                  <a:srgbClr val="7030a0"/>
                </a:solidFill>
                <a:latin typeface="Monotype Corsiva"/>
              </a:rPr>
              <a:t>Зимой нет ягод, семян, насекомых; птицам нечем питаться. Как же выживают в зимнее время наши младшие друзья – птицы? Чем мы можем помочь им в это трудное время?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400" spc="-1" strike="noStrike">
              <a:latin typeface="Arial"/>
            </a:endParaRPr>
          </a:p>
        </p:txBody>
      </p:sp>
      <p:sp>
        <p:nvSpPr>
          <p:cNvPr id="96" name="Прямоугольник 11"/>
          <p:cNvSpPr/>
          <p:nvPr/>
        </p:nvSpPr>
        <p:spPr>
          <a:xfrm>
            <a:off x="827640" y="4221000"/>
            <a:ext cx="3528000" cy="516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  <a:scene3d>
              <a:camera prst="orthographicFront">
                <a:rot lat="0" lon="0" rev="0"/>
              </a:camera>
              <a:lightRig dir="t" rig="contrasting">
                <a:rot lat="0" lon="0" rev="4500000"/>
              </a:lightRig>
            </a:scene3d>
            <a:sp3d contourW="6350" prstMaterial="metal">
              <a:bevelT prst="relaxedInset" w="127000" h="31750"/>
              <a:contourClr>
                <a:schemeClr val="accent1"/>
              </a:contourClr>
            </a:sp3d>
          </a:bodyPr>
          <a:p>
            <a:pPr algn="ctr">
              <a:lnSpc>
                <a:spcPct val="100000"/>
              </a:lnSpc>
            </a:pPr>
            <a:r>
              <a:rPr b="0" lang="ru-RU" sz="2800" spc="-1" strike="noStrike">
                <a:solidFill>
                  <a:srgbClr val="00b0f0"/>
                </a:solidFill>
                <a:latin typeface="Monotype Corsiva"/>
              </a:rPr>
              <a:t>ЦЕЛЬ  ПРОЕКТА: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97" name="Rectangle 6"/>
          <p:cNvSpPr/>
          <p:nvPr/>
        </p:nvSpPr>
        <p:spPr>
          <a:xfrm>
            <a:off x="899640" y="4804560"/>
            <a:ext cx="7848360" cy="1553760"/>
          </a:xfrm>
          <a:prstGeom prst="rect">
            <a:avLst/>
          </a:prstGeom>
          <a:noFill/>
          <a:ln w="9525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spAutoFit/>
          </a:bodyPr>
          <a:p>
            <a:pPr algn="just">
              <a:lnSpc>
                <a:spcPct val="100000"/>
              </a:lnSpc>
            </a:pPr>
            <a:r>
              <a:rPr b="1" lang="ru-RU" sz="2400" spc="-1" strike="noStrike">
                <a:solidFill>
                  <a:srgbClr val="604a7b"/>
                </a:solidFill>
                <a:latin typeface="Monotype Corsiva"/>
                <a:ea typeface="Calibri"/>
              </a:rPr>
              <a:t>Экологическое образование детей посредством привлечения внимания к проблеме зимующих птиц, привлечение детей, родителей, волонтеров, педагогов в практической деятельности по охране природы родного края.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98" name="Прямоугольник 13"/>
          <p:cNvSpPr/>
          <p:nvPr/>
        </p:nvSpPr>
        <p:spPr>
          <a:xfrm>
            <a:off x="899640" y="2709000"/>
            <a:ext cx="7776360" cy="1553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604a7b"/>
                </a:solidFill>
                <a:latin typeface="Monotype Corsiva"/>
                <a:ea typeface="Calibri"/>
              </a:rPr>
              <a:t>К сожалению, с лица Земли полностью исчезло 94 вида птиц, а еще 187 видов птиц находится в Красной книге. Много птиц погибает во время зимней бескормицы, которая начинается с появлением устойчивого снежного покрова, от голода.</a:t>
            </a:r>
            <a:endParaRPr b="0" lang="ru-R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nodeType="clickEffect" fill="hold" presetClass="entr" presetID="8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amond(in)" transition="in">
                                      <p:cBhvr additive="repl">
                                        <p:cTn id="7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Заголовок 1"/>
          <p:cNvSpPr/>
          <p:nvPr/>
        </p:nvSpPr>
        <p:spPr>
          <a:xfrm>
            <a:off x="684360" y="2852640"/>
            <a:ext cx="8229240" cy="1584000"/>
          </a:xfrm>
          <a:prstGeom prst="rect">
            <a:avLst/>
          </a:prstGeom>
          <a:noFill/>
          <a:ln w="9525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br/>
            <a:endParaRPr b="0" lang="ru-RU" sz="1800" spc="-1" strike="noStrike">
              <a:latin typeface="Arial"/>
            </a:endParaRPr>
          </a:p>
        </p:txBody>
      </p:sp>
      <p:sp>
        <p:nvSpPr>
          <p:cNvPr id="100" name="Содержимое 2"/>
          <p:cNvSpPr/>
          <p:nvPr/>
        </p:nvSpPr>
        <p:spPr>
          <a:xfrm>
            <a:off x="3276720" y="4149720"/>
            <a:ext cx="5758920" cy="2158560"/>
          </a:xfrm>
          <a:prstGeom prst="rect">
            <a:avLst/>
          </a:prstGeom>
          <a:noFill/>
          <a:ln w="9525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rmAutofit/>
          </a:bodyPr>
          <a:p>
            <a:pPr marL="365760" indent="-255960">
              <a:lnSpc>
                <a:spcPct val="100000"/>
              </a:lnSpc>
              <a:spcBef>
                <a:spcPts val="479"/>
              </a:spcBef>
              <a:tabLst>
                <a:tab algn="l" pos="0"/>
              </a:tabLst>
            </a:pPr>
            <a:endParaRPr b="0" lang="ru-RU" sz="1800" spc="-1" strike="noStrike">
              <a:latin typeface="Arial"/>
            </a:endParaRPr>
          </a:p>
          <a:p>
            <a:pPr marL="365760" indent="-255960" algn="just">
              <a:lnSpc>
                <a:spcPct val="100000"/>
              </a:lnSpc>
              <a:spcBef>
                <a:spcPts val="439"/>
              </a:spcBef>
              <a:tabLst>
                <a:tab algn="l" pos="0"/>
              </a:tabLst>
            </a:pPr>
            <a:endParaRPr b="0" lang="ru-RU" sz="1800" spc="-1" strike="noStrike">
              <a:latin typeface="Arial"/>
            </a:endParaRPr>
          </a:p>
          <a:p>
            <a:pPr marL="365760" indent="-255960" algn="just">
              <a:lnSpc>
                <a:spcPct val="100000"/>
              </a:lnSpc>
              <a:spcBef>
                <a:spcPts val="439"/>
              </a:spcBef>
              <a:tabLst>
                <a:tab algn="l" pos="0"/>
              </a:tabLst>
            </a:pPr>
            <a:endParaRPr b="0" lang="ru-RU" sz="1800" spc="-1" strike="noStrike">
              <a:latin typeface="Arial"/>
            </a:endParaRPr>
          </a:p>
          <a:p>
            <a:pPr marL="365760" indent="-255960" algn="just">
              <a:lnSpc>
                <a:spcPct val="100000"/>
              </a:lnSpc>
              <a:spcBef>
                <a:spcPts val="439"/>
              </a:spcBef>
              <a:tabLst>
                <a:tab algn="l" pos="0"/>
              </a:tabLst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41"/>
              </a:spcBef>
              <a:tabLst>
                <a:tab algn="l" pos="0"/>
              </a:tabLst>
            </a:pPr>
            <a:endParaRPr b="0" lang="ru-RU" sz="1800" spc="-1" strike="noStrike">
              <a:latin typeface="Arial"/>
            </a:endParaRPr>
          </a:p>
        </p:txBody>
      </p:sp>
      <p:sp>
        <p:nvSpPr>
          <p:cNvPr id="101" name="Прямоугольник 11"/>
          <p:cNvSpPr/>
          <p:nvPr/>
        </p:nvSpPr>
        <p:spPr>
          <a:xfrm>
            <a:off x="755640" y="332640"/>
            <a:ext cx="3384000" cy="516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  <a:scene3d>
              <a:camera prst="orthographicFront">
                <a:rot lat="0" lon="0" rev="0"/>
              </a:camera>
              <a:lightRig dir="t" rig="contrasting">
                <a:rot lat="0" lon="0" rev="4500000"/>
              </a:lightRig>
            </a:scene3d>
            <a:sp3d contourW="6350" prstMaterial="metal">
              <a:bevelT prst="relaxedInset" w="127000" h="31750"/>
              <a:contourClr>
                <a:schemeClr val="accent1"/>
              </a:contourClr>
            </a:sp3d>
          </a:bodyPr>
          <a:p>
            <a:pPr algn="ctr">
              <a:lnSpc>
                <a:spcPct val="100000"/>
              </a:lnSpc>
            </a:pPr>
            <a:r>
              <a:rPr b="0" lang="ru-RU" sz="2800" spc="-1" strike="noStrike">
                <a:solidFill>
                  <a:srgbClr val="00b0f0"/>
                </a:solidFill>
                <a:latin typeface="Impact"/>
              </a:rPr>
              <a:t>ЗАДАЧИ  ПРОЕКТА: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102" name="Rectangle 3"/>
          <p:cNvSpPr/>
          <p:nvPr/>
        </p:nvSpPr>
        <p:spPr>
          <a:xfrm>
            <a:off x="755640" y="793800"/>
            <a:ext cx="3960000" cy="6033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spAutoFit/>
          </a:bodyPr>
          <a:p>
            <a:pPr algn="just">
              <a:lnSpc>
                <a:spcPct val="100000"/>
              </a:lnSpc>
              <a:tabLst>
                <a:tab algn="l" pos="270000"/>
                <a:tab algn="l" pos="450720"/>
                <a:tab algn="l" pos="630360"/>
              </a:tabLst>
            </a:pPr>
            <a:r>
              <a:rPr b="1" lang="ru-RU" sz="1800" spc="-1" strike="noStrike">
                <a:solidFill>
                  <a:srgbClr val="000099"/>
                </a:solidFill>
                <a:latin typeface="Monotype Corsiva"/>
              </a:rPr>
              <a:t>Для детей</a:t>
            </a:r>
            <a:endParaRPr b="0" lang="ru-RU" sz="1800" spc="-1" strike="noStrike">
              <a:latin typeface="Arial"/>
            </a:endParaRPr>
          </a:p>
          <a:p>
            <a:pPr marL="285840" indent="-285840" algn="just">
              <a:lnSpc>
                <a:spcPct val="100000"/>
              </a:lnSpc>
              <a:buClr>
                <a:srgbClr val="000099"/>
              </a:buClr>
              <a:buFont typeface="Arial"/>
              <a:buChar char="•"/>
              <a:tabLst>
                <a:tab algn="l" pos="270000"/>
                <a:tab algn="l" pos="450720"/>
                <a:tab algn="l" pos="630360"/>
              </a:tabLst>
            </a:pPr>
            <a:r>
              <a:rPr b="0" lang="ru-RU" sz="1800" spc="-1" strike="noStrike">
                <a:solidFill>
                  <a:srgbClr val="000099"/>
                </a:solidFill>
                <a:latin typeface="Monotype Corsiva"/>
              </a:rPr>
              <a:t>Продолжать знакомить с сезонными явлениями в природе и жизни птиц;</a:t>
            </a:r>
            <a:endParaRPr b="0" lang="ru-RU" sz="1800" spc="-1" strike="noStrike">
              <a:latin typeface="Arial"/>
            </a:endParaRPr>
          </a:p>
          <a:p>
            <a:pPr marL="285840" indent="-285840" algn="just">
              <a:lnSpc>
                <a:spcPct val="100000"/>
              </a:lnSpc>
              <a:buClr>
                <a:srgbClr val="000099"/>
              </a:buClr>
              <a:buFont typeface="Arial"/>
              <a:buChar char="•"/>
              <a:tabLst>
                <a:tab algn="l" pos="270000"/>
                <a:tab algn="l" pos="450720"/>
                <a:tab algn="l" pos="630360"/>
              </a:tabLst>
            </a:pPr>
            <a:r>
              <a:rPr b="0" lang="ru-RU" sz="1800" spc="-1" strike="noStrike">
                <a:solidFill>
                  <a:srgbClr val="000099"/>
                </a:solidFill>
                <a:latin typeface="Monotype Corsiva"/>
              </a:rPr>
              <a:t>Уточнить представления детей об условиях жизни зимующих птиц, роли человека в этом;</a:t>
            </a:r>
            <a:endParaRPr b="0" lang="ru-RU" sz="1800" spc="-1" strike="noStrike">
              <a:latin typeface="Arial"/>
            </a:endParaRPr>
          </a:p>
          <a:p>
            <a:pPr marL="285840" indent="-285840" algn="just">
              <a:lnSpc>
                <a:spcPct val="100000"/>
              </a:lnSpc>
              <a:buClr>
                <a:srgbClr val="000099"/>
              </a:buClr>
              <a:buFont typeface="Arial"/>
              <a:buChar char="•"/>
              <a:tabLst>
                <a:tab algn="l" pos="270000"/>
                <a:tab algn="l" pos="450720"/>
                <a:tab algn="l" pos="630360"/>
              </a:tabLst>
            </a:pPr>
            <a:r>
              <a:rPr b="0" lang="ru-RU" sz="1800" spc="-1" strike="noStrike">
                <a:solidFill>
                  <a:srgbClr val="000099"/>
                </a:solidFill>
                <a:latin typeface="Monotype Corsiva"/>
              </a:rPr>
              <a:t>Развивать исследовательские навыки дошкольников;</a:t>
            </a:r>
            <a:endParaRPr b="0" lang="ru-RU" sz="1800" spc="-1" strike="noStrike">
              <a:latin typeface="Arial"/>
            </a:endParaRPr>
          </a:p>
          <a:p>
            <a:pPr marL="285840" indent="-285840" algn="just">
              <a:lnSpc>
                <a:spcPct val="100000"/>
              </a:lnSpc>
              <a:buClr>
                <a:srgbClr val="000099"/>
              </a:buClr>
              <a:buFont typeface="Arial"/>
              <a:buChar char="•"/>
              <a:tabLst>
                <a:tab algn="l" pos="270000"/>
                <a:tab algn="l" pos="450720"/>
                <a:tab algn="l" pos="630360"/>
              </a:tabLst>
            </a:pPr>
            <a:r>
              <a:rPr b="0" lang="ru-RU" sz="1800" spc="-1" strike="noStrike">
                <a:solidFill>
                  <a:srgbClr val="000099"/>
                </a:solidFill>
                <a:latin typeface="Monotype Corsiva"/>
              </a:rPr>
              <a:t>Воспитывать бережное отношение к птицам;</a:t>
            </a:r>
            <a:endParaRPr b="0" lang="ru-RU" sz="1800" spc="-1" strike="noStrike">
              <a:latin typeface="Arial"/>
            </a:endParaRPr>
          </a:p>
          <a:p>
            <a:pPr marL="285840" indent="-285840" algn="just">
              <a:lnSpc>
                <a:spcPct val="100000"/>
              </a:lnSpc>
              <a:buClr>
                <a:srgbClr val="000099"/>
              </a:buClr>
              <a:buFont typeface="Arial"/>
              <a:buChar char="•"/>
              <a:tabLst>
                <a:tab algn="l" pos="270000"/>
                <a:tab algn="l" pos="450720"/>
                <a:tab algn="l" pos="630360"/>
              </a:tabLst>
            </a:pPr>
            <a:r>
              <a:rPr b="0" lang="ru-RU" sz="1800" spc="-1" strike="noStrike">
                <a:solidFill>
                  <a:srgbClr val="000099"/>
                </a:solidFill>
                <a:latin typeface="Monotype Corsiva"/>
              </a:rPr>
              <a:t>Воспитывать желание брать пример с более старших детей (волонтеров), умение с ними  доброжелательно общаться.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00000"/>
              </a:lnSpc>
              <a:tabLst>
                <a:tab algn="l" pos="270000"/>
                <a:tab algn="l" pos="450720"/>
                <a:tab algn="l" pos="630360"/>
              </a:tabLst>
            </a:pPr>
            <a:r>
              <a:rPr b="1" lang="ru-RU" sz="1800" spc="-1" strike="noStrike">
                <a:solidFill>
                  <a:srgbClr val="000099"/>
                </a:solidFill>
                <a:latin typeface="Monotype Corsiva"/>
              </a:rPr>
              <a:t>Для родителей и педагогов:</a:t>
            </a:r>
            <a:endParaRPr b="0" lang="ru-RU" sz="1800" spc="-1" strike="noStrike">
              <a:latin typeface="Arial"/>
            </a:endParaRPr>
          </a:p>
          <a:p>
            <a:pPr marL="285840" indent="-285840" algn="just">
              <a:lnSpc>
                <a:spcPct val="100000"/>
              </a:lnSpc>
              <a:buClr>
                <a:srgbClr val="000099"/>
              </a:buClr>
              <a:buFont typeface="Arial"/>
              <a:buChar char="•"/>
              <a:tabLst>
                <a:tab algn="l" pos="270000"/>
                <a:tab algn="l" pos="450720"/>
                <a:tab algn="l" pos="630360"/>
              </a:tabLst>
            </a:pPr>
            <a:r>
              <a:rPr b="0" lang="ru-RU" sz="1800" spc="-1" strike="noStrike">
                <a:solidFill>
                  <a:srgbClr val="000099"/>
                </a:solidFill>
                <a:latin typeface="Monotype Corsiva"/>
              </a:rPr>
              <a:t>Привлечь внимания родителей к проблеме подкормки птиц зимой;</a:t>
            </a:r>
            <a:endParaRPr b="0" lang="ru-RU" sz="1800" spc="-1" strike="noStrike">
              <a:latin typeface="Arial"/>
            </a:endParaRPr>
          </a:p>
          <a:p>
            <a:pPr marL="285840" indent="-285840" algn="just">
              <a:lnSpc>
                <a:spcPct val="100000"/>
              </a:lnSpc>
              <a:buClr>
                <a:srgbClr val="000099"/>
              </a:buClr>
              <a:buFont typeface="Arial"/>
              <a:buChar char="•"/>
              <a:tabLst>
                <a:tab algn="l" pos="270000"/>
                <a:tab algn="l" pos="450720"/>
                <a:tab algn="l" pos="630360"/>
              </a:tabLst>
            </a:pPr>
            <a:r>
              <a:rPr b="0" lang="ru-RU" sz="1800" spc="-1" strike="noStrike">
                <a:solidFill>
                  <a:srgbClr val="000099"/>
                </a:solidFill>
                <a:latin typeface="Monotype Corsiva"/>
              </a:rPr>
              <a:t>Продолжать развивать сотрудничество ребенок-родитель-педагог  посредствам данной темы.</a:t>
            </a:r>
            <a:endParaRPr b="0" lang="ru-RU" sz="1800" spc="-1" strike="noStrike">
              <a:latin typeface="Arial"/>
            </a:endParaRPr>
          </a:p>
          <a:p>
            <a:pPr algn="just">
              <a:lnSpc>
                <a:spcPct val="100000"/>
              </a:lnSpc>
              <a:tabLst>
                <a:tab algn="l" pos="270000"/>
                <a:tab algn="l" pos="450720"/>
                <a:tab algn="l" pos="630360"/>
              </a:tabLst>
            </a:pPr>
            <a:endParaRPr b="0" lang="ru-RU" sz="1800" spc="-1" strike="noStrike">
              <a:latin typeface="Arial"/>
            </a:endParaRPr>
          </a:p>
          <a:p>
            <a:pPr algn="just">
              <a:lnSpc>
                <a:spcPct val="100000"/>
              </a:lnSpc>
              <a:tabLst>
                <a:tab algn="l" pos="270000"/>
                <a:tab algn="l" pos="450720"/>
                <a:tab algn="l" pos="630360"/>
              </a:tabLst>
            </a:pPr>
            <a:endParaRPr b="0" lang="ru-RU" sz="1800" spc="-1" strike="noStrike">
              <a:latin typeface="Arial"/>
            </a:endParaRPr>
          </a:p>
        </p:txBody>
      </p:sp>
      <p:sp>
        <p:nvSpPr>
          <p:cNvPr id="103" name="Picture 2"/>
          <p:cNvSpPr/>
          <p:nvPr/>
        </p:nvSpPr>
        <p:spPr>
          <a:xfrm>
            <a:off x="4788000" y="692640"/>
            <a:ext cx="3946320" cy="5043600"/>
          </a:xfrm>
          <a:prstGeom prst="snip2DiagRect">
            <a:avLst>
              <a:gd name="adj1" fmla="val 0"/>
              <a:gd name="adj2" fmla="val 16667"/>
            </a:avLst>
          </a:prstGeom>
          <a:blipFill rotWithShape="0">
            <a:blip r:embed="rId1"/>
            <a:srcRect/>
            <a:stretch/>
          </a:blipFill>
          <a:ln cap="sq" w="88900">
            <a:solidFill>
              <a:srgbClr val="92d050"/>
            </a:solidFill>
            <a:miter/>
          </a:ln>
          <a:effectLst>
            <a:outerShdw algn="tl" blurRad="88920" rotWithShape="0">
              <a:srgbClr val="000000">
                <a:alpha val="45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Прямоугольник 1"/>
          <p:cNvSpPr/>
          <p:nvPr/>
        </p:nvSpPr>
        <p:spPr>
          <a:xfrm>
            <a:off x="785880" y="857160"/>
            <a:ext cx="6071760" cy="4267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1" lang="en-US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    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  </a:t>
            </a:r>
            <a:r>
              <a:rPr b="1" lang="en-US" sz="1800" spc="-1" strike="noStrike">
                <a:solidFill>
                  <a:srgbClr val="000000"/>
                </a:solidFill>
                <a:latin typeface="Times New Roman"/>
                <a:ea typeface="Calibri"/>
              </a:rPr>
              <a:t> </a:t>
            </a:r>
            <a:r>
              <a:rPr b="1" lang="ru-RU" sz="2000" spc="-1" strike="noStrike">
                <a:solidFill>
                  <a:srgbClr val="000000"/>
                </a:solidFill>
                <a:latin typeface="Monotype Corsiva"/>
                <a:ea typeface="Calibri"/>
              </a:rPr>
              <a:t>Партнеры  проекта: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0000"/>
                </a:solidFill>
                <a:latin typeface="Monotype Corsiva"/>
                <a:ea typeface="Calibri"/>
              </a:rPr>
              <a:t>       </a:t>
            </a:r>
            <a:r>
              <a:rPr b="1" lang="ru-RU" sz="2000" spc="-1" strike="noStrike">
                <a:solidFill>
                  <a:srgbClr val="000000"/>
                </a:solidFill>
                <a:latin typeface="Monotype Corsiva"/>
                <a:ea typeface="Calibri"/>
              </a:rPr>
              <a:t>Воспитатели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0000"/>
                </a:solidFill>
                <a:latin typeface="Monotype Corsiva"/>
                <a:ea typeface="Calibri"/>
              </a:rPr>
              <a:t>       </a:t>
            </a:r>
            <a:r>
              <a:rPr b="1" lang="ru-RU" sz="2000" spc="-1" strike="noStrike">
                <a:solidFill>
                  <a:srgbClr val="000000"/>
                </a:solidFill>
                <a:latin typeface="Monotype Corsiva"/>
                <a:ea typeface="Calibri"/>
              </a:rPr>
              <a:t>Дети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0000"/>
                </a:solidFill>
                <a:latin typeface="Monotype Corsiva"/>
                <a:ea typeface="Calibri"/>
              </a:rPr>
              <a:t>    </a:t>
            </a:r>
            <a:r>
              <a:rPr b="1" lang="ru-RU" sz="2000" spc="-1" strike="noStrike">
                <a:solidFill>
                  <a:srgbClr val="000000"/>
                </a:solidFill>
                <a:latin typeface="Monotype Corsiva"/>
                <a:ea typeface="Calibri"/>
              </a:rPr>
              <a:t>   </a:t>
            </a:r>
            <a:r>
              <a:rPr b="1" lang="ru-RU" sz="2000" spc="-1" strike="noStrike">
                <a:solidFill>
                  <a:srgbClr val="000000"/>
                </a:solidFill>
                <a:latin typeface="Monotype Corsiva"/>
                <a:ea typeface="Calibri"/>
              </a:rPr>
              <a:t>Родители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c00000"/>
                </a:solidFill>
                <a:latin typeface="Monotype Corsiva"/>
                <a:ea typeface="Calibri"/>
              </a:rPr>
              <a:t>    </a:t>
            </a:r>
            <a:r>
              <a:rPr b="1" lang="ru-RU" sz="2000" spc="-1" strike="noStrike">
                <a:solidFill>
                  <a:srgbClr val="c00000"/>
                </a:solidFill>
                <a:latin typeface="Monotype Corsiva"/>
                <a:ea typeface="Calibri"/>
              </a:rPr>
              <a:t>Цель: 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Monotype Corsiva"/>
                <a:ea typeface="Calibri"/>
              </a:rPr>
              <a:t>  </a:t>
            </a:r>
            <a:r>
              <a:rPr b="1" lang="ru-RU" sz="2000" spc="-1" strike="noStrike">
                <a:solidFill>
                  <a:srgbClr val="002060"/>
                </a:solidFill>
                <a:latin typeface="Monotype Corsiva"/>
                <a:ea typeface="Calibri"/>
              </a:rPr>
              <a:t>Воспитывать защитников 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Monotype Corsiva"/>
                <a:ea typeface="Calibri"/>
              </a:rPr>
              <a:t>природы, дать экологические 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Monotype Corsiva"/>
                <a:ea typeface="Calibri"/>
              </a:rPr>
              <a:t>знания о жизни зимующих птиц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Monotype Corsiva"/>
                <a:ea typeface="Calibri"/>
              </a:rPr>
              <a:t> </a:t>
            </a:r>
            <a:r>
              <a:rPr b="1" lang="ru-RU" sz="2000" spc="-1" strike="noStrike">
                <a:solidFill>
                  <a:srgbClr val="002060"/>
                </a:solidFill>
                <a:latin typeface="Monotype Corsiva"/>
                <a:ea typeface="Calibri"/>
              </a:rPr>
              <a:t>нашего края, научить быть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002060"/>
                </a:solidFill>
                <a:latin typeface="Monotype Corsiva"/>
                <a:ea typeface="Calibri"/>
              </a:rPr>
              <a:t> </a:t>
            </a:r>
            <a:r>
              <a:rPr b="1" lang="ru-RU" sz="2000" spc="-1" strike="noStrike">
                <a:solidFill>
                  <a:srgbClr val="002060"/>
                </a:solidFill>
                <a:latin typeface="Monotype Corsiva"/>
                <a:ea typeface="Calibri"/>
              </a:rPr>
              <a:t>милосердными и заботливыми.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000" spc="-1" strike="noStrike">
              <a:latin typeface="Arial"/>
            </a:endParaRPr>
          </a:p>
        </p:txBody>
      </p:sp>
      <p:sp>
        <p:nvSpPr>
          <p:cNvPr id="105" name="Прямоугольник 2"/>
          <p:cNvSpPr/>
          <p:nvPr/>
        </p:nvSpPr>
        <p:spPr>
          <a:xfrm>
            <a:off x="1000080" y="571320"/>
            <a:ext cx="6000480" cy="639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</p:txBody>
      </p:sp>
      <p:sp>
        <p:nvSpPr>
          <p:cNvPr id="106" name="Прямоугольник 4"/>
          <p:cNvSpPr/>
          <p:nvPr/>
        </p:nvSpPr>
        <p:spPr>
          <a:xfrm>
            <a:off x="928800" y="428760"/>
            <a:ext cx="7819560" cy="516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1" lang="ru-RU" sz="2800" spc="-1" strike="noStrike">
                <a:solidFill>
                  <a:srgbClr val="ff0000"/>
                </a:solidFill>
                <a:latin typeface="Monotype Corsiva"/>
              </a:rPr>
              <a:t>Тип проекта:</a:t>
            </a:r>
            <a:r>
              <a:rPr b="1" lang="ru-RU" sz="2800" spc="-1" strike="noStrike">
                <a:solidFill>
                  <a:srgbClr val="000000"/>
                </a:solidFill>
                <a:latin typeface="Monotype Corsiva"/>
              </a:rPr>
              <a:t> </a:t>
            </a:r>
            <a:r>
              <a:rPr b="0" lang="ru-RU" sz="2800" spc="-1" strike="noStrike">
                <a:solidFill>
                  <a:srgbClr val="000000"/>
                </a:solidFill>
                <a:latin typeface="Monotype Corsiva"/>
              </a:rPr>
              <a:t>информационно-творческий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107" name="Прямоугольник 5"/>
          <p:cNvSpPr/>
          <p:nvPr/>
        </p:nvSpPr>
        <p:spPr>
          <a:xfrm>
            <a:off x="899640" y="5445360"/>
            <a:ext cx="5857560" cy="821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Monotype Corsiva"/>
                <a:ea typeface="Calibri"/>
              </a:rPr>
              <a:t>Срок реализации проекта: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Monotype Corsiva"/>
                <a:ea typeface="Calibri"/>
              </a:rPr>
              <a:t>Ноябрь 2020 года – март 2021года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08" name="Прямоугольник 6"/>
          <p:cNvSpPr/>
          <p:nvPr/>
        </p:nvSpPr>
        <p:spPr>
          <a:xfrm>
            <a:off x="928800" y="1000080"/>
            <a:ext cx="5000040" cy="516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1" lang="ru-RU" sz="2800" spc="-1" strike="noStrike">
                <a:solidFill>
                  <a:srgbClr val="ff0000"/>
                </a:solidFill>
                <a:latin typeface="Monotype Corsiva"/>
              </a:rPr>
              <a:t>Вид проекта:</a:t>
            </a:r>
            <a:r>
              <a:rPr b="1" lang="ru-RU" sz="2800" spc="-1" strike="noStrike">
                <a:solidFill>
                  <a:srgbClr val="000000"/>
                </a:solidFill>
                <a:latin typeface="Monotype Corsiva"/>
              </a:rPr>
              <a:t> </a:t>
            </a:r>
            <a:r>
              <a:rPr b="0" lang="ru-RU" sz="2800" spc="-1" strike="noStrike">
                <a:solidFill>
                  <a:srgbClr val="000000"/>
                </a:solidFill>
                <a:latin typeface="Monotype Corsiva"/>
              </a:rPr>
              <a:t>групповой.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109" name="Прямоугольник 7"/>
          <p:cNvSpPr/>
          <p:nvPr/>
        </p:nvSpPr>
        <p:spPr>
          <a:xfrm>
            <a:off x="755640" y="4437000"/>
            <a:ext cx="4680000" cy="1096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Monotype Corsiva"/>
              </a:rPr>
              <a:t>      </a:t>
            </a:r>
            <a:r>
              <a:rPr b="1" lang="ru-RU" sz="2400" spc="-1" strike="noStrike">
                <a:solidFill>
                  <a:srgbClr val="000000"/>
                </a:solidFill>
                <a:latin typeface="Monotype Corsiva"/>
              </a:rPr>
              <a:t>Продолжительность: </a:t>
            </a:r>
            <a:r>
              <a:rPr b="0" lang="ru-RU" sz="2400" spc="-1" strike="noStrike">
                <a:solidFill>
                  <a:srgbClr val="000000"/>
                </a:solidFill>
                <a:latin typeface="Monotype Corsiva"/>
              </a:rPr>
              <a:t>краткосрочный.</a:t>
            </a:r>
            <a:br/>
            <a:r>
              <a:rPr b="0" lang="ru-RU" sz="1800" spc="-1" strike="noStrike">
                <a:solidFill>
                  <a:srgbClr val="000000"/>
                </a:solidFill>
                <a:latin typeface="Times New Roman"/>
              </a:rPr>
              <a:t> 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10" name="Picture 2"/>
          <p:cNvSpPr/>
          <p:nvPr/>
        </p:nvSpPr>
        <p:spPr>
          <a:xfrm>
            <a:off x="5364000" y="908640"/>
            <a:ext cx="3294000" cy="4392000"/>
          </a:xfrm>
          <a:prstGeom prst="snip2DiagRect">
            <a:avLst>
              <a:gd name="adj1" fmla="val 0"/>
              <a:gd name="adj2" fmla="val 16667"/>
            </a:avLst>
          </a:prstGeom>
          <a:blipFill rotWithShape="0">
            <a:blip r:embed="rId1"/>
            <a:srcRect/>
            <a:stretch/>
          </a:blipFill>
          <a:ln cap="sq" w="88900">
            <a:solidFill>
              <a:srgbClr val="92d050"/>
            </a:solidFill>
            <a:miter/>
          </a:ln>
          <a:effectLst>
            <a:outerShdw algn="tl" blurRad="88920" rotWithShape="0">
              <a:srgbClr val="000000">
                <a:alpha val="45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Rectangle 3"/>
          <p:cNvSpPr/>
          <p:nvPr/>
        </p:nvSpPr>
        <p:spPr>
          <a:xfrm>
            <a:off x="0" y="0"/>
            <a:ext cx="9143640" cy="456840"/>
          </a:xfrm>
          <a:prstGeom prst="rect">
            <a:avLst/>
          </a:prstGeom>
          <a:noFill/>
          <a:ln w="9525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2" name="Rectangle 4"/>
          <p:cNvSpPr/>
          <p:nvPr/>
        </p:nvSpPr>
        <p:spPr>
          <a:xfrm>
            <a:off x="827640" y="814320"/>
            <a:ext cx="7704360" cy="3808800"/>
          </a:xfrm>
          <a:prstGeom prst="rect">
            <a:avLst/>
          </a:prstGeom>
          <a:noFill/>
          <a:ln w="9525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spAutoFit/>
          </a:bodyPr>
          <a:p>
            <a:pPr marL="216000" indent="-216000">
              <a:lnSpc>
                <a:spcPct val="100000"/>
              </a:lnSpc>
              <a:buClr>
                <a:srgbClr val="000099"/>
              </a:buClr>
              <a:buFont typeface="Symbol" charset="2"/>
              <a:buChar char=""/>
            </a:pPr>
            <a:r>
              <a:rPr b="0" lang="ru-RU" sz="2400" spc="-1" strike="noStrike">
                <a:solidFill>
                  <a:srgbClr val="000099"/>
                </a:solidFill>
                <a:latin typeface="Monotype Corsiva"/>
              </a:rPr>
              <a:t>Дети должны знать взаимосвязь сезонных изменений в природе и жизнь птиц</a:t>
            </a:r>
            <a:endParaRPr b="0" lang="ru-RU" sz="2400" spc="-1" strike="noStrike">
              <a:latin typeface="Arial"/>
            </a:endParaRPr>
          </a:p>
          <a:p>
            <a:pPr marL="216000" indent="-216000">
              <a:lnSpc>
                <a:spcPct val="100000"/>
              </a:lnSpc>
              <a:buClr>
                <a:srgbClr val="000099"/>
              </a:buClr>
              <a:buFont typeface="Symbol" charset="2"/>
              <a:buChar char=""/>
            </a:pPr>
            <a:r>
              <a:rPr b="0" lang="ru-RU" sz="2400" spc="-1" strike="noStrike">
                <a:solidFill>
                  <a:srgbClr val="000099"/>
                </a:solidFill>
                <a:latin typeface="Monotype Corsiva"/>
              </a:rPr>
              <a:t>Дети должны бережно относится к зимующим птицам; </a:t>
            </a:r>
            <a:endParaRPr b="0" lang="ru-RU" sz="2400" spc="-1" strike="noStrike">
              <a:latin typeface="Arial"/>
            </a:endParaRPr>
          </a:p>
          <a:p>
            <a:pPr marL="216000" indent="-216000">
              <a:lnSpc>
                <a:spcPct val="100000"/>
              </a:lnSpc>
              <a:buClr>
                <a:srgbClr val="000099"/>
              </a:buClr>
              <a:buFont typeface="Symbol" charset="2"/>
              <a:buChar char=""/>
            </a:pPr>
            <a:r>
              <a:rPr b="0" lang="ru-RU" sz="2400" spc="-1" strike="noStrike">
                <a:solidFill>
                  <a:srgbClr val="000099"/>
                </a:solidFill>
                <a:latin typeface="Monotype Corsiva"/>
              </a:rPr>
              <a:t> </a:t>
            </a:r>
            <a:r>
              <a:rPr b="0" lang="ru-RU" sz="2400" spc="-1" strike="noStrike">
                <a:solidFill>
                  <a:srgbClr val="000099"/>
                </a:solidFill>
                <a:latin typeface="Monotype Corsiva"/>
              </a:rPr>
              <a:t>Дети должны понимать значение человека в жизни птиц;</a:t>
            </a:r>
            <a:endParaRPr b="0" lang="ru-RU" sz="2400" spc="-1" strike="noStrike">
              <a:latin typeface="Arial"/>
            </a:endParaRPr>
          </a:p>
          <a:p>
            <a:pPr marL="216000" indent="-216000">
              <a:lnSpc>
                <a:spcPct val="100000"/>
              </a:lnSpc>
              <a:buClr>
                <a:srgbClr val="000099"/>
              </a:buClr>
              <a:buFont typeface="Symbol" charset="2"/>
              <a:buChar char=""/>
            </a:pPr>
            <a:r>
              <a:rPr b="0" lang="ru-RU" sz="2400" spc="-1" strike="noStrike">
                <a:solidFill>
                  <a:srgbClr val="000099"/>
                </a:solidFill>
                <a:latin typeface="Monotype Corsiva"/>
              </a:rPr>
              <a:t> </a:t>
            </a:r>
            <a:r>
              <a:rPr b="0" lang="ru-RU" sz="2400" spc="-1" strike="noStrike">
                <a:solidFill>
                  <a:srgbClr val="000099"/>
                </a:solidFill>
                <a:latin typeface="Monotype Corsiva"/>
              </a:rPr>
              <a:t>Положительная тенденция в развитии направления ребенок-родитель-педагог посредствам проведения мероприятий данного проекта;</a:t>
            </a:r>
            <a:endParaRPr b="0" lang="ru-RU" sz="2400" spc="-1" strike="noStrike">
              <a:latin typeface="Arial"/>
            </a:endParaRPr>
          </a:p>
          <a:p>
            <a:pPr marL="216000" indent="-216000">
              <a:lnSpc>
                <a:spcPct val="100000"/>
              </a:lnSpc>
              <a:buClr>
                <a:srgbClr val="000099"/>
              </a:buClr>
              <a:buFont typeface="Symbol" charset="2"/>
              <a:buChar char=""/>
            </a:pPr>
            <a:r>
              <a:rPr b="0" lang="ru-RU" sz="2400" spc="-1" strike="noStrike">
                <a:solidFill>
                  <a:srgbClr val="000099"/>
                </a:solidFill>
                <a:latin typeface="Monotype Corsiva"/>
              </a:rPr>
              <a:t>Активное сотрудничество в данном направлении с волонтерами.</a:t>
            </a:r>
            <a:endParaRPr b="0" lang="ru-RU" sz="24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400" spc="-1" strike="noStrike">
              <a:latin typeface="Arial"/>
            </a:endParaRPr>
          </a:p>
        </p:txBody>
      </p:sp>
      <p:sp>
        <p:nvSpPr>
          <p:cNvPr id="113" name="Rectangle 5"/>
          <p:cNvSpPr/>
          <p:nvPr/>
        </p:nvSpPr>
        <p:spPr>
          <a:xfrm>
            <a:off x="827640" y="4271760"/>
            <a:ext cx="8316000" cy="2648880"/>
          </a:xfrm>
          <a:prstGeom prst="rect">
            <a:avLst/>
          </a:prstGeom>
          <a:noFill/>
          <a:ln w="9525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spAutoFit/>
          </a:bodyPr>
          <a:p>
            <a:pPr marL="216000" indent="-216000">
              <a:lnSpc>
                <a:spcPct val="100000"/>
              </a:lnSpc>
              <a:buClr>
                <a:srgbClr val="000099"/>
              </a:buClr>
              <a:buFont typeface="Symbol" charset="2"/>
              <a:buChar char=""/>
            </a:pPr>
            <a:r>
              <a:rPr b="0" lang="ru-RU" sz="2800" spc="-1" strike="noStrike">
                <a:solidFill>
                  <a:srgbClr val="000099"/>
                </a:solidFill>
                <a:latin typeface="Monotype Corsiva"/>
                <a:ea typeface="Calibri"/>
              </a:rPr>
              <a:t>Создание интереса у детей;</a:t>
            </a:r>
            <a:endParaRPr b="0" lang="ru-RU" sz="2800" spc="-1" strike="noStrike">
              <a:latin typeface="Arial"/>
            </a:endParaRPr>
          </a:p>
          <a:p>
            <a:pPr marL="216000" indent="-216000">
              <a:lnSpc>
                <a:spcPct val="100000"/>
              </a:lnSpc>
              <a:buClr>
                <a:srgbClr val="000099"/>
              </a:buClr>
              <a:buFont typeface="Symbol" charset="2"/>
              <a:buChar char=""/>
            </a:pPr>
            <a:r>
              <a:rPr b="0" lang="ru-RU" sz="2800" spc="-1" strike="noStrike">
                <a:solidFill>
                  <a:srgbClr val="000099"/>
                </a:solidFill>
                <a:latin typeface="Monotype Corsiva"/>
                <a:ea typeface="Calibri"/>
              </a:rPr>
              <a:t>Участие родителей в реализации проекта;</a:t>
            </a:r>
            <a:endParaRPr b="0" lang="ru-RU" sz="2800" spc="-1" strike="noStrike">
              <a:latin typeface="Arial"/>
            </a:endParaRPr>
          </a:p>
          <a:p>
            <a:pPr marL="216000" indent="-216000">
              <a:lnSpc>
                <a:spcPct val="100000"/>
              </a:lnSpc>
              <a:buClr>
                <a:srgbClr val="000099"/>
              </a:buClr>
              <a:buFont typeface="Symbol" charset="2"/>
              <a:buChar char=""/>
            </a:pPr>
            <a:r>
              <a:rPr b="0" lang="ru-RU" sz="2800" spc="-1" strike="noStrike">
                <a:solidFill>
                  <a:srgbClr val="000099"/>
                </a:solidFill>
                <a:latin typeface="Monotype Corsiva"/>
                <a:ea typeface="Calibri"/>
              </a:rPr>
              <a:t> </a:t>
            </a:r>
            <a:r>
              <a:rPr b="0" lang="ru-RU" sz="2800" spc="-1" strike="noStrike">
                <a:solidFill>
                  <a:srgbClr val="000099"/>
                </a:solidFill>
                <a:latin typeface="Monotype Corsiva"/>
                <a:ea typeface="Calibri"/>
              </a:rPr>
              <a:t>Разработка конспектов и занятий по данному проекту, создание Птичьей столовой – составляющей части экологической тропы в ДОУ.</a:t>
            </a:r>
            <a:endParaRPr b="0" lang="ru-RU" sz="2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2800" spc="-1" strike="noStrike">
              <a:latin typeface="Arial"/>
            </a:endParaRPr>
          </a:p>
        </p:txBody>
      </p:sp>
      <p:sp>
        <p:nvSpPr>
          <p:cNvPr id="114" name="Прямоугольник 18"/>
          <p:cNvSpPr/>
          <p:nvPr/>
        </p:nvSpPr>
        <p:spPr>
          <a:xfrm>
            <a:off x="827640" y="332640"/>
            <a:ext cx="6768360" cy="516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  <a:scene3d>
              <a:camera prst="orthographicFront">
                <a:rot lat="0" lon="0" rev="0"/>
              </a:camera>
              <a:lightRig dir="t" rig="contrasting">
                <a:rot lat="0" lon="0" rev="4500000"/>
              </a:lightRig>
            </a:scene3d>
            <a:sp3d contourW="6350" prstMaterial="metal">
              <a:bevelT prst="relaxedInset" w="127000" h="31750"/>
              <a:contourClr>
                <a:schemeClr val="accent1"/>
              </a:contourClr>
            </a:sp3d>
          </a:bodyPr>
          <a:p>
            <a:pPr algn="ctr">
              <a:lnSpc>
                <a:spcPct val="100000"/>
              </a:lnSpc>
            </a:pPr>
            <a:r>
              <a:rPr b="0" lang="ru-RU" sz="2800" spc="-1" strike="noStrike">
                <a:solidFill>
                  <a:srgbClr val="00b0f0"/>
                </a:solidFill>
                <a:latin typeface="Monotype Corsiva"/>
              </a:rPr>
              <a:t>ОЖИДАЕМЫЕ РЕЗУЛЬТАТЫ: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115" name="Прямоугольник 19"/>
          <p:cNvSpPr/>
          <p:nvPr/>
        </p:nvSpPr>
        <p:spPr>
          <a:xfrm>
            <a:off x="827640" y="3933000"/>
            <a:ext cx="5857560" cy="516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  <a:scene3d>
              <a:camera prst="orthographicFront">
                <a:rot lat="0" lon="0" rev="0"/>
              </a:camera>
              <a:lightRig dir="t" rig="contrasting">
                <a:rot lat="0" lon="0" rev="4500000"/>
              </a:lightRig>
            </a:scene3d>
            <a:sp3d contourW="6350" prstMaterial="metal">
              <a:bevelT prst="relaxedInset" w="127000" h="31750"/>
              <a:contourClr>
                <a:schemeClr val="accent1"/>
              </a:contourClr>
            </a:sp3d>
          </a:bodyPr>
          <a:p>
            <a:pPr algn="ctr">
              <a:lnSpc>
                <a:spcPct val="100000"/>
              </a:lnSpc>
            </a:pPr>
            <a:r>
              <a:rPr b="0" lang="ru-RU" sz="2800" spc="-1" strike="noStrike">
                <a:solidFill>
                  <a:srgbClr val="00b0f0"/>
                </a:solidFill>
                <a:latin typeface="Monotype Corsiva"/>
              </a:rPr>
              <a:t>УСЛОВИЯ РЕАЛИЗАЦИИ ПРОЕКТА:</a:t>
            </a:r>
            <a:endParaRPr b="0" lang="ru-RU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Прямоугольник 1"/>
          <p:cNvSpPr/>
          <p:nvPr/>
        </p:nvSpPr>
        <p:spPr>
          <a:xfrm>
            <a:off x="857160" y="500040"/>
            <a:ext cx="7929360" cy="4418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b="1" lang="ru-RU" sz="3200" spc="-1" strike="noStrike">
                <a:solidFill>
                  <a:srgbClr val="ff0000"/>
                </a:solidFill>
                <a:latin typeface="Calibri"/>
                <a:ea typeface="Times New Roman"/>
              </a:rPr>
              <a:t> </a:t>
            </a:r>
            <a:r>
              <a:rPr b="1" lang="ru-RU" sz="3600" spc="-1" strike="noStrike">
                <a:solidFill>
                  <a:srgbClr val="ff0000"/>
                </a:solidFill>
                <a:latin typeface="Monotype Corsiva"/>
                <a:ea typeface="Times New Roman"/>
              </a:rPr>
              <a:t>1 этап Планирование.</a:t>
            </a:r>
            <a:endParaRPr b="0" lang="ru-RU" sz="36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800" spc="-1" strike="noStrike">
                <a:solidFill>
                  <a:srgbClr val="ff0000"/>
                </a:solidFill>
                <a:latin typeface="Monotype Corsiva"/>
                <a:ea typeface="Times New Roman"/>
              </a:rPr>
              <a:t>Задачи:</a:t>
            </a:r>
            <a:r>
              <a:rPr b="1" lang="ru-RU" sz="2800" spc="-1" strike="noStrike">
                <a:solidFill>
                  <a:srgbClr val="000000"/>
                </a:solidFill>
                <a:latin typeface="Monotype Corsiva"/>
                <a:ea typeface="Times New Roman"/>
              </a:rPr>
              <a:t> получить предварительный план деятельности детей.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800" spc="-1" strike="noStrike">
              <a:latin typeface="Arial"/>
            </a:endParaRPr>
          </a:p>
        </p:txBody>
      </p:sp>
      <p:sp>
        <p:nvSpPr>
          <p:cNvPr id="117" name="Прямоугольник 2"/>
          <p:cNvSpPr/>
          <p:nvPr/>
        </p:nvSpPr>
        <p:spPr>
          <a:xfrm>
            <a:off x="785880" y="1714320"/>
            <a:ext cx="6071760" cy="639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</p:txBody>
      </p:sp>
      <p:pic>
        <p:nvPicPr>
          <p:cNvPr id="118" name="Рисунок 3" descr="http://rudocs.exdat.com/data/412/411052/411052_html_m2c458126.jpg"/>
          <p:cNvPicPr/>
          <p:nvPr/>
        </p:nvPicPr>
        <p:blipFill>
          <a:blip r:embed="rId1"/>
          <a:stretch/>
        </p:blipFill>
        <p:spPr>
          <a:xfrm>
            <a:off x="4786200" y="4357800"/>
            <a:ext cx="1928520" cy="184860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pic>
        <p:nvPicPr>
          <p:cNvPr id="119" name="Рисунок 4" descr="http://rudocs.exdat.com/data/412/411052/411052_html_65046ae9.jpg"/>
          <p:cNvPicPr/>
          <p:nvPr/>
        </p:nvPicPr>
        <p:blipFill>
          <a:blip r:embed="rId2"/>
          <a:stretch/>
        </p:blipFill>
        <p:spPr>
          <a:xfrm>
            <a:off x="6429240" y="1928880"/>
            <a:ext cx="1999800" cy="2207880"/>
          </a:xfrm>
          <a:prstGeom prst="rect">
            <a:avLst/>
          </a:prstGeom>
          <a:ln w="0">
            <a:noFill/>
          </a:ln>
          <a:effectLst>
            <a:outerShdw algn="tl" blurRad="291960" dir="2700000" dist="139498" rotWithShape="0">
              <a:srgbClr val="333333">
                <a:alpha val="65000"/>
              </a:srgbClr>
            </a:outerShdw>
          </a:effectLst>
        </p:spPr>
      </p:pic>
      <p:sp>
        <p:nvSpPr>
          <p:cNvPr id="120" name="Прямоугольник 5"/>
          <p:cNvSpPr/>
          <p:nvPr/>
        </p:nvSpPr>
        <p:spPr>
          <a:xfrm>
            <a:off x="1071360" y="1857240"/>
            <a:ext cx="4857480" cy="29556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Monotype Corsiva"/>
              </a:rPr>
              <a:t>Форма проведения:</a:t>
            </a:r>
            <a:r>
              <a:rPr b="0" lang="ru-RU" sz="2400" spc="-1" strike="noStrike">
                <a:solidFill>
                  <a:srgbClr val="000000"/>
                </a:solidFill>
                <a:latin typeface="Monotype Corsiva"/>
              </a:rPr>
              <a:t> ООД, беседы, наблюдения, экскурсии, дидактические и театрализованные игры, досуги, опытническая и трудовая деятельность, чтение художественной литературы, просмотр видеофильмов и телепередач</a:t>
            </a:r>
            <a:r>
              <a:rPr b="0" lang="ru-RU" sz="2000" spc="-1" strike="noStrike">
                <a:solidFill>
                  <a:srgbClr val="000000"/>
                </a:solidFill>
                <a:latin typeface="Times New Roman"/>
              </a:rPr>
              <a:t>.</a:t>
            </a:r>
            <a:br/>
            <a:r>
              <a:rPr b="0" lang="ru-RU" sz="2000" spc="-1" strike="noStrike">
                <a:solidFill>
                  <a:srgbClr val="000000"/>
                </a:solidFill>
                <a:latin typeface="Times New Roman"/>
              </a:rPr>
              <a:t> </a:t>
            </a:r>
            <a:endParaRPr b="0" lang="ru-RU" sz="2000" spc="-1" strike="noStrike">
              <a:latin typeface="Arial"/>
            </a:endParaRPr>
          </a:p>
        </p:txBody>
      </p:sp>
      <p:pic>
        <p:nvPicPr>
          <p:cNvPr id="121" name="Рисунок 6" descr="C:\Users\Я\Desktop\i....jpg"/>
          <p:cNvPicPr/>
          <p:nvPr/>
        </p:nvPicPr>
        <p:blipFill>
          <a:blip r:embed="rId3"/>
          <a:stretch/>
        </p:blipFill>
        <p:spPr>
          <a:xfrm>
            <a:off x="714240" y="4714920"/>
            <a:ext cx="1766880" cy="1579320"/>
          </a:xfrm>
          <a:prstGeom prst="rect">
            <a:avLst/>
          </a:prstGeom>
          <a:ln w="9525">
            <a:noFill/>
          </a:ln>
        </p:spPr>
      </p:pic>
      <p:pic>
        <p:nvPicPr>
          <p:cNvPr id="122" name="Рисунок 8" descr="C:\Users\Я\Desktop\kartochki-zimuyushchih-ptits.jpg"/>
          <p:cNvPicPr/>
          <p:nvPr/>
        </p:nvPicPr>
        <p:blipFill>
          <a:blip r:embed="rId4"/>
          <a:stretch/>
        </p:blipFill>
        <p:spPr>
          <a:xfrm>
            <a:off x="6929280" y="4714920"/>
            <a:ext cx="1760400" cy="1481400"/>
          </a:xfrm>
          <a:prstGeom prst="rect">
            <a:avLst/>
          </a:prstGeom>
          <a:ln w="9525">
            <a:noFill/>
          </a:ln>
        </p:spPr>
      </p:pic>
      <p:pic>
        <p:nvPicPr>
          <p:cNvPr id="123" name="Рисунок 9" descr="C:\Users\Я\Desktop\kartochki-zimuyushchih-ptits.jpg"/>
          <p:cNvPicPr/>
          <p:nvPr/>
        </p:nvPicPr>
        <p:blipFill>
          <a:blip r:embed="rId5"/>
          <a:stretch/>
        </p:blipFill>
        <p:spPr>
          <a:xfrm>
            <a:off x="2500200" y="4357800"/>
            <a:ext cx="2214360" cy="1900440"/>
          </a:xfrm>
          <a:prstGeom prst="rect">
            <a:avLst/>
          </a:prstGeom>
          <a:ln w="9525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Прямоугольник 1"/>
          <p:cNvSpPr/>
          <p:nvPr/>
        </p:nvSpPr>
        <p:spPr>
          <a:xfrm>
            <a:off x="827640" y="357120"/>
            <a:ext cx="7992360" cy="2834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marL="216000" indent="-216000">
              <a:lnSpc>
                <a:spcPct val="100000"/>
              </a:lnSpc>
              <a:buClr>
                <a:srgbClr val="604a7b"/>
              </a:buClr>
              <a:buFont typeface="Symbol" charset="2"/>
              <a:buChar char=""/>
            </a:pPr>
            <a:r>
              <a:rPr b="1" lang="ru-RU" sz="2000" spc="-1" strike="noStrike">
                <a:solidFill>
                  <a:srgbClr val="604a7b"/>
                </a:solidFill>
                <a:latin typeface="Monotype Corsiva"/>
                <a:ea typeface="Times New Roman"/>
              </a:rPr>
              <a:t>Беседа с детьми: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000" spc="-1" strike="noStrike">
                <a:solidFill>
                  <a:srgbClr val="604a7b"/>
                </a:solidFill>
                <a:latin typeface="Monotype Corsiva"/>
                <a:ea typeface="Times New Roman"/>
              </a:rPr>
              <a:t> </a:t>
            </a:r>
            <a:r>
              <a:rPr b="1" lang="ru-RU" sz="2000" spc="-1" strike="noStrike">
                <a:solidFill>
                  <a:srgbClr val="604a7b"/>
                </a:solidFill>
                <a:latin typeface="Monotype Corsiva"/>
                <a:ea typeface="Times New Roman"/>
              </a:rPr>
              <a:t>Образовательная деятельность «Что мы знаем о птицах», «У птичьей кормушки», «Покормите птиц зимой»,«Какая кормушка лучше?»,</a:t>
            </a:r>
            <a:endParaRPr b="0" lang="ru-RU" sz="2000" spc="-1" strike="noStrike">
              <a:latin typeface="Arial"/>
            </a:endParaRPr>
          </a:p>
          <a:p>
            <a:pPr marL="216000" indent="-216000">
              <a:lnSpc>
                <a:spcPct val="100000"/>
              </a:lnSpc>
              <a:buClr>
                <a:srgbClr val="604a7b"/>
              </a:buClr>
              <a:buFont typeface="Symbol" charset="2"/>
              <a:buChar char=""/>
            </a:pPr>
            <a:r>
              <a:rPr b="1" lang="ru-RU" sz="2000" spc="-1" strike="noStrike">
                <a:solidFill>
                  <a:srgbClr val="604a7b"/>
                </a:solidFill>
                <a:latin typeface="Monotype Corsiva"/>
                <a:ea typeface="Times New Roman"/>
              </a:rPr>
              <a:t>Рассматривание альбома «Птицы»</a:t>
            </a:r>
            <a:endParaRPr b="0" lang="ru-RU" sz="2000" spc="-1" strike="noStrike">
              <a:latin typeface="Arial"/>
            </a:endParaRPr>
          </a:p>
          <a:p>
            <a:pPr marL="216000" indent="-216000">
              <a:lnSpc>
                <a:spcPct val="100000"/>
              </a:lnSpc>
              <a:buClr>
                <a:srgbClr val="604a7b"/>
              </a:buClr>
              <a:buFont typeface="Symbol" charset="2"/>
              <a:buChar char=""/>
            </a:pPr>
            <a:r>
              <a:rPr b="1" lang="ru-RU" sz="2000" spc="-1" strike="noStrike">
                <a:solidFill>
                  <a:srgbClr val="604a7b"/>
                </a:solidFill>
                <a:latin typeface="Monotype Corsiva"/>
                <a:ea typeface="Times New Roman"/>
              </a:rPr>
              <a:t>Слушание аудиозаписи «Голоса птиц»</a:t>
            </a:r>
            <a:endParaRPr b="0" lang="ru-RU" sz="2000" spc="-1" strike="noStrike">
              <a:latin typeface="Arial"/>
            </a:endParaRPr>
          </a:p>
          <a:p>
            <a:pPr marL="216000" indent="-216000">
              <a:lnSpc>
                <a:spcPct val="100000"/>
              </a:lnSpc>
              <a:buClr>
                <a:srgbClr val="604a7b"/>
              </a:buClr>
              <a:buFont typeface="Symbol" charset="2"/>
              <a:buChar char=""/>
            </a:pPr>
            <a:r>
              <a:rPr b="1" lang="ru-RU" sz="2000" spc="-1" strike="noStrike">
                <a:solidFill>
                  <a:srgbClr val="604a7b"/>
                </a:solidFill>
                <a:latin typeface="Monotype Corsiva"/>
                <a:ea typeface="Times New Roman"/>
              </a:rPr>
              <a:t>Чтение книг: рассказов, стихов о зимующих птицах-</a:t>
            </a:r>
            <a:r>
              <a:rPr b="1" lang="ru-RU" sz="2000" spc="-1" strike="noStrike">
                <a:solidFill>
                  <a:srgbClr val="604a7b"/>
                </a:solidFill>
                <a:latin typeface="Monotype Corsiva"/>
                <a:ea typeface="Calibri"/>
              </a:rPr>
              <a:t> Александр Яшин «Покормите птиц»</a:t>
            </a:r>
            <a:endParaRPr b="0" lang="ru-RU" sz="2000" spc="-1" strike="noStrike">
              <a:latin typeface="Arial"/>
            </a:endParaRPr>
          </a:p>
          <a:p>
            <a:pPr marL="216000" indent="-216000">
              <a:lnSpc>
                <a:spcPct val="100000"/>
              </a:lnSpc>
              <a:buClr>
                <a:srgbClr val="604a7b"/>
              </a:buClr>
              <a:buFont typeface="Symbol" charset="2"/>
              <a:buChar char=""/>
            </a:pPr>
            <a:r>
              <a:rPr b="1" lang="ru-RU" sz="2000" spc="-1" strike="noStrike">
                <a:solidFill>
                  <a:srgbClr val="604a7b"/>
                </a:solidFill>
                <a:latin typeface="Monotype Corsiva"/>
                <a:ea typeface="Calibri"/>
              </a:rPr>
              <a:t>К. Бальмонт «Осень»</a:t>
            </a:r>
            <a:endParaRPr b="0" lang="ru-RU" sz="2000" spc="-1" strike="noStrike">
              <a:latin typeface="Arial"/>
            </a:endParaRPr>
          </a:p>
          <a:p>
            <a:pPr marL="216000" indent="-216000">
              <a:lnSpc>
                <a:spcPct val="100000"/>
              </a:lnSpc>
              <a:buClr>
                <a:srgbClr val="604a7b"/>
              </a:buClr>
              <a:buFont typeface="Symbol" charset="2"/>
              <a:buChar char=""/>
            </a:pPr>
            <a:r>
              <a:rPr b="1" lang="ru-RU" sz="2000" spc="-1" strike="noStrike">
                <a:solidFill>
                  <a:srgbClr val="604a7b"/>
                </a:solidFill>
                <a:latin typeface="Monotype Corsiva"/>
                <a:ea typeface="Calibri"/>
              </a:rPr>
              <a:t>И. Бунин «Первый снег» и др.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125" name="Прямоугольник 2"/>
          <p:cNvSpPr/>
          <p:nvPr/>
        </p:nvSpPr>
        <p:spPr>
          <a:xfrm>
            <a:off x="827640" y="4581000"/>
            <a:ext cx="7848360" cy="19191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604a7b"/>
                </a:solidFill>
                <a:latin typeface="Monotype Corsiva"/>
              </a:rPr>
              <a:t>Очень важно познакомить детей с дошкольного возраста с некоторыми важными экологическими закономерностями: влияние количества и доступности корма на поведение и образ жизни зимующих птиц; зависимость выживания зимующих птиц от продолжительности зимнего периода. </a:t>
            </a:r>
            <a:endParaRPr b="0" lang="ru-R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Прямоугольник 5"/>
          <p:cNvSpPr/>
          <p:nvPr/>
        </p:nvSpPr>
        <p:spPr>
          <a:xfrm>
            <a:off x="2339640" y="4293000"/>
            <a:ext cx="4571640" cy="2284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604a7b"/>
                </a:solidFill>
                <a:latin typeface="Monotype Corsiva"/>
              </a:rPr>
              <a:t>Сколько птиц к кормушке нашей </a:t>
            </a:r>
            <a:br/>
            <a:r>
              <a:rPr b="1" lang="ru-RU" sz="2400" spc="-1" strike="noStrike">
                <a:solidFill>
                  <a:srgbClr val="604a7b"/>
                </a:solidFill>
                <a:latin typeface="Monotype Corsiva"/>
              </a:rPr>
              <a:t>Прилетело? Мы расскажем. </a:t>
            </a:r>
            <a:br/>
            <a:r>
              <a:rPr b="1" lang="ru-RU" sz="2400" spc="-1" strike="noStrike">
                <a:solidFill>
                  <a:srgbClr val="604a7b"/>
                </a:solidFill>
                <a:latin typeface="Monotype Corsiva"/>
              </a:rPr>
              <a:t>Две синицы, воробей, </a:t>
            </a:r>
            <a:br/>
            <a:r>
              <a:rPr b="1" lang="ru-RU" sz="2400" spc="-1" strike="noStrike">
                <a:solidFill>
                  <a:srgbClr val="604a7b"/>
                </a:solidFill>
                <a:latin typeface="Monotype Corsiva"/>
              </a:rPr>
              <a:t>Шесть щеглов и голубей, </a:t>
            </a:r>
            <a:br/>
            <a:r>
              <a:rPr b="1" lang="ru-RU" sz="2400" spc="-1" strike="noStrike">
                <a:solidFill>
                  <a:srgbClr val="604a7b"/>
                </a:solidFill>
                <a:latin typeface="Monotype Corsiva"/>
              </a:rPr>
              <a:t>Дятел в пестрых пёрышках. </a:t>
            </a:r>
            <a:br/>
            <a:r>
              <a:rPr b="1" lang="ru-RU" sz="2400" spc="-1" strike="noStrike">
                <a:solidFill>
                  <a:srgbClr val="604a7b"/>
                </a:solidFill>
                <a:latin typeface="Monotype Corsiva"/>
              </a:rPr>
              <a:t>Всем хватило зернышек. 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27" name="Picture 2"/>
          <p:cNvSpPr/>
          <p:nvPr/>
        </p:nvSpPr>
        <p:spPr>
          <a:xfrm>
            <a:off x="5148000" y="404640"/>
            <a:ext cx="3312000" cy="3960000"/>
          </a:xfrm>
          <a:prstGeom prst="snip2DiagRect">
            <a:avLst>
              <a:gd name="adj1" fmla="val 0"/>
              <a:gd name="adj2" fmla="val 16667"/>
            </a:avLst>
          </a:prstGeom>
          <a:blipFill rotWithShape="0">
            <a:blip r:embed="rId1"/>
            <a:srcRect/>
            <a:stretch/>
          </a:blipFill>
          <a:ln cap="sq" w="88900">
            <a:solidFill>
              <a:srgbClr val="92d050"/>
            </a:solidFill>
            <a:miter/>
          </a:ln>
          <a:effectLst>
            <a:outerShdw algn="tl" blurRad="88920" rotWithShape="0">
              <a:srgbClr val="000000">
                <a:alpha val="45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style>
          <a:lnRef idx="0"/>
          <a:fillRef idx="0"/>
          <a:effectRef idx="0"/>
          <a:fontRef idx="minor"/>
        </p:style>
      </p:sp>
      <p:sp>
        <p:nvSpPr>
          <p:cNvPr id="128" name="Picture 3"/>
          <p:cNvSpPr/>
          <p:nvPr/>
        </p:nvSpPr>
        <p:spPr>
          <a:xfrm>
            <a:off x="1115640" y="260640"/>
            <a:ext cx="2970000" cy="3960000"/>
          </a:xfrm>
          <a:prstGeom prst="snip2DiagRect">
            <a:avLst>
              <a:gd name="adj1" fmla="val 0"/>
              <a:gd name="adj2" fmla="val 16667"/>
            </a:avLst>
          </a:prstGeom>
          <a:blipFill rotWithShape="0">
            <a:blip r:embed="rId2"/>
            <a:srcRect/>
            <a:stretch/>
          </a:blipFill>
          <a:ln cap="sq" w="88900">
            <a:solidFill>
              <a:srgbClr val="92d050"/>
            </a:solidFill>
            <a:miter/>
          </a:ln>
          <a:effectLst>
            <a:outerShdw algn="tl" blurRad="88920" rotWithShape="0">
              <a:srgbClr val="000000">
                <a:alpha val="45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style>
          <a:lnRef idx="0"/>
          <a:fillRef idx="0"/>
          <a:effectRef idx="0"/>
          <a:fontRef idx="minor"/>
        </p:style>
      </p:sp>
      <p:pic>
        <p:nvPicPr>
          <p:cNvPr id="129" name="синички.mp4" descr=""/>
          <p:cNvPicPr/>
          <p:nvPr/>
        </p:nvPicPr>
        <p:blipFill>
          <a:blip r:embed="rId3"/>
          <a:stretch/>
        </p:blipFill>
        <p:spPr>
          <a:xfrm>
            <a:off x="6804360" y="5301360"/>
            <a:ext cx="1977840" cy="11124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8" dur="indefinite" restart="never" nodeType="tmRoot">
          <p:childTnLst>
            <p:seq>
              <p:cTn id="9" restart="whenNotActive" nodeType="interactiveSeq" fill="hold">
                <p:stCondLst>
                  <p:cond delay="0" evt="onClick">
                    <p:tgtEl>
                      <p:spTgt spid="129"/>
                    </p:tgtEl>
                  </p:cond>
                </p:stCondLst>
                <p:childTnLst>
                  <p:par>
                    <p:cTn id="10" fill="hold">
                      <p:stCondLst>
                        <p:cond delay="0" evt="onClick">
                          <p:tgtEl>
                            <p:spTgt spid="129"/>
                          </p:tgtEl>
                        </p:cond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nodeType="clickEffect" fill="hold" presetClass="mediacall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3" dur="1" fill="hold"/>
                                        <p:tgtEl>
                                          <p:spTgt spid="1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Rectangle 2"/>
          <p:cNvSpPr/>
          <p:nvPr/>
        </p:nvSpPr>
        <p:spPr>
          <a:xfrm>
            <a:off x="683640" y="792360"/>
            <a:ext cx="8208720" cy="5607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spAutoFit/>
          </a:bodyPr>
          <a:p>
            <a:pPr>
              <a:lnSpc>
                <a:spcPct val="100000"/>
              </a:lnSpc>
            </a:pPr>
            <a:r>
              <a:rPr b="0" lang="ru-RU" sz="1800" spc="-1" strike="noStrike" u="sng">
                <a:solidFill>
                  <a:srgbClr val="000099"/>
                </a:solidFill>
                <a:uFillTx/>
                <a:latin typeface="Monotype Corsiva"/>
              </a:rPr>
              <a:t>Социально-коммуникативное развитие:</a:t>
            </a:r>
            <a:endParaRPr b="0" lang="ru-RU" sz="18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99"/>
              </a:buClr>
              <a:buFont typeface="Arial"/>
              <a:buChar char="•"/>
            </a:pPr>
            <a:r>
              <a:rPr b="0" lang="ru-RU" sz="1800" spc="-1" strike="noStrike">
                <a:solidFill>
                  <a:srgbClr val="000099"/>
                </a:solidFill>
                <a:latin typeface="Monotype Corsiva"/>
              </a:rPr>
              <a:t>Дидактические игры: «Собери птицу», «Чей птенец», «Кто где зимует»…</a:t>
            </a:r>
            <a:endParaRPr b="0" lang="ru-RU" sz="18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99"/>
              </a:buClr>
              <a:buFont typeface="Arial"/>
              <a:buChar char="•"/>
            </a:pPr>
            <a:r>
              <a:rPr b="0" lang="ru-RU" sz="1800" spc="-1" strike="noStrike">
                <a:solidFill>
                  <a:srgbClr val="000099"/>
                </a:solidFill>
                <a:latin typeface="Monotype Corsiva"/>
              </a:rPr>
              <a:t> </a:t>
            </a:r>
            <a:r>
              <a:rPr b="0" lang="ru-RU" sz="1800" spc="-1" strike="noStrike">
                <a:solidFill>
                  <a:srgbClr val="000099"/>
                </a:solidFill>
                <a:latin typeface="Monotype Corsiva"/>
              </a:rPr>
              <a:t>Рассматривание иллюстраций, фотоальбомов, картин с изображением сюжетов из жизни птиц зимой.</a:t>
            </a:r>
            <a:endParaRPr b="0" lang="ru-RU" sz="18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99"/>
              </a:buClr>
              <a:buFont typeface="Arial"/>
              <a:buChar char="•"/>
            </a:pPr>
            <a:r>
              <a:rPr b="0" lang="ru-RU" sz="1800" spc="-1" strike="noStrike">
                <a:solidFill>
                  <a:srgbClr val="000099"/>
                </a:solidFill>
                <a:latin typeface="Monotype Corsiva"/>
              </a:rPr>
              <a:t>Беседа «Покормим птиц зимой»</a:t>
            </a:r>
            <a:r>
              <a:rPr b="0" lang="ru-RU" sz="1800" spc="-1" strike="noStrike" u="sng">
                <a:solidFill>
                  <a:srgbClr val="000099"/>
                </a:solidFill>
                <a:uFillTx/>
                <a:latin typeface="Monotype Corsiva"/>
              </a:rPr>
              <a:t>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 u="sng">
                <a:solidFill>
                  <a:srgbClr val="000099"/>
                </a:solidFill>
                <a:uFillTx/>
                <a:latin typeface="Monotype Corsiva"/>
              </a:rPr>
              <a:t>Познавательное развитие:</a:t>
            </a:r>
            <a:endParaRPr b="0" lang="ru-RU" sz="18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99"/>
              </a:buClr>
              <a:buFont typeface="Arial"/>
              <a:buChar char="•"/>
            </a:pPr>
            <a:r>
              <a:rPr b="0" lang="ru-RU" sz="1800" spc="-1" strike="noStrike">
                <a:solidFill>
                  <a:srgbClr val="000099"/>
                </a:solidFill>
                <a:latin typeface="Monotype Corsiva"/>
              </a:rPr>
              <a:t>Экологическая игра «Отгадай какая птица»</a:t>
            </a:r>
            <a:endParaRPr b="0" lang="ru-RU" sz="18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99"/>
              </a:buClr>
              <a:buFont typeface="Arial"/>
              <a:buChar char="•"/>
            </a:pPr>
            <a:r>
              <a:rPr b="0" lang="ru-RU" sz="1800" spc="-1" strike="noStrike">
                <a:solidFill>
                  <a:srgbClr val="000099"/>
                </a:solidFill>
                <a:latin typeface="Monotype Corsiva"/>
              </a:rPr>
              <a:t>Экологическая игра «Птичья столовая»</a:t>
            </a:r>
            <a:endParaRPr b="0" lang="ru-RU" sz="18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99"/>
              </a:buClr>
              <a:buFont typeface="Arial"/>
              <a:buChar char="•"/>
            </a:pPr>
            <a:r>
              <a:rPr b="0" lang="ru-RU" sz="1800" spc="-1" strike="noStrike">
                <a:solidFill>
                  <a:srgbClr val="000099"/>
                </a:solidFill>
                <a:latin typeface="Monotype Corsiva"/>
              </a:rPr>
              <a:t>Наблюдение за птицами на прогулке</a:t>
            </a:r>
            <a:endParaRPr b="0" lang="ru-RU" sz="18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99"/>
              </a:buClr>
              <a:buFont typeface="Arial"/>
              <a:buChar char="•"/>
            </a:pPr>
            <a:r>
              <a:rPr b="0" lang="ru-RU" sz="1800" spc="-1" strike="noStrike">
                <a:solidFill>
                  <a:srgbClr val="000099"/>
                </a:solidFill>
                <a:latin typeface="Monotype Corsiva"/>
              </a:rPr>
              <a:t>Ведение дневника-наблюдения за птицами</a:t>
            </a:r>
            <a:endParaRPr b="0" lang="ru-RU" sz="18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99"/>
              </a:buClr>
              <a:buFont typeface="Arial"/>
              <a:buChar char="•"/>
            </a:pPr>
            <a:r>
              <a:rPr b="0" lang="ru-RU" sz="1800" spc="-1" strike="noStrike">
                <a:solidFill>
                  <a:srgbClr val="000099"/>
                </a:solidFill>
                <a:latin typeface="Monotype Corsiva"/>
              </a:rPr>
              <a:t>Экспериментирование «Сравни птиц  используя мнемотаблицы и модели», «Сеъдобное-несъедобное»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 u="sng">
                <a:solidFill>
                  <a:srgbClr val="000099"/>
                </a:solidFill>
                <a:uFillTx/>
                <a:latin typeface="Monotype Corsiva"/>
              </a:rPr>
              <a:t>Речевое развитие</a:t>
            </a:r>
            <a:r>
              <a:rPr b="0" lang="ru-RU" sz="1800" spc="-1" strike="noStrike">
                <a:solidFill>
                  <a:srgbClr val="000099"/>
                </a:solidFill>
                <a:latin typeface="Monotype Corsiva"/>
              </a:rPr>
              <a:t>:</a:t>
            </a:r>
            <a:endParaRPr b="0" lang="ru-RU" sz="18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99"/>
              </a:buClr>
              <a:buFont typeface="Arial"/>
              <a:buChar char="•"/>
            </a:pPr>
            <a:r>
              <a:rPr b="0" lang="ru-RU" sz="1800" spc="-1" strike="noStrike">
                <a:solidFill>
                  <a:srgbClr val="000099"/>
                </a:solidFill>
                <a:latin typeface="Monotype Corsiva"/>
              </a:rPr>
              <a:t>Вечер загадок «Птицы наши друзья» с ребятами волонтерами «Православного фронта»</a:t>
            </a:r>
            <a:endParaRPr b="0" lang="ru-RU" sz="18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99"/>
              </a:buClr>
              <a:buFont typeface="Arial"/>
              <a:buChar char="•"/>
            </a:pPr>
            <a:r>
              <a:rPr b="0" lang="ru-RU" sz="1800" spc="-1" strike="noStrike">
                <a:solidFill>
                  <a:srgbClr val="000099"/>
                </a:solidFill>
                <a:latin typeface="Monotype Corsiva"/>
              </a:rPr>
              <a:t>Чтение произведений о птицах (на выбор воспитателя)</a:t>
            </a:r>
            <a:endParaRPr b="0" lang="ru-RU" sz="18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99"/>
              </a:buClr>
              <a:buFont typeface="Arial"/>
              <a:buChar char="•"/>
            </a:pPr>
            <a:r>
              <a:rPr b="0" lang="ru-RU" sz="1800" spc="-1" strike="noStrike">
                <a:solidFill>
                  <a:srgbClr val="000099"/>
                </a:solidFill>
                <a:latin typeface="Monotype Corsiva"/>
              </a:rPr>
              <a:t>Заучивание потешек, стихов о птицах.</a:t>
            </a:r>
            <a:endParaRPr b="0" lang="ru-RU" sz="18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99"/>
              </a:buClr>
              <a:buFont typeface="Arial"/>
              <a:buChar char="•"/>
            </a:pPr>
            <a:r>
              <a:rPr b="0" lang="ru-RU" sz="1800" spc="-1" strike="noStrike">
                <a:solidFill>
                  <a:srgbClr val="000099"/>
                </a:solidFill>
                <a:latin typeface="Monotype Corsiva"/>
              </a:rPr>
              <a:t>Составление рассказа по картине «Дети кормят птиц»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</p:txBody>
      </p:sp>
      <p:sp>
        <p:nvSpPr>
          <p:cNvPr id="131" name="Прямоугольник 4"/>
          <p:cNvSpPr/>
          <p:nvPr/>
        </p:nvSpPr>
        <p:spPr>
          <a:xfrm>
            <a:off x="1028520" y="260640"/>
            <a:ext cx="6077520" cy="639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b="1" lang="ru-RU" sz="1600" spc="-1" strike="noStrike">
                <a:solidFill>
                  <a:srgbClr val="ff0000"/>
                </a:solidFill>
                <a:latin typeface="Calibri"/>
                <a:ea typeface="Times New Roman"/>
              </a:rPr>
              <a:t> </a:t>
            </a:r>
            <a:r>
              <a:rPr b="1" lang="ru-RU" sz="3600" spc="-1" strike="noStrike">
                <a:solidFill>
                  <a:srgbClr val="ff0000"/>
                </a:solidFill>
                <a:latin typeface="Monotype Corsiva"/>
                <a:ea typeface="Times New Roman"/>
              </a:rPr>
              <a:t>2 этап  - основной (практический)</a:t>
            </a:r>
            <a:endParaRPr b="0" lang="ru-RU" sz="3600" spc="-1" strike="noStrike">
              <a:latin typeface="Arial"/>
            </a:endParaRPr>
          </a:p>
        </p:txBody>
      </p:sp>
      <p:sp>
        <p:nvSpPr>
          <p:cNvPr id="132" name="Picture 2"/>
          <p:cNvSpPr/>
          <p:nvPr/>
        </p:nvSpPr>
        <p:spPr>
          <a:xfrm>
            <a:off x="5868000" y="1700640"/>
            <a:ext cx="2808000" cy="2395080"/>
          </a:xfrm>
          <a:prstGeom prst="snip2DiagRect">
            <a:avLst>
              <a:gd name="adj1" fmla="val 0"/>
              <a:gd name="adj2" fmla="val 16667"/>
            </a:avLst>
          </a:prstGeom>
          <a:blipFill rotWithShape="0">
            <a:blip r:embed="rId1"/>
            <a:srcRect/>
            <a:stretch/>
          </a:blipFill>
          <a:ln cap="sq" w="88900">
            <a:solidFill>
              <a:srgbClr val="92d050"/>
            </a:solidFill>
            <a:miter/>
          </a:ln>
          <a:effectLst>
            <a:outerShdw algn="tl" blurRad="88920" rotWithShape="0">
              <a:srgbClr val="000000">
                <a:alpha val="45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Rectangle 2"/>
          <p:cNvSpPr/>
          <p:nvPr/>
        </p:nvSpPr>
        <p:spPr>
          <a:xfrm>
            <a:off x="611640" y="575280"/>
            <a:ext cx="8064360" cy="5578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spAutoFit/>
          </a:bodyPr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000" spc="-1" strike="noStrike" u="sng">
                <a:solidFill>
                  <a:srgbClr val="000099"/>
                </a:solidFill>
                <a:uFillTx/>
                <a:latin typeface="Monotype Corsiva"/>
              </a:rPr>
              <a:t>Речевое развитие</a:t>
            </a:r>
            <a:r>
              <a:rPr b="0" lang="ru-RU" sz="2000" spc="-1" strike="noStrike">
                <a:solidFill>
                  <a:srgbClr val="000099"/>
                </a:solidFill>
                <a:latin typeface="Monotype Corsiva"/>
              </a:rPr>
              <a:t>:</a:t>
            </a:r>
            <a:endParaRPr b="0" lang="ru-RU" sz="20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99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0099"/>
                </a:solidFill>
                <a:latin typeface="Monotype Corsiva"/>
              </a:rPr>
              <a:t>Вечер загадок «Птицы наши друзья» </a:t>
            </a:r>
            <a:endParaRPr b="0" lang="ru-RU" sz="20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99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0099"/>
                </a:solidFill>
                <a:latin typeface="Monotype Corsiva"/>
              </a:rPr>
              <a:t>Чтение произведений о птицах (на выбор воспитателя)</a:t>
            </a:r>
            <a:endParaRPr b="0" lang="ru-RU" sz="20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99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0099"/>
                </a:solidFill>
                <a:latin typeface="Monotype Corsiva"/>
              </a:rPr>
              <a:t>Заучивание потешек, стихов о птицах.</a:t>
            </a:r>
            <a:endParaRPr b="0" lang="ru-RU" sz="20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99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0099"/>
                </a:solidFill>
                <a:latin typeface="Monotype Corsiva"/>
              </a:rPr>
              <a:t>Составление рассказа по картине </a:t>
            </a:r>
            <a:endParaRPr b="0" lang="ru-RU" sz="20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tabLst>
                <a:tab algn="l" pos="0"/>
              </a:tabLst>
            </a:pPr>
            <a:r>
              <a:rPr b="0" lang="ru-RU" sz="2000" spc="-1" strike="noStrike">
                <a:solidFill>
                  <a:srgbClr val="000099"/>
                </a:solidFill>
                <a:latin typeface="Monotype Corsiva"/>
              </a:rPr>
              <a:t>«Дети кормят птиц»</a:t>
            </a:r>
            <a:endParaRPr b="0" lang="ru-RU" sz="20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tabLst>
                <a:tab algn="l" pos="0"/>
              </a:tabLst>
            </a:pPr>
            <a:endParaRPr b="0" lang="ru-RU" sz="20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tabLst>
                <a:tab algn="l" pos="0"/>
              </a:tabLst>
            </a:pPr>
            <a:r>
              <a:rPr b="0" lang="ru-RU" sz="2000" spc="-1" strike="noStrike" u="sng">
                <a:solidFill>
                  <a:srgbClr val="000099"/>
                </a:solidFill>
                <a:uFillTx/>
                <a:latin typeface="Monotype Corsiva"/>
              </a:rPr>
              <a:t>Художественно-эстетическое развитие:</a:t>
            </a:r>
            <a:endParaRPr b="0" lang="ru-RU" sz="20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99"/>
              </a:buClr>
              <a:buFont typeface="Arial"/>
              <a:buChar char="•"/>
              <a:tabLst>
                <a:tab algn="l" pos="0"/>
              </a:tabLst>
            </a:pPr>
            <a:r>
              <a:rPr b="0" lang="ru-RU" sz="2000" spc="-1" strike="noStrike">
                <a:solidFill>
                  <a:srgbClr val="000099"/>
                </a:solidFill>
                <a:latin typeface="Monotype Corsiva"/>
              </a:rPr>
              <a:t>Изготовление с детьми эко-кормушек</a:t>
            </a:r>
            <a:endParaRPr b="0" lang="ru-RU" sz="20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99"/>
              </a:buClr>
              <a:buFont typeface="Arial"/>
              <a:buChar char="•"/>
              <a:tabLst>
                <a:tab algn="l" pos="0"/>
              </a:tabLst>
            </a:pPr>
            <a:r>
              <a:rPr b="0" lang="ru-RU" sz="2000" spc="-1" strike="noStrike">
                <a:solidFill>
                  <a:srgbClr val="000099"/>
                </a:solidFill>
                <a:latin typeface="Monotype Corsiva"/>
              </a:rPr>
              <a:t>Лепка «Птичья столовая»</a:t>
            </a:r>
            <a:endParaRPr b="0" lang="ru-RU" sz="20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99"/>
              </a:buClr>
              <a:buFont typeface="Arial"/>
              <a:buChar char="•"/>
              <a:tabLst>
                <a:tab algn="l" pos="0"/>
              </a:tabLst>
            </a:pPr>
            <a:r>
              <a:rPr b="0" lang="ru-RU" sz="2000" spc="-1" strike="noStrike">
                <a:solidFill>
                  <a:srgbClr val="000099"/>
                </a:solidFill>
                <a:latin typeface="Monotype Corsiva"/>
              </a:rPr>
              <a:t>Рисование «Прилетели снегири»</a:t>
            </a:r>
            <a:endParaRPr b="0" lang="ru-RU" sz="20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99"/>
              </a:buClr>
              <a:buFont typeface="Arial"/>
              <a:buChar char="•"/>
              <a:tabLst>
                <a:tab algn="l" pos="0"/>
              </a:tabLst>
            </a:pPr>
            <a:r>
              <a:rPr b="0" lang="ru-RU" sz="2000" spc="-1" strike="noStrike">
                <a:solidFill>
                  <a:srgbClr val="000099"/>
                </a:solidFill>
                <a:latin typeface="Monotype Corsiva"/>
              </a:rPr>
              <a:t>Слушание аудиозаписи «Голоса птиц»</a:t>
            </a:r>
            <a:endParaRPr b="0" lang="ru-RU" sz="20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99"/>
              </a:buClr>
              <a:buFont typeface="Arial"/>
              <a:buChar char="•"/>
              <a:tabLst>
                <a:tab algn="l" pos="0"/>
              </a:tabLst>
            </a:pPr>
            <a:r>
              <a:rPr b="0" lang="ru-RU" sz="2000" spc="-1" strike="noStrike">
                <a:solidFill>
                  <a:srgbClr val="000099"/>
                </a:solidFill>
                <a:latin typeface="Monotype Corsiva"/>
              </a:rPr>
              <a:t>Пение песен о птицах</a:t>
            </a:r>
            <a:endParaRPr b="0" lang="ru-RU" sz="20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99"/>
              </a:buClr>
              <a:buFont typeface="Arial"/>
              <a:buChar char="•"/>
              <a:tabLst>
                <a:tab algn="l" pos="0"/>
              </a:tabLst>
            </a:pPr>
            <a:r>
              <a:rPr b="0" lang="ru-RU" sz="2000" spc="-1" strike="noStrike">
                <a:solidFill>
                  <a:srgbClr val="000099"/>
                </a:solidFill>
                <a:latin typeface="Monotype Corsiva"/>
              </a:rPr>
              <a:t>Просмотр мультфильма «Кто чем поет»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ru-RU" sz="2000" spc="-1" strike="noStrike" u="sng">
                <a:solidFill>
                  <a:srgbClr val="000099"/>
                </a:solidFill>
                <a:uFillTx/>
                <a:latin typeface="Monotype Corsiva"/>
              </a:rPr>
              <a:t>Физическое развитие</a:t>
            </a:r>
            <a:r>
              <a:rPr b="0" lang="ru-RU" sz="2000" spc="-1" strike="noStrike">
                <a:solidFill>
                  <a:srgbClr val="000099"/>
                </a:solidFill>
                <a:latin typeface="Monotype Corsiva"/>
              </a:rPr>
              <a:t>: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r>
              <a:rPr b="0" lang="ru-RU" sz="2000" spc="-1" strike="noStrike">
                <a:solidFill>
                  <a:srgbClr val="000099"/>
                </a:solidFill>
                <a:latin typeface="Monotype Corsiva"/>
              </a:rPr>
              <a:t>Подвижные игры «Воробьи и машины», «Курица и наседка», «Займи домик» …..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  <a:tabLst>
                <a:tab algn="l" pos="0"/>
              </a:tabLst>
            </a:pPr>
            <a:endParaRPr b="0" lang="ru-RU" sz="2000" spc="-1" strike="noStrike">
              <a:latin typeface="Arial"/>
            </a:endParaRPr>
          </a:p>
        </p:txBody>
      </p:sp>
      <p:sp>
        <p:nvSpPr>
          <p:cNvPr id="134" name="Picture 2"/>
          <p:cNvSpPr/>
          <p:nvPr/>
        </p:nvSpPr>
        <p:spPr>
          <a:xfrm>
            <a:off x="5292000" y="1772640"/>
            <a:ext cx="3152160" cy="3816000"/>
          </a:xfrm>
          <a:prstGeom prst="snip2DiagRect">
            <a:avLst>
              <a:gd name="adj1" fmla="val 0"/>
              <a:gd name="adj2" fmla="val 16667"/>
            </a:avLst>
          </a:prstGeom>
          <a:blipFill rotWithShape="0">
            <a:blip r:embed="rId1"/>
            <a:srcRect/>
            <a:stretch/>
          </a:blipFill>
          <a:ln cap="sq" w="88900">
            <a:solidFill>
              <a:srgbClr val="92d050"/>
            </a:solidFill>
            <a:miter/>
          </a:ln>
          <a:effectLst>
            <a:outerShdw algn="tl" blurRad="88920" rotWithShape="0">
              <a:srgbClr val="000000">
                <a:alpha val="45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Прямоугольник 3"/>
          <p:cNvSpPr/>
          <p:nvPr/>
        </p:nvSpPr>
        <p:spPr>
          <a:xfrm>
            <a:off x="792000" y="1382760"/>
            <a:ext cx="7559280" cy="3989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1" lang="ru-RU" sz="2800" spc="-1" strike="noStrike" u="sng">
                <a:solidFill>
                  <a:srgbClr val="000099"/>
                </a:solidFill>
                <a:uFillTx/>
                <a:latin typeface="Monotype Corsiva"/>
              </a:rPr>
              <a:t>Презентация проекта :</a:t>
            </a:r>
            <a:endParaRPr b="0" lang="ru-RU" sz="28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99"/>
              </a:buClr>
              <a:buFont typeface="Arial"/>
              <a:buChar char="•"/>
            </a:pPr>
            <a:r>
              <a:rPr b="1" lang="ru-RU" sz="2800" spc="-1" strike="noStrike">
                <a:solidFill>
                  <a:srgbClr val="000099"/>
                </a:solidFill>
                <a:latin typeface="Monotype Corsiva"/>
              </a:rPr>
              <a:t>Оформление участков кормушками для птиц</a:t>
            </a:r>
            <a:endParaRPr b="0" lang="ru-RU" sz="28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99"/>
              </a:buClr>
              <a:buFont typeface="Arial"/>
              <a:buChar char="•"/>
            </a:pPr>
            <a:r>
              <a:rPr b="1" lang="ru-RU" sz="2800" spc="-1" strike="noStrike">
                <a:solidFill>
                  <a:srgbClr val="000099"/>
                </a:solidFill>
                <a:latin typeface="Monotype Corsiva"/>
              </a:rPr>
              <a:t>Изготовление «Птичьей  столовой» – составляющей части экологической тропы.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800" spc="-1" strike="noStrike">
                <a:solidFill>
                  <a:srgbClr val="000099"/>
                </a:solidFill>
                <a:latin typeface="Monotype Corsiva"/>
              </a:rPr>
              <a:t>РАБОТА С РОДИТЕЛЯМИ:</a:t>
            </a:r>
            <a:endParaRPr b="0" lang="ru-RU" sz="28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99"/>
              </a:buClr>
              <a:buFont typeface="Arial"/>
              <a:buChar char="•"/>
            </a:pPr>
            <a:r>
              <a:rPr b="1" lang="ru-RU" sz="2800" spc="-1" strike="noStrike">
                <a:solidFill>
                  <a:srgbClr val="000099"/>
                </a:solidFill>
                <a:latin typeface="Monotype Corsiva"/>
              </a:rPr>
              <a:t>Памятка «Покормите птиц зимой!»</a:t>
            </a:r>
            <a:endParaRPr b="0" lang="ru-RU" sz="2800" spc="-1" strike="noStrike">
              <a:latin typeface="Arial"/>
            </a:endParaRPr>
          </a:p>
          <a:p>
            <a:pPr marL="285840" indent="-285840">
              <a:lnSpc>
                <a:spcPct val="100000"/>
              </a:lnSpc>
              <a:buClr>
                <a:srgbClr val="000099"/>
              </a:buClr>
              <a:buFont typeface="Arial"/>
              <a:buChar char="•"/>
            </a:pPr>
            <a:r>
              <a:rPr b="1" lang="ru-RU" sz="2800" spc="-1" strike="noStrike">
                <a:solidFill>
                  <a:srgbClr val="000099"/>
                </a:solidFill>
                <a:latin typeface="Monotype Corsiva"/>
              </a:rPr>
              <a:t>Изготовление кормушек  «Птичьей  столовой» </a:t>
            </a:r>
            <a:endParaRPr b="0" lang="ru-RU" sz="2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1600" spc="-1" strike="noStrike">
                <a:solidFill>
                  <a:srgbClr val="000000"/>
                </a:solidFill>
                <a:latin typeface="Times New Roman"/>
              </a:rPr>
              <a:t> </a:t>
            </a:r>
            <a:endParaRPr b="0" lang="ru-RU" sz="16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1600" spc="-1" strike="noStrike">
              <a:latin typeface="Arial"/>
            </a:endParaRPr>
          </a:p>
        </p:txBody>
      </p:sp>
      <p:sp>
        <p:nvSpPr>
          <p:cNvPr id="136" name="Прямоугольник 4"/>
          <p:cNvSpPr/>
          <p:nvPr/>
        </p:nvSpPr>
        <p:spPr>
          <a:xfrm>
            <a:off x="2295360" y="476640"/>
            <a:ext cx="4742280" cy="639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ff0000"/>
                </a:solidFill>
                <a:latin typeface="Monotype Corsiva"/>
                <a:ea typeface="Times New Roman"/>
              </a:rPr>
              <a:t>3 этап  - заключительный</a:t>
            </a:r>
            <a:endParaRPr b="0" lang="ru-RU" sz="3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TextBox 4"/>
          <p:cNvSpPr/>
          <p:nvPr/>
        </p:nvSpPr>
        <p:spPr>
          <a:xfrm>
            <a:off x="1998720" y="476640"/>
            <a:ext cx="4078080" cy="760680"/>
          </a:xfrm>
          <a:prstGeom prst="rect">
            <a:avLst/>
          </a:prstGeom>
          <a:noFill/>
          <a:ln w="9525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1" lang="ru-RU" sz="4400" spc="-1" strike="noStrike">
                <a:solidFill>
                  <a:srgbClr val="ff0000"/>
                </a:solidFill>
                <a:latin typeface="Monotype Corsiva"/>
              </a:rPr>
              <a:t>Изо-деятельность</a:t>
            </a:r>
            <a:endParaRPr b="0" lang="ru-RU" sz="4400" spc="-1" strike="noStrike">
              <a:latin typeface="Arial"/>
            </a:endParaRPr>
          </a:p>
        </p:txBody>
      </p:sp>
      <p:pic>
        <p:nvPicPr>
          <p:cNvPr id="138" name="" descr=""/>
          <p:cNvPicPr/>
          <p:nvPr/>
        </p:nvPicPr>
        <p:blipFill>
          <a:blip r:embed="rId1"/>
          <a:stretch/>
        </p:blipFill>
        <p:spPr>
          <a:xfrm>
            <a:off x="960120" y="1260000"/>
            <a:ext cx="2639880" cy="1980000"/>
          </a:xfrm>
          <a:prstGeom prst="rect">
            <a:avLst/>
          </a:prstGeom>
          <a:ln w="0">
            <a:solidFill>
              <a:srgbClr val="0000b0"/>
            </a:solidFill>
          </a:ln>
        </p:spPr>
      </p:pic>
      <p:pic>
        <p:nvPicPr>
          <p:cNvPr id="139" name="" descr=""/>
          <p:cNvPicPr/>
          <p:nvPr/>
        </p:nvPicPr>
        <p:blipFill>
          <a:blip r:embed="rId2"/>
          <a:srcRect l="0" t="15348" r="1037" b="13783"/>
          <a:stretch/>
        </p:blipFill>
        <p:spPr>
          <a:xfrm>
            <a:off x="3060000" y="3405960"/>
            <a:ext cx="5723640" cy="3074040"/>
          </a:xfrm>
          <a:prstGeom prst="rect">
            <a:avLst/>
          </a:prstGeom>
          <a:ln w="0">
            <a:solidFill>
              <a:srgbClr val="3465a4"/>
            </a:solidFill>
          </a:ln>
        </p:spPr>
      </p:pic>
      <p:sp>
        <p:nvSpPr>
          <p:cNvPr id="140" name=""/>
          <p:cNvSpPr txBox="1"/>
          <p:nvPr/>
        </p:nvSpPr>
        <p:spPr>
          <a:xfrm>
            <a:off x="3728880" y="1273680"/>
            <a:ext cx="5091120" cy="427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r>
              <a:rPr b="0" lang="ru-RU" sz="2400" spc="-1" strike="noStrike">
                <a:latin typeface="Times New Roman"/>
              </a:rPr>
              <a:t>Рисование в нетрадиционной технике</a:t>
            </a:r>
            <a:endParaRPr b="0" lang="ru-RU" sz="2400" spc="-1" strike="noStrike">
              <a:latin typeface="Times New Roman"/>
            </a:endParaRPr>
          </a:p>
        </p:txBody>
      </p:sp>
      <p:sp>
        <p:nvSpPr>
          <p:cNvPr id="141" name=""/>
          <p:cNvSpPr txBox="1"/>
          <p:nvPr/>
        </p:nvSpPr>
        <p:spPr>
          <a:xfrm>
            <a:off x="900000" y="3613680"/>
            <a:ext cx="1980000" cy="1786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r>
              <a:rPr b="0" lang="ru-RU" sz="2400" spc="-1" strike="noStrike">
                <a:latin typeface="Times New Roman"/>
              </a:rPr>
              <a:t>Смешанная</a:t>
            </a:r>
            <a:r>
              <a:rPr b="0" lang="ru-RU" sz="1800" spc="-1" strike="noStrike">
                <a:latin typeface="Arial"/>
              </a:rPr>
              <a:t> </a:t>
            </a:r>
            <a:r>
              <a:rPr b="0" lang="ru-RU" sz="2400" spc="-1" strike="noStrike">
                <a:latin typeface="Times New Roman"/>
              </a:rPr>
              <a:t>техника: рисование, аппликация</a:t>
            </a:r>
            <a:endParaRPr b="0" lang="ru-R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Рисунок 1" descr=""/>
          <p:cNvPicPr/>
          <p:nvPr/>
        </p:nvPicPr>
        <p:blipFill>
          <a:blip r:embed="rId1"/>
          <a:stretch/>
        </p:blipFill>
        <p:spPr>
          <a:xfrm rot="616800">
            <a:off x="6504120" y="515160"/>
            <a:ext cx="2268360" cy="170100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pic>
        <p:nvPicPr>
          <p:cNvPr id="143" name="Рисунок 2" descr=""/>
          <p:cNvPicPr/>
          <p:nvPr/>
        </p:nvPicPr>
        <p:blipFill>
          <a:blip r:embed="rId2"/>
          <a:stretch/>
        </p:blipFill>
        <p:spPr>
          <a:xfrm rot="20801400">
            <a:off x="1073880" y="4400280"/>
            <a:ext cx="2394360" cy="179568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pic>
        <p:nvPicPr>
          <p:cNvPr id="144" name="Рисунок 3" descr=""/>
          <p:cNvPicPr/>
          <p:nvPr/>
        </p:nvPicPr>
        <p:blipFill>
          <a:blip r:embed="rId3"/>
          <a:stretch/>
        </p:blipFill>
        <p:spPr>
          <a:xfrm>
            <a:off x="971640" y="548640"/>
            <a:ext cx="1892520" cy="141948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pic>
        <p:nvPicPr>
          <p:cNvPr id="145" name="Рисунок 4" descr=""/>
          <p:cNvPicPr/>
          <p:nvPr/>
        </p:nvPicPr>
        <p:blipFill>
          <a:blip r:embed="rId4"/>
          <a:stretch/>
        </p:blipFill>
        <p:spPr>
          <a:xfrm rot="1060800">
            <a:off x="6433560" y="4597920"/>
            <a:ext cx="2275200" cy="170640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pic>
        <p:nvPicPr>
          <p:cNvPr id="146" name="Рисунок 5" descr=""/>
          <p:cNvPicPr/>
          <p:nvPr/>
        </p:nvPicPr>
        <p:blipFill>
          <a:blip r:embed="rId5"/>
          <a:stretch/>
        </p:blipFill>
        <p:spPr>
          <a:xfrm>
            <a:off x="3060000" y="3069000"/>
            <a:ext cx="2368800" cy="177660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pic>
        <p:nvPicPr>
          <p:cNvPr id="147" name="Рисунок 6" descr=""/>
          <p:cNvPicPr/>
          <p:nvPr/>
        </p:nvPicPr>
        <p:blipFill>
          <a:blip r:embed="rId6"/>
          <a:stretch/>
        </p:blipFill>
        <p:spPr>
          <a:xfrm>
            <a:off x="4068000" y="4869000"/>
            <a:ext cx="2328480" cy="174636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pic>
        <p:nvPicPr>
          <p:cNvPr id="148" name="Рисунок 7" descr=""/>
          <p:cNvPicPr/>
          <p:nvPr/>
        </p:nvPicPr>
        <p:blipFill>
          <a:blip r:embed="rId7"/>
          <a:stretch/>
        </p:blipFill>
        <p:spPr>
          <a:xfrm rot="1337400">
            <a:off x="738000" y="2214000"/>
            <a:ext cx="2255040" cy="169128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pic>
        <p:nvPicPr>
          <p:cNvPr id="149" name="Рисунок 8" descr=""/>
          <p:cNvPicPr/>
          <p:nvPr/>
        </p:nvPicPr>
        <p:blipFill>
          <a:blip r:embed="rId8"/>
          <a:stretch/>
        </p:blipFill>
        <p:spPr>
          <a:xfrm>
            <a:off x="3132000" y="1196640"/>
            <a:ext cx="2215080" cy="166140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pic>
        <p:nvPicPr>
          <p:cNvPr id="150" name="Рисунок 9" descr=""/>
          <p:cNvPicPr/>
          <p:nvPr/>
        </p:nvPicPr>
        <p:blipFill>
          <a:blip r:embed="rId9"/>
          <a:stretch/>
        </p:blipFill>
        <p:spPr>
          <a:xfrm rot="21368400">
            <a:off x="5639400" y="2121120"/>
            <a:ext cx="2471040" cy="185292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pic>
        <p:nvPicPr>
          <p:cNvPr id="151" name="Рисунок 10" descr=""/>
          <p:cNvPicPr/>
          <p:nvPr/>
        </p:nvPicPr>
        <p:blipFill>
          <a:blip r:embed="rId10"/>
          <a:stretch/>
        </p:blipFill>
        <p:spPr>
          <a:xfrm>
            <a:off x="467640" y="3573000"/>
            <a:ext cx="1255680" cy="167436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pic>
        <p:nvPicPr>
          <p:cNvPr id="152" name="Рисунок 11" descr=""/>
          <p:cNvPicPr/>
          <p:nvPr/>
        </p:nvPicPr>
        <p:blipFill>
          <a:blip r:embed="rId11"/>
          <a:stretch/>
        </p:blipFill>
        <p:spPr>
          <a:xfrm rot="394800">
            <a:off x="5070600" y="3664440"/>
            <a:ext cx="1674000" cy="125388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pic>
        <p:nvPicPr>
          <p:cNvPr id="153" name="Рисунок 12" descr=""/>
          <p:cNvPicPr/>
          <p:nvPr/>
        </p:nvPicPr>
        <p:blipFill>
          <a:blip r:embed="rId12"/>
          <a:stretch/>
        </p:blipFill>
        <p:spPr>
          <a:xfrm rot="20590800">
            <a:off x="5140080" y="1103040"/>
            <a:ext cx="1365120" cy="136512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pic>
        <p:nvPicPr>
          <p:cNvPr id="154" name="Рисунок 13" descr=""/>
          <p:cNvPicPr/>
          <p:nvPr/>
        </p:nvPicPr>
        <p:blipFill>
          <a:blip r:embed="rId13"/>
          <a:stretch/>
        </p:blipFill>
        <p:spPr>
          <a:xfrm rot="1188600">
            <a:off x="2772000" y="5551920"/>
            <a:ext cx="1187280" cy="89028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pic>
        <p:nvPicPr>
          <p:cNvPr id="155" name="Рисунок 14" descr=""/>
          <p:cNvPicPr/>
          <p:nvPr/>
        </p:nvPicPr>
        <p:blipFill>
          <a:blip r:embed="rId14"/>
          <a:stretch/>
        </p:blipFill>
        <p:spPr>
          <a:xfrm rot="726600">
            <a:off x="2430360" y="1883520"/>
            <a:ext cx="1237320" cy="96156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pic>
        <p:nvPicPr>
          <p:cNvPr id="156" name="Рисунок 15" descr=""/>
          <p:cNvPicPr/>
          <p:nvPr/>
        </p:nvPicPr>
        <p:blipFill>
          <a:blip r:embed="rId15"/>
          <a:stretch/>
        </p:blipFill>
        <p:spPr>
          <a:xfrm>
            <a:off x="7740360" y="3285000"/>
            <a:ext cx="952200" cy="142848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sp>
        <p:nvSpPr>
          <p:cNvPr id="157" name="TextBox 4"/>
          <p:cNvSpPr/>
          <p:nvPr/>
        </p:nvSpPr>
        <p:spPr>
          <a:xfrm>
            <a:off x="2070720" y="188640"/>
            <a:ext cx="4078080" cy="760680"/>
          </a:xfrm>
          <a:prstGeom prst="rect">
            <a:avLst/>
          </a:prstGeom>
          <a:noFill/>
          <a:ln w="9525">
            <a:noFill/>
          </a:ln>
        </p:spPr>
        <p:style>
          <a:lnRef idx="0"/>
          <a:fillRef idx="0"/>
          <a:effectRef idx="0"/>
          <a:fontRef idx="minor"/>
        </p:style>
        <p:txBody>
          <a:bodyPr wrap="none"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1" lang="ru-RU" sz="4400" spc="-1" strike="noStrike">
                <a:solidFill>
                  <a:srgbClr val="ff0000"/>
                </a:solidFill>
                <a:latin typeface="Monotype Corsiva"/>
              </a:rPr>
              <a:t>Изо-деятельность</a:t>
            </a:r>
            <a:endParaRPr b="0" lang="ru-RU" sz="4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" name="Рисунок 1" descr="C:\Users\Я\Desktop\how-recycle-plastic-bottles-bird-feeders-7.jpg"/>
          <p:cNvPicPr/>
          <p:nvPr/>
        </p:nvPicPr>
        <p:blipFill>
          <a:blip r:embed="rId1"/>
          <a:stretch/>
        </p:blipFill>
        <p:spPr>
          <a:xfrm>
            <a:off x="5143680" y="1000080"/>
            <a:ext cx="2898360" cy="2126160"/>
          </a:xfrm>
          <a:prstGeom prst="rect">
            <a:avLst/>
          </a:prstGeom>
          <a:ln w="9525">
            <a:noFill/>
          </a:ln>
        </p:spPr>
      </p:pic>
      <p:pic>
        <p:nvPicPr>
          <p:cNvPr id="159" name="Рисунок 2" descr="C:\Users\Я\Desktop\iP20VY32H.jpg"/>
          <p:cNvPicPr/>
          <p:nvPr/>
        </p:nvPicPr>
        <p:blipFill>
          <a:blip r:embed="rId2"/>
          <a:stretch/>
        </p:blipFill>
        <p:spPr>
          <a:xfrm>
            <a:off x="3500280" y="3857760"/>
            <a:ext cx="2499840" cy="2559600"/>
          </a:xfrm>
          <a:prstGeom prst="rect">
            <a:avLst/>
          </a:prstGeom>
          <a:ln w="9525">
            <a:noFill/>
          </a:ln>
        </p:spPr>
      </p:pic>
      <p:pic>
        <p:nvPicPr>
          <p:cNvPr id="160" name="Рисунок 3" descr="C:\Users\Я\Desktop\iP20VY32H.jpg"/>
          <p:cNvPicPr/>
          <p:nvPr/>
        </p:nvPicPr>
        <p:blipFill>
          <a:blip r:embed="rId3"/>
          <a:stretch/>
        </p:blipFill>
        <p:spPr>
          <a:xfrm>
            <a:off x="6357960" y="3857760"/>
            <a:ext cx="2142720" cy="2556360"/>
          </a:xfrm>
          <a:prstGeom prst="rect">
            <a:avLst/>
          </a:prstGeom>
          <a:ln w="9525">
            <a:noFill/>
          </a:ln>
        </p:spPr>
      </p:pic>
      <p:pic>
        <p:nvPicPr>
          <p:cNvPr id="161" name="Рисунок 4" descr="C:\Users\Я\Desktop\iL51IMD3U.jpg"/>
          <p:cNvPicPr/>
          <p:nvPr/>
        </p:nvPicPr>
        <p:blipFill>
          <a:blip r:embed="rId4"/>
          <a:stretch/>
        </p:blipFill>
        <p:spPr>
          <a:xfrm>
            <a:off x="642960" y="3786120"/>
            <a:ext cx="2642760" cy="2071440"/>
          </a:xfrm>
          <a:prstGeom prst="rect">
            <a:avLst/>
          </a:prstGeom>
          <a:ln w="9525">
            <a:noFill/>
          </a:ln>
        </p:spPr>
      </p:pic>
      <p:sp>
        <p:nvSpPr>
          <p:cNvPr id="162" name="Прямоугольник 6"/>
          <p:cNvSpPr/>
          <p:nvPr/>
        </p:nvSpPr>
        <p:spPr>
          <a:xfrm>
            <a:off x="827640" y="332640"/>
            <a:ext cx="3932640" cy="639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1f497d"/>
                </a:solidFill>
                <a:latin typeface="Monotype Corsiva"/>
              </a:rPr>
              <a:t>Виды кормушек</a:t>
            </a:r>
            <a:endParaRPr b="0" lang="ru-RU" sz="3600" spc="-1" strike="noStrike">
              <a:latin typeface="Arial"/>
            </a:endParaRPr>
          </a:p>
        </p:txBody>
      </p:sp>
      <p:sp>
        <p:nvSpPr>
          <p:cNvPr id="163" name="Прямоугольник 7"/>
          <p:cNvSpPr/>
          <p:nvPr/>
        </p:nvSpPr>
        <p:spPr>
          <a:xfrm>
            <a:off x="827640" y="908640"/>
            <a:ext cx="3888000" cy="22849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17375e"/>
                </a:solidFill>
                <a:latin typeface="Monotype Corsiva"/>
              </a:rPr>
              <a:t>Трудно птицам зимовать, </a:t>
            </a:r>
            <a:br/>
            <a:r>
              <a:rPr b="1" lang="ru-RU" sz="2400" spc="-1" strike="noStrike">
                <a:solidFill>
                  <a:srgbClr val="17375e"/>
                </a:solidFill>
                <a:latin typeface="Monotype Corsiva"/>
              </a:rPr>
              <a:t>Надо птицам помогать! </a:t>
            </a:r>
            <a:br/>
            <a:r>
              <a:rPr b="1" lang="ru-RU" sz="2400" spc="-1" strike="noStrike">
                <a:solidFill>
                  <a:srgbClr val="17375e"/>
                </a:solidFill>
                <a:latin typeface="Monotype Corsiva"/>
              </a:rPr>
              <a:t>Распилить я попросил </a:t>
            </a:r>
            <a:br/>
            <a:r>
              <a:rPr b="1" lang="ru-RU" sz="2400" spc="-1" strike="noStrike">
                <a:solidFill>
                  <a:srgbClr val="17375e"/>
                </a:solidFill>
                <a:latin typeface="Monotype Corsiva"/>
              </a:rPr>
              <a:t>Досочку еловую, </a:t>
            </a:r>
            <a:br/>
            <a:r>
              <a:rPr b="1" lang="ru-RU" sz="2400" spc="-1" strike="noStrike">
                <a:solidFill>
                  <a:srgbClr val="17375e"/>
                </a:solidFill>
                <a:latin typeface="Monotype Corsiva"/>
              </a:rPr>
              <a:t>Вместе с папой смастерил </a:t>
            </a:r>
            <a:br/>
            <a:r>
              <a:rPr b="1" lang="ru-RU" sz="2400" spc="-1" strike="noStrike">
                <a:solidFill>
                  <a:srgbClr val="17375e"/>
                </a:solidFill>
                <a:latin typeface="Monotype Corsiva"/>
              </a:rPr>
              <a:t>Птичкину столовую. </a:t>
            </a:r>
            <a:endParaRPr b="0" lang="ru-R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Прямоугольник 8"/>
          <p:cNvSpPr/>
          <p:nvPr/>
        </p:nvSpPr>
        <p:spPr>
          <a:xfrm>
            <a:off x="827640" y="260640"/>
            <a:ext cx="7920360" cy="639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1f497d"/>
                </a:solidFill>
                <a:latin typeface="Monotype Corsiva"/>
              </a:rPr>
              <a:t>Моногообразие изготовленных  кормушек</a:t>
            </a:r>
            <a:endParaRPr b="0" lang="ru-RU" sz="3600" spc="-1" strike="noStrike">
              <a:latin typeface="Arial"/>
            </a:endParaRPr>
          </a:p>
        </p:txBody>
      </p:sp>
      <p:sp>
        <p:nvSpPr>
          <p:cNvPr id="165" name="Picture 2"/>
          <p:cNvSpPr/>
          <p:nvPr/>
        </p:nvSpPr>
        <p:spPr>
          <a:xfrm>
            <a:off x="3492000" y="980640"/>
            <a:ext cx="1999080" cy="2664000"/>
          </a:xfrm>
          <a:prstGeom prst="snip2DiagRect">
            <a:avLst>
              <a:gd name="adj1" fmla="val 0"/>
              <a:gd name="adj2" fmla="val 16667"/>
            </a:avLst>
          </a:prstGeom>
          <a:blipFill rotWithShape="0">
            <a:blip r:embed="rId1"/>
            <a:srcRect/>
            <a:stretch/>
          </a:blipFill>
          <a:ln cap="sq" w="88900">
            <a:solidFill>
              <a:srgbClr val="92d050"/>
            </a:solidFill>
            <a:miter/>
          </a:ln>
          <a:effectLst>
            <a:outerShdw algn="tl" blurRad="88920" rotWithShape="0">
              <a:srgbClr val="000000">
                <a:alpha val="45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style>
          <a:lnRef idx="0"/>
          <a:fillRef idx="0"/>
          <a:effectRef idx="0"/>
          <a:fontRef idx="minor"/>
        </p:style>
      </p:sp>
      <p:sp>
        <p:nvSpPr>
          <p:cNvPr id="166" name="Picture 3"/>
          <p:cNvSpPr/>
          <p:nvPr/>
        </p:nvSpPr>
        <p:spPr>
          <a:xfrm>
            <a:off x="971640" y="980640"/>
            <a:ext cx="1999080" cy="2664000"/>
          </a:xfrm>
          <a:prstGeom prst="snip2DiagRect">
            <a:avLst>
              <a:gd name="adj1" fmla="val 0"/>
              <a:gd name="adj2" fmla="val 16667"/>
            </a:avLst>
          </a:prstGeom>
          <a:blipFill rotWithShape="0">
            <a:blip r:embed="rId2"/>
            <a:srcRect/>
            <a:stretch/>
          </a:blipFill>
          <a:ln cap="sq" w="88900">
            <a:solidFill>
              <a:srgbClr val="92d050"/>
            </a:solidFill>
            <a:miter/>
          </a:ln>
          <a:effectLst>
            <a:outerShdw algn="tl" blurRad="88920" rotWithShape="0">
              <a:srgbClr val="000000">
                <a:alpha val="45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style>
          <a:lnRef idx="0"/>
          <a:fillRef idx="0"/>
          <a:effectRef idx="0"/>
          <a:fontRef idx="minor"/>
        </p:style>
      </p:sp>
      <p:sp>
        <p:nvSpPr>
          <p:cNvPr id="167" name="Picture 4"/>
          <p:cNvSpPr/>
          <p:nvPr/>
        </p:nvSpPr>
        <p:spPr>
          <a:xfrm>
            <a:off x="6300360" y="908640"/>
            <a:ext cx="2016000" cy="2686320"/>
          </a:xfrm>
          <a:prstGeom prst="snip2DiagRect">
            <a:avLst>
              <a:gd name="adj1" fmla="val 0"/>
              <a:gd name="adj2" fmla="val 16667"/>
            </a:avLst>
          </a:prstGeom>
          <a:blipFill rotWithShape="0">
            <a:blip r:embed="rId3"/>
            <a:srcRect/>
            <a:stretch/>
          </a:blipFill>
          <a:ln cap="sq" w="88900">
            <a:solidFill>
              <a:srgbClr val="92d050"/>
            </a:solidFill>
            <a:miter/>
          </a:ln>
          <a:effectLst>
            <a:outerShdw algn="tl" blurRad="88920" rotWithShape="0">
              <a:srgbClr val="000000">
                <a:alpha val="45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style>
          <a:lnRef idx="0"/>
          <a:fillRef idx="0"/>
          <a:effectRef idx="0"/>
          <a:fontRef idx="minor"/>
        </p:style>
      </p:sp>
      <p:sp>
        <p:nvSpPr>
          <p:cNvPr id="168" name="Picture 5"/>
          <p:cNvSpPr/>
          <p:nvPr/>
        </p:nvSpPr>
        <p:spPr>
          <a:xfrm>
            <a:off x="2411640" y="3861000"/>
            <a:ext cx="1945080" cy="2592000"/>
          </a:xfrm>
          <a:prstGeom prst="snip2DiagRect">
            <a:avLst>
              <a:gd name="adj1" fmla="val 0"/>
              <a:gd name="adj2" fmla="val 16667"/>
            </a:avLst>
          </a:prstGeom>
          <a:blipFill rotWithShape="0">
            <a:blip r:embed="rId4"/>
            <a:srcRect/>
            <a:stretch/>
          </a:blipFill>
          <a:ln cap="sq" w="88900">
            <a:solidFill>
              <a:srgbClr val="92d050"/>
            </a:solidFill>
            <a:miter/>
          </a:ln>
          <a:effectLst>
            <a:outerShdw algn="tl" blurRad="88920" rotWithShape="0">
              <a:srgbClr val="000000">
                <a:alpha val="45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style>
          <a:lnRef idx="0"/>
          <a:fillRef idx="0"/>
          <a:effectRef idx="0"/>
          <a:fontRef idx="minor"/>
        </p:style>
      </p:sp>
      <p:sp>
        <p:nvSpPr>
          <p:cNvPr id="169" name="Picture 6"/>
          <p:cNvSpPr/>
          <p:nvPr/>
        </p:nvSpPr>
        <p:spPr>
          <a:xfrm>
            <a:off x="5004000" y="3861000"/>
            <a:ext cx="1945080" cy="2592000"/>
          </a:xfrm>
          <a:prstGeom prst="snip2DiagRect">
            <a:avLst>
              <a:gd name="adj1" fmla="val 0"/>
              <a:gd name="adj2" fmla="val 16667"/>
            </a:avLst>
          </a:prstGeom>
          <a:blipFill rotWithShape="0">
            <a:blip r:embed="rId5"/>
            <a:srcRect/>
            <a:stretch/>
          </a:blipFill>
          <a:ln cap="sq" w="88900">
            <a:solidFill>
              <a:srgbClr val="92d050"/>
            </a:solidFill>
            <a:miter/>
          </a:ln>
          <a:effectLst>
            <a:outerShdw algn="tl" blurRad="88920" rotWithShape="0">
              <a:srgbClr val="000000">
                <a:alpha val="45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Прямоугольник 1"/>
          <p:cNvSpPr/>
          <p:nvPr/>
        </p:nvSpPr>
        <p:spPr>
          <a:xfrm>
            <a:off x="827640" y="332640"/>
            <a:ext cx="3932640" cy="639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1f497d"/>
                </a:solidFill>
                <a:latin typeface="Monotype Corsiva"/>
              </a:rPr>
              <a:t>Эко-кормушка</a:t>
            </a:r>
            <a:endParaRPr b="0" lang="ru-RU" sz="3600" spc="-1" strike="noStrike">
              <a:latin typeface="Arial"/>
            </a:endParaRPr>
          </a:p>
        </p:txBody>
      </p:sp>
      <p:sp>
        <p:nvSpPr>
          <p:cNvPr id="171" name="Picture 2"/>
          <p:cNvSpPr/>
          <p:nvPr/>
        </p:nvSpPr>
        <p:spPr>
          <a:xfrm>
            <a:off x="899640" y="1052640"/>
            <a:ext cx="3528000" cy="4704120"/>
          </a:xfrm>
          <a:prstGeom prst="snip2DiagRect">
            <a:avLst>
              <a:gd name="adj1" fmla="val 0"/>
              <a:gd name="adj2" fmla="val 16667"/>
            </a:avLst>
          </a:prstGeom>
          <a:blipFill rotWithShape="0">
            <a:blip r:embed="rId1"/>
            <a:srcRect/>
            <a:stretch/>
          </a:blipFill>
          <a:ln cap="sq" w="88900">
            <a:solidFill>
              <a:srgbClr val="92d050"/>
            </a:solidFill>
            <a:miter/>
          </a:ln>
          <a:effectLst>
            <a:outerShdw algn="tl" blurRad="88920" rotWithShape="0">
              <a:srgbClr val="000000">
                <a:alpha val="45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style>
          <a:lnRef idx="0"/>
          <a:fillRef idx="0"/>
          <a:effectRef idx="0"/>
          <a:fontRef idx="minor"/>
        </p:style>
      </p:sp>
      <p:sp>
        <p:nvSpPr>
          <p:cNvPr id="172" name="Picture 3"/>
          <p:cNvSpPr/>
          <p:nvPr/>
        </p:nvSpPr>
        <p:spPr>
          <a:xfrm>
            <a:off x="5076000" y="1124640"/>
            <a:ext cx="3576960" cy="4680000"/>
          </a:xfrm>
          <a:prstGeom prst="snip2DiagRect">
            <a:avLst>
              <a:gd name="adj1" fmla="val 0"/>
              <a:gd name="adj2" fmla="val 16667"/>
            </a:avLst>
          </a:prstGeom>
          <a:blipFill rotWithShape="0">
            <a:blip r:embed="rId2"/>
            <a:srcRect/>
            <a:stretch/>
          </a:blipFill>
          <a:ln cap="sq" w="88900">
            <a:solidFill>
              <a:srgbClr val="92d050"/>
            </a:solidFill>
            <a:miter/>
          </a:ln>
          <a:effectLst>
            <a:outerShdw algn="tl" blurRad="88920" rotWithShape="0">
              <a:srgbClr val="000000">
                <a:alpha val="45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Прямоугольник 1"/>
          <p:cNvSpPr/>
          <p:nvPr/>
        </p:nvSpPr>
        <p:spPr>
          <a:xfrm>
            <a:off x="971640" y="260640"/>
            <a:ext cx="3932640" cy="639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1f497d"/>
                </a:solidFill>
                <a:latin typeface="Monotype Corsiva"/>
              </a:rPr>
              <a:t>Эко-кормушка</a:t>
            </a:r>
            <a:endParaRPr b="0" lang="ru-RU" sz="3600" spc="-1" strike="noStrike">
              <a:latin typeface="Arial"/>
            </a:endParaRPr>
          </a:p>
        </p:txBody>
      </p:sp>
      <p:sp>
        <p:nvSpPr>
          <p:cNvPr id="174" name="Picture 2"/>
          <p:cNvSpPr/>
          <p:nvPr/>
        </p:nvSpPr>
        <p:spPr>
          <a:xfrm>
            <a:off x="899640" y="908640"/>
            <a:ext cx="3552120" cy="2664000"/>
          </a:xfrm>
          <a:prstGeom prst="snip2DiagRect">
            <a:avLst>
              <a:gd name="adj1" fmla="val 0"/>
              <a:gd name="adj2" fmla="val 16667"/>
            </a:avLst>
          </a:prstGeom>
          <a:blipFill rotWithShape="0">
            <a:blip r:embed="rId1"/>
            <a:srcRect/>
            <a:stretch/>
          </a:blipFill>
          <a:ln cap="sq" w="88900">
            <a:solidFill>
              <a:srgbClr val="92d050"/>
            </a:solidFill>
            <a:miter/>
          </a:ln>
          <a:effectLst>
            <a:outerShdw algn="tl" blurRad="88920" rotWithShape="0">
              <a:srgbClr val="000000">
                <a:alpha val="45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style>
          <a:lnRef idx="0"/>
          <a:fillRef idx="0"/>
          <a:effectRef idx="0"/>
          <a:fontRef idx="minor"/>
        </p:style>
      </p:sp>
      <p:sp>
        <p:nvSpPr>
          <p:cNvPr id="175" name="Picture 3"/>
          <p:cNvSpPr/>
          <p:nvPr/>
        </p:nvSpPr>
        <p:spPr>
          <a:xfrm>
            <a:off x="4356000" y="3429000"/>
            <a:ext cx="4129560" cy="2808000"/>
          </a:xfrm>
          <a:prstGeom prst="snip2DiagRect">
            <a:avLst>
              <a:gd name="adj1" fmla="val 0"/>
              <a:gd name="adj2" fmla="val 16667"/>
            </a:avLst>
          </a:prstGeom>
          <a:blipFill rotWithShape="0">
            <a:blip r:embed="rId2"/>
            <a:srcRect/>
            <a:stretch/>
          </a:blipFill>
          <a:ln cap="sq" w="88900">
            <a:solidFill>
              <a:srgbClr val="92d050"/>
            </a:solidFill>
            <a:miter/>
          </a:ln>
          <a:effectLst>
            <a:outerShdw algn="tl" blurRad="88920" rotWithShape="0">
              <a:srgbClr val="000000">
                <a:alpha val="45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style>
          <a:lnRef idx="0"/>
          <a:fillRef idx="0"/>
          <a:effectRef idx="0"/>
          <a:fontRef idx="minor"/>
        </p:style>
      </p:sp>
      <p:sp>
        <p:nvSpPr>
          <p:cNvPr id="176" name="Picture 4"/>
          <p:cNvSpPr/>
          <p:nvPr/>
        </p:nvSpPr>
        <p:spPr>
          <a:xfrm>
            <a:off x="4644000" y="404640"/>
            <a:ext cx="3831840" cy="2873880"/>
          </a:xfrm>
          <a:prstGeom prst="snip2DiagRect">
            <a:avLst>
              <a:gd name="adj1" fmla="val 0"/>
              <a:gd name="adj2" fmla="val 16667"/>
            </a:avLst>
          </a:prstGeom>
          <a:blipFill rotWithShape="0">
            <a:blip r:embed="rId3"/>
            <a:srcRect/>
            <a:stretch/>
          </a:blipFill>
          <a:ln cap="sq" w="88900">
            <a:solidFill>
              <a:srgbClr val="92d050"/>
            </a:solidFill>
            <a:miter/>
          </a:ln>
          <a:effectLst>
            <a:outerShdw algn="tl" blurRad="88920" rotWithShape="0">
              <a:srgbClr val="000000">
                <a:alpha val="45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style>
          <a:lnRef idx="0"/>
          <a:fillRef idx="0"/>
          <a:effectRef idx="0"/>
          <a:fontRef idx="minor"/>
        </p:style>
      </p:sp>
      <p:sp>
        <p:nvSpPr>
          <p:cNvPr id="177" name="Picture 5"/>
          <p:cNvSpPr/>
          <p:nvPr/>
        </p:nvSpPr>
        <p:spPr>
          <a:xfrm>
            <a:off x="1043640" y="3717000"/>
            <a:ext cx="3168000" cy="2710440"/>
          </a:xfrm>
          <a:prstGeom prst="snip2DiagRect">
            <a:avLst>
              <a:gd name="adj1" fmla="val 0"/>
              <a:gd name="adj2" fmla="val 16667"/>
            </a:avLst>
          </a:prstGeom>
          <a:blipFill rotWithShape="0">
            <a:blip r:embed="rId4"/>
            <a:srcRect/>
            <a:stretch/>
          </a:blipFill>
          <a:ln cap="sq" w="88900">
            <a:solidFill>
              <a:srgbClr val="92d050"/>
            </a:solidFill>
            <a:miter/>
          </a:ln>
          <a:effectLst>
            <a:outerShdw algn="tl" blurRad="88920" rotWithShape="0">
              <a:srgbClr val="000000">
                <a:alpha val="45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Прямоугольник 5"/>
          <p:cNvSpPr/>
          <p:nvPr/>
        </p:nvSpPr>
        <p:spPr>
          <a:xfrm>
            <a:off x="755640" y="4797000"/>
            <a:ext cx="7920360" cy="301572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numCol="2" spcCol="0"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Monotype Corsiva"/>
              </a:rPr>
              <a:t>Рано утром на площадке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Monotype Corsiva"/>
              </a:rPr>
              <a:t>Мы повесили кормушки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Monotype Corsiva"/>
              </a:rPr>
              <a:t>Для щеглов и для синичек,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Monotype Corsiva"/>
              </a:rPr>
              <a:t>И для всех голодных птичек.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Monotype Corsiva"/>
              </a:rPr>
              <a:t>Не едите вы с ладошки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Monotype Corsiva"/>
              </a:rPr>
              <a:t>Зерна, семечки и крошки.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Monotype Corsiva"/>
              </a:rPr>
              <a:t>Прилетайте на площадку,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Monotype Corsiva"/>
              </a:rPr>
              <a:t>Угощенье ждет в кормушках.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79" name="Picture 3"/>
          <p:cNvSpPr/>
          <p:nvPr/>
        </p:nvSpPr>
        <p:spPr>
          <a:xfrm>
            <a:off x="899640" y="476640"/>
            <a:ext cx="4627440" cy="4248000"/>
          </a:xfrm>
          <a:prstGeom prst="snip2DiagRect">
            <a:avLst>
              <a:gd name="adj1" fmla="val 0"/>
              <a:gd name="adj2" fmla="val 16667"/>
            </a:avLst>
          </a:prstGeom>
          <a:blipFill rotWithShape="0">
            <a:blip r:embed="rId1"/>
            <a:srcRect/>
            <a:stretch/>
          </a:blipFill>
          <a:ln cap="sq" w="88900">
            <a:solidFill>
              <a:srgbClr val="92d050"/>
            </a:solidFill>
            <a:miter/>
          </a:ln>
          <a:effectLst>
            <a:outerShdw algn="tl" blurRad="88920" rotWithShape="0">
              <a:srgbClr val="000000">
                <a:alpha val="45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style>
          <a:lnRef idx="0"/>
          <a:fillRef idx="0"/>
          <a:effectRef idx="0"/>
          <a:fontRef idx="minor"/>
        </p:style>
      </p:sp>
      <p:sp>
        <p:nvSpPr>
          <p:cNvPr id="180" name="Picture 4"/>
          <p:cNvSpPr/>
          <p:nvPr/>
        </p:nvSpPr>
        <p:spPr>
          <a:xfrm>
            <a:off x="5724000" y="1196640"/>
            <a:ext cx="2892600" cy="3528000"/>
          </a:xfrm>
          <a:prstGeom prst="snip2DiagRect">
            <a:avLst>
              <a:gd name="adj1" fmla="val 0"/>
              <a:gd name="adj2" fmla="val 16667"/>
            </a:avLst>
          </a:prstGeom>
          <a:blipFill rotWithShape="0">
            <a:blip r:embed="rId2"/>
            <a:srcRect/>
            <a:stretch/>
          </a:blipFill>
          <a:ln cap="sq" w="88900">
            <a:solidFill>
              <a:srgbClr val="92d050"/>
            </a:solidFill>
            <a:miter/>
          </a:ln>
          <a:effectLst>
            <a:outerShdw algn="tl" blurRad="88920" rotWithShape="0">
              <a:srgbClr val="000000">
                <a:alpha val="45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Прямоугольник 1"/>
          <p:cNvSpPr/>
          <p:nvPr/>
        </p:nvSpPr>
        <p:spPr>
          <a:xfrm>
            <a:off x="1285920" y="1500120"/>
            <a:ext cx="7214760" cy="639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1" lang="ru-RU" sz="3600" spc="-1" strike="noStrike">
                <a:solidFill>
                  <a:srgbClr val="cf2e2b"/>
                </a:solidFill>
                <a:latin typeface="Times New Roman"/>
              </a:rPr>
              <a:t>СПАСИБО  ЗА ВНИМАНИЕ!!!</a:t>
            </a:r>
            <a:endParaRPr b="0" lang="ru-RU" sz="3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1459</TotalTime>
  <Application>LibreOffice/7.2.2.2$Windows_X86_64 LibreOffice_project/02b2acce88a210515b4a5bb2e46cbfb63fe97d56</Application>
  <AppVersion>15.0000</AppVersion>
  <Words>787</Words>
  <Paragraphs>146</Paragraphs>
  <Company>Microsoft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2011-08-02T23:19:04Z</dcterms:created>
  <dc:creator>natasha23</dc:creator>
  <dc:description/>
  <dc:language>ru-RU</dc:language>
  <cp:lastModifiedBy/>
  <dcterms:modified xsi:type="dcterms:W3CDTF">2021-11-18T10:39:48Z</dcterms:modified>
  <cp:revision>162</cp:revision>
  <dc:subject/>
  <dc:title>Слайд 1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MClips">
    <vt:i4>1</vt:i4>
  </property>
  <property fmtid="{D5CDD505-2E9C-101B-9397-08002B2CF9AE}" pid="3" name="Notes">
    <vt:i4>1</vt:i4>
  </property>
  <property fmtid="{D5CDD505-2E9C-101B-9397-08002B2CF9AE}" pid="4" name="PresentationFormat">
    <vt:lpwstr>Экран (4:3)</vt:lpwstr>
  </property>
  <property fmtid="{D5CDD505-2E9C-101B-9397-08002B2CF9AE}" pid="5" name="Slides">
    <vt:i4>22</vt:i4>
  </property>
</Properties>
</file>