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2" r:id="rId2"/>
    <p:sldId id="274" r:id="rId3"/>
    <p:sldId id="276" r:id="rId4"/>
    <p:sldId id="265" r:id="rId5"/>
    <p:sldId id="264" r:id="rId6"/>
    <p:sldId id="266" r:id="rId7"/>
    <p:sldId id="267" r:id="rId8"/>
    <p:sldId id="271" r:id="rId9"/>
    <p:sldId id="272" r:id="rId10"/>
    <p:sldId id="268" r:id="rId11"/>
    <p:sldId id="269" r:id="rId12"/>
    <p:sldId id="275" r:id="rId13"/>
    <p:sldId id="263" r:id="rId14"/>
    <p:sldId id="270" r:id="rId15"/>
    <p:sldId id="278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112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9FABA5-E144-490F-AD97-3AC2F710BC58}" type="datetimeFigureOut">
              <a:rPr lang="ru-RU" smtClean="0"/>
              <a:pPr/>
              <a:t>15.06.2021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D568FC-119D-48E3-8C3E-F43D8433C5E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388792-2888-4989-B73A-F86F348C7CD3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388792-2888-4989-B73A-F86F348C7CD3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38E08A-69D4-4993-88D1-ADBB2FB11739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38E08A-69D4-4993-88D1-ADBB2FB11739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38E08A-69D4-4993-88D1-ADBB2FB11739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38E08A-69D4-4993-88D1-ADBB2FB11739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96CDA9-D824-4EFD-B9C7-CA0AF729B520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96CDA9-D824-4EFD-B9C7-CA0AF729B520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96CDA9-D824-4EFD-B9C7-CA0AF729B520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96CDA9-D824-4EFD-B9C7-CA0AF729B520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A001F5-4213-4E36-9870-8E03B6BB12DB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A001F5-4213-4E36-9870-8E03B6BB12DB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96CDA9-D824-4EFD-B9C7-CA0AF729B520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388792-2888-4989-B73A-F86F348C7CD3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15.06.2021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5.jpe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10" Type="http://schemas.openxmlformats.org/officeDocument/2006/relationships/image" Target="../media/image14.jpeg"/><Relationship Id="rId4" Type="http://schemas.openxmlformats.org/officeDocument/2006/relationships/image" Target="../media/image8.jpeg"/><Relationship Id="rId9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школа"/>
          <p:cNvPicPr/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142845" y="642918"/>
            <a:ext cx="5072098" cy="2010430"/>
          </a:xfrm>
          <a:prstGeom prst="rect">
            <a:avLst/>
          </a:prstGeom>
          <a:solidFill>
            <a:schemeClr val="bg1">
              <a:alpha val="73000"/>
            </a:schemeClr>
          </a:solidFill>
          <a:ln w="76200">
            <a:solidFill>
              <a:schemeClr val="accent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МУНИЦИПАЛЬНОЕ БЮДЖЕТНОЕ </a:t>
            </a:r>
          </a:p>
          <a:p>
            <a:pPr algn="ctr"/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ОБЩЕОБРАЗОВАТЕЛЬНОЕ УЧРЕЖДЕНИЕ</a:t>
            </a:r>
          </a:p>
          <a:p>
            <a:pPr algn="ctr"/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«СРЕДНЯЯ ОБЩЕОБРАЗОВАТЕЛЬНАЯ</a:t>
            </a:r>
          </a:p>
          <a:p>
            <a:pPr algn="ctr"/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ШКОЛА № 9» СТУПИНСКОГО МУНИЦИПАЛЬНОГО РАЙОНА</a:t>
            </a:r>
            <a:endParaRPr lang="ru-RU" sz="2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286380" y="2571744"/>
            <a:ext cx="2136931" cy="954107"/>
          </a:xfrm>
          <a:prstGeom prst="rect">
            <a:avLst/>
          </a:prstGeom>
          <a:solidFill>
            <a:schemeClr val="lt1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РМО</a:t>
            </a:r>
          </a:p>
          <a:p>
            <a:pPr algn="ctr"/>
            <a:r>
              <a:rPr lang="ru-RU" sz="28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2021-2022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000100" y="5214950"/>
            <a:ext cx="3714776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Учитель английского языка Кожухова Т.В.</a:t>
            </a:r>
            <a:endParaRPr lang="ru-RU" sz="32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285984" y="3071810"/>
            <a:ext cx="2561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2" name="Рисунок 11" descr="C:\Users\1\Desktop\logo_shool_9_2.jpg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5857884" y="4071942"/>
            <a:ext cx="3143272" cy="257176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3" name="Прямоугольник 12"/>
          <p:cNvSpPr/>
          <p:nvPr/>
        </p:nvSpPr>
        <p:spPr>
          <a:xfrm>
            <a:off x="1142976" y="3000372"/>
            <a:ext cx="371477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rgbClr val="002060"/>
                </a:solidFill>
                <a:latin typeface="Anfisa Grotesk" pitchFamily="2" charset="0"/>
              </a:rPr>
              <a:t>Неделя иностранных языков - как способ повышения мотивации к изучению иностранных языков.</a:t>
            </a:r>
            <a:endParaRPr lang="ru-RU" sz="32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97040"/>
          </a:xfrm>
        </p:spPr>
        <p:txBody>
          <a:bodyPr>
            <a:norm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6215106"/>
          </a:xfrm>
        </p:spPr>
        <p:txBody>
          <a:bodyPr>
            <a:normAutofit/>
          </a:bodyPr>
          <a:lstStyle/>
          <a:p>
            <a:pPr algn="r"/>
            <a:endParaRPr lang="ru-RU" b="1" i="1" dirty="0" smtClean="0"/>
          </a:p>
          <a:p>
            <a:pPr algn="r"/>
            <a:endParaRPr lang="ru-RU" b="1" i="1" dirty="0" smtClean="0"/>
          </a:p>
          <a:p>
            <a:pPr algn="r"/>
            <a:endParaRPr lang="ru-RU" b="1" i="1" dirty="0" smtClean="0"/>
          </a:p>
          <a:p>
            <a:pPr algn="r"/>
            <a:endParaRPr lang="ru-RU" b="1" i="1" dirty="0" smtClean="0"/>
          </a:p>
          <a:p>
            <a:pPr algn="r"/>
            <a:endParaRPr lang="ru-RU" b="1" i="1" dirty="0" smtClean="0"/>
          </a:p>
          <a:p>
            <a:pPr algn="r"/>
            <a:endParaRPr lang="ru-RU" b="1" i="1" dirty="0" smtClean="0"/>
          </a:p>
          <a:p>
            <a:pPr algn="r"/>
            <a:endParaRPr lang="ru-RU" b="1" i="1" dirty="0" smtClean="0"/>
          </a:p>
          <a:p>
            <a:pPr algn="r">
              <a:buNone/>
            </a:pPr>
            <a:r>
              <a:rPr lang="ru-RU" b="1" i="1" dirty="0" smtClean="0"/>
              <a:t>«Если мы научим ребенка любить,</a:t>
            </a:r>
          </a:p>
          <a:p>
            <a:pPr algn="r">
              <a:buNone/>
            </a:pPr>
            <a:r>
              <a:rPr lang="ru-RU" b="1" i="1" dirty="0" smtClean="0"/>
              <a:t>      мы научим его всему»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i="1" dirty="0" smtClean="0"/>
              <a:t> </a:t>
            </a:r>
            <a:r>
              <a:rPr lang="ru-RU" dirty="0" smtClean="0"/>
              <a:t>(Ю.Азаров)</a:t>
            </a:r>
            <a:endParaRPr lang="ru-RU" dirty="0"/>
          </a:p>
        </p:txBody>
      </p:sp>
      <p:pic>
        <p:nvPicPr>
          <p:cNvPr id="4" name="Рисунок 3" descr="Рисунок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57" y="0"/>
            <a:ext cx="9139943" cy="6858000"/>
          </a:xfrm>
          <a:prstGeom prst="rect">
            <a:avLst/>
          </a:prstGeom>
        </p:spPr>
      </p:pic>
      <p:pic>
        <p:nvPicPr>
          <p:cNvPr id="16386" name="Picture 2" descr="D:\Моё\d18dd0bcd0b1d0bbd0b5d0bcd0b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44" y="0"/>
            <a:ext cx="5500726" cy="5241896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3929058" y="3714752"/>
            <a:ext cx="5072098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3200" b="1" i="1" dirty="0" smtClean="0">
              <a:solidFill>
                <a:srgbClr val="FFC000"/>
              </a:solidFill>
            </a:endParaRPr>
          </a:p>
          <a:p>
            <a:pPr algn="ctr"/>
            <a:endParaRPr lang="ru-RU" sz="2800" b="1" i="1" dirty="0" smtClean="0">
              <a:solidFill>
                <a:srgbClr val="FFC000"/>
              </a:solidFill>
            </a:endParaRPr>
          </a:p>
          <a:p>
            <a:pPr algn="ctr"/>
            <a:r>
              <a:rPr lang="ru-RU" sz="2800" b="1" i="1" dirty="0" smtClean="0">
                <a:solidFill>
                  <a:srgbClr val="FFC000"/>
                </a:solidFill>
              </a:rPr>
              <a:t>«</a:t>
            </a:r>
            <a:r>
              <a:rPr lang="ru-RU" sz="2400" dirty="0" smtClean="0">
                <a:solidFill>
                  <a:srgbClr val="FFC000"/>
                </a:solidFill>
                <a:latin typeface="Veronica script Two" pitchFamily="2" charset="0"/>
              </a:rPr>
              <a:t>Учиться можно только весело…</a:t>
            </a:r>
            <a:br>
              <a:rPr lang="ru-RU" sz="2400" dirty="0" smtClean="0">
                <a:solidFill>
                  <a:srgbClr val="FFC000"/>
                </a:solidFill>
                <a:latin typeface="Veronica script Two" pitchFamily="2" charset="0"/>
              </a:rPr>
            </a:br>
            <a:r>
              <a:rPr lang="ru-RU" sz="2400" dirty="0" smtClean="0">
                <a:solidFill>
                  <a:srgbClr val="FFC000"/>
                </a:solidFill>
                <a:latin typeface="Veronica script Two" pitchFamily="2" charset="0"/>
              </a:rPr>
              <a:t>Чтобы переваривать знания</a:t>
            </a:r>
            <a:br>
              <a:rPr lang="ru-RU" sz="2400" dirty="0" smtClean="0">
                <a:solidFill>
                  <a:srgbClr val="FFC000"/>
                </a:solidFill>
                <a:latin typeface="Veronica script Two" pitchFamily="2" charset="0"/>
              </a:rPr>
            </a:br>
            <a:r>
              <a:rPr lang="ru-RU" sz="2400" dirty="0" smtClean="0">
                <a:solidFill>
                  <a:srgbClr val="FFC000"/>
                </a:solidFill>
                <a:latin typeface="Veronica script Two" pitchFamily="2" charset="0"/>
              </a:rPr>
              <a:t>Надо поглощать их с аппетитом</a:t>
            </a:r>
            <a:r>
              <a:rPr lang="ru-RU" sz="1400" dirty="0" smtClean="0">
                <a:solidFill>
                  <a:srgbClr val="FFC000"/>
                </a:solidFill>
              </a:rPr>
              <a:t>.</a:t>
            </a:r>
            <a:r>
              <a:rPr lang="ru-RU" sz="2800" b="1" i="1" dirty="0" smtClean="0">
                <a:solidFill>
                  <a:srgbClr val="FFC000"/>
                </a:solidFill>
              </a:rPr>
              <a:t>»</a:t>
            </a:r>
            <a:endParaRPr lang="ru-RU" sz="2800" dirty="0" smtClean="0">
              <a:solidFill>
                <a:srgbClr val="FFC000"/>
              </a:solidFill>
            </a:endParaRPr>
          </a:p>
          <a:p>
            <a:pPr algn="r"/>
            <a:r>
              <a:rPr lang="ru-RU" sz="2800" b="1" i="1" dirty="0" smtClean="0">
                <a:solidFill>
                  <a:srgbClr val="FFC000"/>
                </a:solidFill>
              </a:rPr>
              <a:t> </a:t>
            </a:r>
            <a:r>
              <a:rPr lang="ru-RU" sz="2400" b="1" i="1" dirty="0" smtClean="0">
                <a:solidFill>
                  <a:srgbClr val="FFC000"/>
                </a:solidFill>
              </a:rPr>
              <a:t>(А.Франс)</a:t>
            </a:r>
            <a:endParaRPr lang="ru-RU" sz="2800" b="1" i="1" dirty="0" smtClean="0">
              <a:solidFill>
                <a:srgbClr val="FFC000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Неделя иностранного языка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Цель </a:t>
            </a:r>
            <a:endParaRPr lang="ru-RU" dirty="0" smtClean="0">
              <a:solidFill>
                <a:srgbClr val="002060"/>
              </a:solidFill>
            </a:endParaRPr>
          </a:p>
          <a:p>
            <a:r>
              <a:rPr lang="ru-RU" dirty="0" smtClean="0"/>
              <a:t>Развивать интерес к культуре изучаемого языка; воспитывать уважение к культуре страны изучаемого языка; расширять лингвострановедческий  и интеллектуальный  кругозор  учащихся; сплочение школьного коллектива.</a:t>
            </a:r>
          </a:p>
          <a:p>
            <a:r>
              <a:rPr lang="ru-RU" b="1" dirty="0" smtClean="0">
                <a:solidFill>
                  <a:srgbClr val="002060"/>
                </a:solidFill>
              </a:rPr>
              <a:t>Задачи:</a:t>
            </a:r>
            <a:endParaRPr lang="ru-RU" dirty="0" smtClean="0">
              <a:solidFill>
                <a:srgbClr val="002060"/>
              </a:solidFill>
            </a:endParaRPr>
          </a:p>
          <a:p>
            <a:pPr lvl="0"/>
            <a:r>
              <a:rPr lang="ru-RU" dirty="0" smtClean="0"/>
              <a:t>Формировать навыки выразительного чтения.</a:t>
            </a:r>
          </a:p>
          <a:p>
            <a:pPr lvl="0"/>
            <a:r>
              <a:rPr lang="ru-RU" dirty="0" smtClean="0"/>
              <a:t>Развивать </a:t>
            </a:r>
            <a:r>
              <a:rPr lang="ru-RU" dirty="0" err="1" smtClean="0"/>
              <a:t>межпредметную</a:t>
            </a:r>
            <a:r>
              <a:rPr lang="ru-RU" dirty="0" smtClean="0"/>
              <a:t> связь и познавательный интерес учащихся.</a:t>
            </a:r>
          </a:p>
          <a:p>
            <a:pPr lvl="0"/>
            <a:r>
              <a:rPr lang="ru-RU" dirty="0" smtClean="0"/>
              <a:t>Развивать творческие умения и навыки.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Рисунок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214554"/>
            <a:ext cx="7772400" cy="1571636"/>
          </a:xfrm>
        </p:spPr>
        <p:txBody>
          <a:bodyPr>
            <a:normAutofit/>
          </a:bodyPr>
          <a:lstStyle/>
          <a:p>
            <a:r>
              <a:rPr lang="ru-RU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Программа недели иностранного языка</a:t>
            </a:r>
            <a:endParaRPr lang="ru-RU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rgbClr val="00B050"/>
                </a:solidFill>
              </a:rPr>
              <a:t>10 февраля-14 февраля 2014 г.</a:t>
            </a:r>
            <a:endParaRPr lang="ru-RU" b="1" i="1" dirty="0">
              <a:solidFill>
                <a:srgbClr val="00B050"/>
              </a:solidFill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4500570"/>
            <a:ext cx="2690800" cy="201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6" descr="мост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6000760" y="214290"/>
            <a:ext cx="2867012" cy="2150259"/>
          </a:xfrm>
          <a:prstGeom prst="rect">
            <a:avLst/>
          </a:prstGeo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Рисунок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71546"/>
          </a:xfrm>
        </p:spPr>
        <p:txBody>
          <a:bodyPr>
            <a:prstTxWarp prst="textChevron">
              <a:avLst/>
            </a:prstTxWarp>
            <a:normAutofit/>
          </a:bodyPr>
          <a:lstStyle/>
          <a:p>
            <a:r>
              <a:rPr lang="ru-RU" i="1" dirty="0" smtClean="0">
                <a:solidFill>
                  <a:srgbClr val="FF0000"/>
                </a:solidFill>
                <a:latin typeface="Anfisa Grotesk" pitchFamily="2" charset="0"/>
              </a:rPr>
              <a:t>Волшебный мир иностранного языка</a:t>
            </a:r>
            <a:endParaRPr lang="ru-RU" i="1" dirty="0">
              <a:solidFill>
                <a:srgbClr val="FF0000"/>
              </a:solidFill>
              <a:latin typeface="Anfisa Grotesk" pitchFamily="2" charset="0"/>
            </a:endParaRPr>
          </a:p>
        </p:txBody>
      </p:sp>
      <p:sp>
        <p:nvSpPr>
          <p:cNvPr id="8" name="Содержимое 2"/>
          <p:cNvSpPr>
            <a:spLocks noGrp="1"/>
          </p:cNvSpPr>
          <p:nvPr>
            <p:ph idx="1"/>
          </p:nvPr>
        </p:nvSpPr>
        <p:spPr>
          <a:xfrm>
            <a:off x="142844" y="1000108"/>
            <a:ext cx="9001156" cy="5857892"/>
          </a:xfrm>
        </p:spPr>
        <p:txBody>
          <a:bodyPr>
            <a:noAutofit/>
          </a:bodyPr>
          <a:lstStyle/>
          <a:p>
            <a:pPr algn="ctr">
              <a:buFont typeface="Wingdings" pitchFamily="2" charset="2"/>
              <a:buChar char="Ø"/>
            </a:pPr>
            <a:r>
              <a:rPr lang="ru-RU" sz="1800" b="1" dirty="0" smtClean="0">
                <a:solidFill>
                  <a:srgbClr val="C00000"/>
                </a:solidFill>
                <a:latin typeface="Monotype Corsiva" pitchFamily="66" charset="0"/>
                <a:cs typeface="Times New Roman" pitchFamily="18" charset="0"/>
              </a:rPr>
              <a:t>10 февраля</a:t>
            </a:r>
          </a:p>
          <a:p>
            <a:pPr lvl="0" algn="ctr">
              <a:buFont typeface="Wingdings" pitchFamily="2" charset="2"/>
              <a:buChar char="Ø"/>
            </a:pPr>
            <a:r>
              <a:rPr lang="ru-RU" sz="1800" b="1" dirty="0" smtClean="0">
                <a:solidFill>
                  <a:srgbClr val="0070C0"/>
                </a:solidFill>
                <a:latin typeface="Monotype Corsiva" pitchFamily="66" charset="0"/>
                <a:cs typeface="Times New Roman" pitchFamily="18" charset="0"/>
              </a:rPr>
              <a:t>Конкурс постеров.          5-11 классы.</a:t>
            </a:r>
            <a:r>
              <a:rPr lang="ru-RU" sz="1800" b="1" i="1" dirty="0" smtClean="0"/>
              <a:t> </a:t>
            </a:r>
          </a:p>
          <a:p>
            <a:pPr lvl="0" algn="ctr">
              <a:buFont typeface="Wingdings" pitchFamily="2" charset="2"/>
              <a:buChar char="Ø"/>
            </a:pPr>
            <a:r>
              <a:rPr lang="ru-RU" sz="1600" b="1" i="1" dirty="0" smtClean="0">
                <a:solidFill>
                  <a:schemeClr val="accent2">
                    <a:lumMod val="75000"/>
                  </a:schemeClr>
                </a:solidFill>
                <a:cs typeface="Mongolian Baiti" pitchFamily="66" charset="0"/>
              </a:rPr>
              <a:t>КВН для 5-х классов.</a:t>
            </a:r>
            <a:endParaRPr lang="ru-RU" sz="1800" b="1" i="1" dirty="0" smtClean="0">
              <a:solidFill>
                <a:schemeClr val="accent2">
                  <a:lumMod val="75000"/>
                </a:schemeClr>
              </a:solidFill>
              <a:latin typeface="Monotype Corsiva" pitchFamily="66" charset="0"/>
              <a:cs typeface="Mongolian Baiti" pitchFamily="66" charset="0"/>
            </a:endParaRPr>
          </a:p>
          <a:p>
            <a:pPr algn="ctr">
              <a:buFont typeface="Wingdings" pitchFamily="2" charset="2"/>
              <a:buChar char="Ø"/>
            </a:pPr>
            <a:r>
              <a:rPr lang="ru-RU" sz="1800" b="1" dirty="0" smtClean="0">
                <a:solidFill>
                  <a:srgbClr val="C00000"/>
                </a:solidFill>
                <a:latin typeface="Monotype Corsiva" pitchFamily="66" charset="0"/>
                <a:cs typeface="Times New Roman" pitchFamily="18" charset="0"/>
              </a:rPr>
              <a:t>11 февраля</a:t>
            </a:r>
          </a:p>
          <a:p>
            <a:pPr lvl="0" algn="ctr">
              <a:buFont typeface="Wingdings" pitchFamily="2" charset="2"/>
              <a:buChar char="Ø"/>
            </a:pPr>
            <a:r>
              <a:rPr lang="en-US" sz="1600" b="1" i="1" dirty="0" smtClean="0">
                <a:solidFill>
                  <a:srgbClr val="7030A0"/>
                </a:solidFill>
                <a:latin typeface="Mongolian Baiti" pitchFamily="66" charset="0"/>
                <a:cs typeface="Mongolian Baiti" pitchFamily="66" charset="0"/>
              </a:rPr>
              <a:t>The Postman’s Adventures</a:t>
            </a:r>
            <a:endParaRPr lang="ru-RU" sz="1600" b="1" i="1" dirty="0" smtClean="0">
              <a:solidFill>
                <a:srgbClr val="7030A0"/>
              </a:solidFill>
              <a:cs typeface="Mongolian Baiti" pitchFamily="66" charset="0"/>
            </a:endParaRPr>
          </a:p>
          <a:p>
            <a:pPr algn="ctr">
              <a:buFont typeface="Wingdings" pitchFamily="2" charset="2"/>
              <a:buChar char="Ø"/>
            </a:pPr>
            <a:r>
              <a:rPr lang="ru-RU" sz="1800" b="1" dirty="0" smtClean="0">
                <a:solidFill>
                  <a:srgbClr val="0070C0"/>
                </a:solidFill>
                <a:latin typeface="Monotype Corsiva" pitchFamily="66" charset="0"/>
                <a:cs typeface="Times New Roman" pitchFamily="18" charset="0"/>
              </a:rPr>
              <a:t>Сказка «Красная шапочка»   для 2-4 </a:t>
            </a:r>
            <a:r>
              <a:rPr lang="ru-RU" sz="1800" b="1" dirty="0" err="1" smtClean="0">
                <a:solidFill>
                  <a:srgbClr val="0070C0"/>
                </a:solidFill>
                <a:latin typeface="Monotype Corsiva" pitchFamily="66" charset="0"/>
                <a:cs typeface="Times New Roman" pitchFamily="18" charset="0"/>
              </a:rPr>
              <a:t>кл</a:t>
            </a:r>
            <a:r>
              <a:rPr lang="ru-RU" sz="1800" b="1" dirty="0" smtClean="0">
                <a:solidFill>
                  <a:srgbClr val="0070C0"/>
                </a:solidFill>
                <a:latin typeface="Monotype Corsiva" pitchFamily="66" charset="0"/>
                <a:cs typeface="Times New Roman" pitchFamily="18" charset="0"/>
              </a:rPr>
              <a:t>. Актовый зал.</a:t>
            </a:r>
          </a:p>
          <a:p>
            <a:pPr>
              <a:buFont typeface="Wingdings" pitchFamily="2" charset="2"/>
              <a:buChar char="Ø"/>
            </a:pPr>
            <a:r>
              <a:rPr lang="ru-RU" sz="1800" b="1" dirty="0" smtClean="0">
                <a:solidFill>
                  <a:srgbClr val="00B050"/>
                </a:solidFill>
                <a:latin typeface="Monotype Corsiva" pitchFamily="66" charset="0"/>
                <a:cs typeface="Times New Roman" pitchFamily="18" charset="0"/>
              </a:rPr>
              <a:t>Викторина по страноведению          9-11 </a:t>
            </a:r>
            <a:r>
              <a:rPr lang="ru-RU" sz="1800" b="1" dirty="0" err="1" smtClean="0">
                <a:solidFill>
                  <a:srgbClr val="00B050"/>
                </a:solidFill>
                <a:latin typeface="Monotype Corsiva" pitchFamily="66" charset="0"/>
                <a:cs typeface="Times New Roman" pitchFamily="18" charset="0"/>
              </a:rPr>
              <a:t>кл</a:t>
            </a:r>
            <a:r>
              <a:rPr lang="ru-RU" sz="1800" b="1" dirty="0" smtClean="0">
                <a:solidFill>
                  <a:srgbClr val="00B050"/>
                </a:solidFill>
                <a:latin typeface="Monotype Corsiva" pitchFamily="66" charset="0"/>
                <a:cs typeface="Times New Roman" pitchFamily="18" charset="0"/>
              </a:rPr>
              <a:t>.</a:t>
            </a:r>
          </a:p>
          <a:p>
            <a:pPr algn="ctr">
              <a:buFont typeface="Wingdings" pitchFamily="2" charset="2"/>
              <a:buChar char="Ø"/>
            </a:pPr>
            <a:r>
              <a:rPr lang="ru-RU" sz="1800" b="1" dirty="0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Игра  «</a:t>
            </a:r>
            <a:r>
              <a:rPr lang="en-US" sz="1800" b="1" dirty="0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 Brain Ring</a:t>
            </a:r>
            <a:r>
              <a:rPr lang="ru-RU" sz="1800" b="1" dirty="0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»</a:t>
            </a:r>
            <a:r>
              <a:rPr lang="en-US" sz="1800" b="1" dirty="0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ru-RU" sz="1800" b="1" dirty="0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4 </a:t>
            </a:r>
            <a:r>
              <a:rPr lang="ru-RU" sz="1800" b="1" dirty="0" err="1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кл</a:t>
            </a:r>
            <a:r>
              <a:rPr lang="ru-RU" sz="1800" b="1" dirty="0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.</a:t>
            </a:r>
          </a:p>
          <a:p>
            <a:pPr algn="ctr">
              <a:buFont typeface="Wingdings" pitchFamily="2" charset="2"/>
              <a:buChar char="Ø"/>
            </a:pPr>
            <a:r>
              <a:rPr lang="ru-RU" sz="1800" b="1" dirty="0" smtClean="0">
                <a:solidFill>
                  <a:srgbClr val="C00000"/>
                </a:solidFill>
                <a:latin typeface="Monotype Corsiva" pitchFamily="66" charset="0"/>
                <a:cs typeface="Times New Roman" pitchFamily="18" charset="0"/>
              </a:rPr>
              <a:t>12 февраля</a:t>
            </a:r>
          </a:p>
          <a:p>
            <a:pPr algn="ctr">
              <a:buFont typeface="Wingdings" pitchFamily="2" charset="2"/>
              <a:buChar char="Ø"/>
            </a:pPr>
            <a:r>
              <a:rPr lang="en-US" sz="1800" b="1" dirty="0" smtClean="0">
                <a:solidFill>
                  <a:srgbClr val="002060"/>
                </a:solidFill>
                <a:latin typeface="Monotype Corsiva" pitchFamily="66" charset="0"/>
                <a:cs typeface="Times New Roman" pitchFamily="18" charset="0"/>
              </a:rPr>
              <a:t>Literature Living Room      </a:t>
            </a:r>
            <a:r>
              <a:rPr lang="ru-RU" sz="1800" b="1" dirty="0" smtClean="0">
                <a:solidFill>
                  <a:srgbClr val="002060"/>
                </a:solidFill>
                <a:latin typeface="Monotype Corsiva" pitchFamily="66" charset="0"/>
                <a:cs typeface="Times New Roman" pitchFamily="18" charset="0"/>
              </a:rPr>
              <a:t>Конкурс чтецов. </a:t>
            </a:r>
            <a:r>
              <a:rPr lang="en-US" sz="1800" b="1" dirty="0" smtClean="0">
                <a:solidFill>
                  <a:srgbClr val="002060"/>
                </a:solidFill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ru-RU" sz="1800" b="1" dirty="0" smtClean="0">
                <a:solidFill>
                  <a:srgbClr val="002060"/>
                </a:solidFill>
                <a:latin typeface="Monotype Corsiva" pitchFamily="66" charset="0"/>
                <a:cs typeface="Times New Roman" pitchFamily="18" charset="0"/>
              </a:rPr>
              <a:t>4-11 </a:t>
            </a:r>
            <a:r>
              <a:rPr lang="ru-RU" sz="1800" b="1" dirty="0" err="1" smtClean="0">
                <a:solidFill>
                  <a:srgbClr val="002060"/>
                </a:solidFill>
                <a:latin typeface="Monotype Corsiva" pitchFamily="66" charset="0"/>
                <a:cs typeface="Times New Roman" pitchFamily="18" charset="0"/>
              </a:rPr>
              <a:t>кл</a:t>
            </a:r>
            <a:r>
              <a:rPr lang="ru-RU" sz="1800" b="1" dirty="0" smtClean="0">
                <a:solidFill>
                  <a:srgbClr val="002060"/>
                </a:solidFill>
                <a:latin typeface="Monotype Corsiva" pitchFamily="66" charset="0"/>
                <a:cs typeface="Times New Roman" pitchFamily="18" charset="0"/>
              </a:rPr>
              <a:t>.</a:t>
            </a:r>
          </a:p>
          <a:p>
            <a:pPr algn="ctr">
              <a:buFont typeface="Wingdings" pitchFamily="2" charset="2"/>
              <a:buChar char="Ø"/>
            </a:pPr>
            <a:r>
              <a:rPr lang="ru-RU" sz="18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  <a:cs typeface="Times New Roman" pitchFamily="18" charset="0"/>
              </a:rPr>
              <a:t>   Дебаты     10 </a:t>
            </a:r>
            <a:r>
              <a:rPr lang="ru-RU" sz="1800" b="1" dirty="0" err="1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  <a:cs typeface="Times New Roman" pitchFamily="18" charset="0"/>
              </a:rPr>
              <a:t>кл</a:t>
            </a:r>
            <a:r>
              <a:rPr lang="ru-RU" sz="18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  <a:cs typeface="Times New Roman" pitchFamily="18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endParaRPr lang="ru-RU" sz="1800" b="1" dirty="0" smtClean="0">
              <a:solidFill>
                <a:srgbClr val="C00000"/>
              </a:solidFill>
              <a:latin typeface="Monotype Corsiva" pitchFamily="66" charset="0"/>
              <a:cs typeface="Times New Roman" pitchFamily="18" charset="0"/>
            </a:endParaRPr>
          </a:p>
          <a:p>
            <a:pPr algn="ctr">
              <a:buFont typeface="Wingdings" pitchFamily="2" charset="2"/>
              <a:buChar char="Ø"/>
            </a:pPr>
            <a:r>
              <a:rPr lang="ru-RU" sz="1800" b="1" dirty="0" smtClean="0">
                <a:solidFill>
                  <a:srgbClr val="C00000"/>
                </a:solidFill>
                <a:latin typeface="Monotype Corsiva" pitchFamily="66" charset="0"/>
                <a:cs typeface="Times New Roman" pitchFamily="18" charset="0"/>
              </a:rPr>
              <a:t>13 февраля</a:t>
            </a:r>
          </a:p>
          <a:p>
            <a:pPr algn="ctr">
              <a:buFont typeface="Wingdings" pitchFamily="2" charset="2"/>
              <a:buChar char="Ø"/>
            </a:pPr>
            <a:r>
              <a:rPr lang="en-US" sz="1800" b="1" dirty="0" smtClean="0">
                <a:solidFill>
                  <a:srgbClr val="0070C0"/>
                </a:solidFill>
                <a:latin typeface="Monotype Corsiva" pitchFamily="66" charset="0"/>
                <a:cs typeface="Times New Roman" pitchFamily="18" charset="0"/>
              </a:rPr>
              <a:t>EUROVISION</a:t>
            </a:r>
            <a:r>
              <a:rPr lang="ru-RU" sz="1800" b="1" dirty="0" smtClean="0">
                <a:solidFill>
                  <a:srgbClr val="0070C0"/>
                </a:solidFill>
                <a:latin typeface="Monotype Corsiva" pitchFamily="66" charset="0"/>
                <a:cs typeface="Times New Roman" pitchFamily="18" charset="0"/>
              </a:rPr>
              <a:t>       Евровидение           5-11 </a:t>
            </a:r>
            <a:r>
              <a:rPr lang="ru-RU" sz="1800" b="1" dirty="0" err="1" smtClean="0">
                <a:solidFill>
                  <a:srgbClr val="0070C0"/>
                </a:solidFill>
                <a:latin typeface="Monotype Corsiva" pitchFamily="66" charset="0"/>
                <a:cs typeface="Times New Roman" pitchFamily="18" charset="0"/>
              </a:rPr>
              <a:t>кл</a:t>
            </a:r>
            <a:r>
              <a:rPr lang="ru-RU" sz="1800" b="1" dirty="0" smtClean="0">
                <a:solidFill>
                  <a:srgbClr val="0070C0"/>
                </a:solidFill>
                <a:latin typeface="Monotype Corsiva" pitchFamily="66" charset="0"/>
                <a:cs typeface="Times New Roman" pitchFamily="18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endParaRPr lang="ru-RU" sz="1800" b="1" dirty="0" smtClean="0">
              <a:latin typeface="Monotype Corsiva" pitchFamily="66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1800" b="1" dirty="0" smtClean="0">
                <a:solidFill>
                  <a:srgbClr val="C00000"/>
                </a:solidFill>
                <a:latin typeface="Monotype Corsiva" pitchFamily="66" charset="0"/>
                <a:cs typeface="Times New Roman" pitchFamily="18" charset="0"/>
              </a:rPr>
              <a:t>14 февраля</a:t>
            </a:r>
          </a:p>
          <a:p>
            <a:pPr>
              <a:buFont typeface="Wingdings" pitchFamily="2" charset="2"/>
              <a:buChar char="Ø"/>
            </a:pPr>
            <a:r>
              <a:rPr lang="en-US" sz="1800" b="1" dirty="0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QUEST      </a:t>
            </a:r>
            <a:r>
              <a:rPr lang="ru-RU" sz="1800" b="1" dirty="0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Игры на английском языке </a:t>
            </a:r>
            <a:endParaRPr lang="ru-RU" sz="1800" b="1" dirty="0" smtClean="0">
              <a:solidFill>
                <a:srgbClr val="C00000"/>
              </a:solidFill>
              <a:latin typeface="Monotype Corsiva" pitchFamily="66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1800" b="1" dirty="0" smtClean="0">
                <a:solidFill>
                  <a:srgbClr val="FF0000"/>
                </a:solidFill>
                <a:latin typeface="Monotype Corsiva" pitchFamily="66" charset="0"/>
                <a:cs typeface="Times New Roman" pitchFamily="18" charset="0"/>
              </a:rPr>
              <a:t>Подведение итогов.</a:t>
            </a:r>
            <a:endParaRPr lang="ru-RU" sz="1800" b="1" dirty="0">
              <a:solidFill>
                <a:srgbClr val="FF0000"/>
              </a:solidFill>
              <a:latin typeface="Monotype Corsiva" pitchFamily="66" charset="0"/>
              <a:cs typeface="Times New Roman" pitchFamily="18" charset="0"/>
            </a:endParaRPr>
          </a:p>
        </p:txBody>
      </p:sp>
      <p:pic>
        <p:nvPicPr>
          <p:cNvPr id="5" name="Рисунок 4" descr="fl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86578" y="1285860"/>
            <a:ext cx="1809746" cy="117271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7" name="Рисунок 6" descr="04aedf4f309d4a3bca8f702e2de9669e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400456">
            <a:off x="6933924" y="5450116"/>
            <a:ext cx="912771" cy="135944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9" name="Рисунок 8" descr="rose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553978">
            <a:off x="4801726" y="5602776"/>
            <a:ext cx="1119637" cy="1173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" name="Рисунок 9" descr="13909_200207302014221024x768000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0941638">
            <a:off x="7532573" y="2749922"/>
            <a:ext cx="1236975" cy="120163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1" name="Рисунок 10" descr="shamrock.jp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530263">
            <a:off x="7955440" y="4293992"/>
            <a:ext cx="1113161" cy="106754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2" name="Рисунок 11" descr="imgpreview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5720" y="1214422"/>
            <a:ext cx="1785950" cy="11594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Picture 2" descr="http://forum.alpari.ru/attachment.php?attachmentid=199774&amp;d=1342036157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 xmlns="">
                  <a14:imgLayer r:embed="">
                    <a14:imgEffect>
                      <a14:brightnessContrast bright="-21000" contrast="-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5720" y="3786190"/>
            <a:ext cx="2192790" cy="16430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2AbP0i-Qg6M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60430"/>
            <a:ext cx="9144000" cy="691843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214554"/>
            <a:ext cx="7772400" cy="1571636"/>
          </a:xfrm>
        </p:spPr>
        <p:txBody>
          <a:bodyPr>
            <a:normAutofit/>
          </a:bodyPr>
          <a:lstStyle/>
          <a:p>
            <a:r>
              <a:rPr lang="ru-RU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Программа недели иностранного языка</a:t>
            </a:r>
            <a:endParaRPr lang="ru-RU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6286520"/>
            <a:ext cx="6400800" cy="571480"/>
          </a:xfrm>
        </p:spPr>
        <p:txBody>
          <a:bodyPr>
            <a:normAutofit lnSpcReduction="10000"/>
          </a:bodyPr>
          <a:lstStyle/>
          <a:p>
            <a:r>
              <a:rPr lang="ru-RU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02 февраля-06 февраля 2015 г</a:t>
            </a:r>
            <a:r>
              <a:rPr lang="ru-RU" b="1" i="1" dirty="0" smtClean="0">
                <a:solidFill>
                  <a:srgbClr val="FFFF00"/>
                </a:solidFill>
              </a:rPr>
              <a:t>.</a:t>
            </a:r>
            <a:endParaRPr lang="ru-RU" b="1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Рисунок1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39943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71546"/>
          </a:xfrm>
        </p:spPr>
        <p:txBody>
          <a:bodyPr>
            <a:prstTxWarp prst="textChevron">
              <a:avLst/>
            </a:prstTxWarp>
            <a:normAutofit fontScale="90000"/>
          </a:bodyPr>
          <a:lstStyle/>
          <a:p>
            <a:r>
              <a:rPr lang="ru-RU" i="1" dirty="0" smtClean="0">
                <a:solidFill>
                  <a:srgbClr val="FF0000"/>
                </a:solidFill>
                <a:latin typeface="Anfisa Grotesk" pitchFamily="2" charset="0"/>
              </a:rPr>
              <a:t>Волшебный мир литературы иностранного языка</a:t>
            </a:r>
            <a:endParaRPr lang="ru-RU" i="1" dirty="0">
              <a:solidFill>
                <a:srgbClr val="FF0000"/>
              </a:solidFill>
              <a:latin typeface="Anfisa Grotesk" pitchFamily="2" charset="0"/>
            </a:endParaRPr>
          </a:p>
        </p:txBody>
      </p:sp>
      <p:sp>
        <p:nvSpPr>
          <p:cNvPr id="8" name="Содержимое 2"/>
          <p:cNvSpPr>
            <a:spLocks noGrp="1"/>
          </p:cNvSpPr>
          <p:nvPr>
            <p:ph idx="1"/>
          </p:nvPr>
        </p:nvSpPr>
        <p:spPr>
          <a:xfrm>
            <a:off x="142844" y="1000108"/>
            <a:ext cx="9001156" cy="5857892"/>
          </a:xfrm>
        </p:spPr>
        <p:txBody>
          <a:bodyPr>
            <a:noAutofit/>
          </a:bodyPr>
          <a:lstStyle/>
          <a:p>
            <a:pPr algn="ctr">
              <a:buFont typeface="Wingdings" pitchFamily="2" charset="2"/>
              <a:buChar char="Ø"/>
            </a:pPr>
            <a:r>
              <a:rPr lang="ru-RU" sz="1800" b="1" dirty="0" smtClean="0">
                <a:solidFill>
                  <a:srgbClr val="FFFF00"/>
                </a:solidFill>
                <a:latin typeface="Monotype Corsiva" pitchFamily="66" charset="0"/>
                <a:cs typeface="Times New Roman" pitchFamily="18" charset="0"/>
              </a:rPr>
              <a:t>02февраля</a:t>
            </a:r>
          </a:p>
          <a:p>
            <a:pPr algn="ctr">
              <a:buFont typeface="Wingdings" pitchFamily="2" charset="2"/>
              <a:buChar char="Ø"/>
            </a:pPr>
            <a:r>
              <a:rPr lang="ru-RU" sz="1800" b="1" u="sng" dirty="0" smtClean="0">
                <a:solidFill>
                  <a:srgbClr val="FF0000"/>
                </a:solidFill>
              </a:rPr>
              <a:t>Открытие недели. (Холл. 1 этаж. )</a:t>
            </a:r>
          </a:p>
          <a:p>
            <a:pPr algn="ctr">
              <a:buFont typeface="Wingdings" pitchFamily="2" charset="2"/>
              <a:buChar char="Ø"/>
            </a:pPr>
            <a:r>
              <a:rPr lang="ru-RU" sz="1800" b="1" dirty="0" smtClean="0">
                <a:solidFill>
                  <a:srgbClr val="0070C0"/>
                </a:solidFill>
                <a:latin typeface="Monotype Corsiva" pitchFamily="66" charset="0"/>
                <a:cs typeface="Times New Roman" pitchFamily="18" charset="0"/>
              </a:rPr>
              <a:t>Конкурс плакатов.          2-11 классы.</a:t>
            </a:r>
            <a:r>
              <a:rPr lang="ru-RU" sz="1800" b="1" i="1" dirty="0" smtClean="0"/>
              <a:t> </a:t>
            </a:r>
          </a:p>
          <a:p>
            <a:pPr lvl="0" algn="ctr">
              <a:buFont typeface="Wingdings" pitchFamily="2" charset="2"/>
              <a:buChar char="Ø"/>
            </a:pPr>
            <a:endParaRPr lang="ru-RU" sz="1800" b="1" i="1" dirty="0" smtClean="0">
              <a:solidFill>
                <a:schemeClr val="accent2">
                  <a:lumMod val="75000"/>
                </a:schemeClr>
              </a:solidFill>
              <a:latin typeface="Monotype Corsiva" pitchFamily="66" charset="0"/>
              <a:cs typeface="Mongolian Baiti" pitchFamily="66" charset="0"/>
            </a:endParaRPr>
          </a:p>
          <a:p>
            <a:pPr algn="ctr">
              <a:buFont typeface="Wingdings" pitchFamily="2" charset="2"/>
              <a:buChar char="Ø"/>
            </a:pPr>
            <a:r>
              <a:rPr lang="ru-RU" sz="1800" b="1" dirty="0" smtClean="0">
                <a:solidFill>
                  <a:srgbClr val="FFFF00"/>
                </a:solidFill>
                <a:latin typeface="Monotype Corsiva" pitchFamily="66" charset="0"/>
                <a:cs typeface="Times New Roman" pitchFamily="18" charset="0"/>
              </a:rPr>
              <a:t>03 февраля</a:t>
            </a:r>
          </a:p>
          <a:p>
            <a:pPr algn="ctr">
              <a:buFont typeface="Wingdings" pitchFamily="2" charset="2"/>
              <a:buChar char="Ø"/>
            </a:pPr>
            <a:r>
              <a:rPr lang="ru-RU" sz="1800" b="1" i="1" dirty="0" smtClean="0">
                <a:solidFill>
                  <a:srgbClr val="00B0F0"/>
                </a:solidFill>
              </a:rPr>
              <a:t>«Гарри  </a:t>
            </a:r>
            <a:r>
              <a:rPr lang="ru-RU" sz="1800" b="1" i="1" dirty="0" err="1" smtClean="0">
                <a:solidFill>
                  <a:srgbClr val="00B0F0"/>
                </a:solidFill>
              </a:rPr>
              <a:t>Поттер</a:t>
            </a:r>
            <a:r>
              <a:rPr lang="ru-RU" sz="1800" b="1" i="1" dirty="0" smtClean="0">
                <a:solidFill>
                  <a:srgbClr val="00B0F0"/>
                </a:solidFill>
              </a:rPr>
              <a:t> и тайная комната»</a:t>
            </a:r>
          </a:p>
          <a:p>
            <a:pPr lvl="0" algn="ctr">
              <a:buNone/>
            </a:pPr>
            <a:r>
              <a:rPr lang="ru-RU" sz="1800" b="1" dirty="0" smtClean="0">
                <a:solidFill>
                  <a:srgbClr val="0070C0"/>
                </a:solidFill>
                <a:latin typeface="Monotype Corsiva" pitchFamily="66" charset="0"/>
                <a:cs typeface="Times New Roman" pitchFamily="18" charset="0"/>
              </a:rPr>
              <a:t>  для  4-6  </a:t>
            </a:r>
            <a:r>
              <a:rPr lang="ru-RU" sz="1800" b="1" dirty="0" err="1" smtClean="0">
                <a:solidFill>
                  <a:srgbClr val="0070C0"/>
                </a:solidFill>
                <a:latin typeface="Monotype Corsiva" pitchFamily="66" charset="0"/>
                <a:cs typeface="Times New Roman" pitchFamily="18" charset="0"/>
              </a:rPr>
              <a:t>кл</a:t>
            </a:r>
            <a:r>
              <a:rPr lang="ru-RU" sz="1800" b="1" dirty="0" smtClean="0">
                <a:solidFill>
                  <a:srgbClr val="0070C0"/>
                </a:solidFill>
                <a:latin typeface="Monotype Corsiva" pitchFamily="66" charset="0"/>
                <a:cs typeface="Times New Roman" pitchFamily="18" charset="0"/>
              </a:rPr>
              <a:t>. Актовый зал.</a:t>
            </a:r>
          </a:p>
          <a:p>
            <a:pPr algn="ctr">
              <a:buFont typeface="Wingdings" pitchFamily="2" charset="2"/>
              <a:buChar char="Ø"/>
            </a:pPr>
            <a:r>
              <a:rPr lang="ru-RU" sz="1800" b="1" dirty="0" smtClean="0">
                <a:solidFill>
                  <a:srgbClr val="00B050"/>
                </a:solidFill>
                <a:latin typeface="Monotype Corsiva" pitchFamily="66" charset="0"/>
                <a:cs typeface="Times New Roman" pitchFamily="18" charset="0"/>
              </a:rPr>
              <a:t>Викторина по страноведению          9-11 </a:t>
            </a:r>
            <a:r>
              <a:rPr lang="ru-RU" sz="1800" b="1" dirty="0" err="1" smtClean="0">
                <a:solidFill>
                  <a:srgbClr val="00B050"/>
                </a:solidFill>
                <a:latin typeface="Monotype Corsiva" pitchFamily="66" charset="0"/>
                <a:cs typeface="Times New Roman" pitchFamily="18" charset="0"/>
              </a:rPr>
              <a:t>кл</a:t>
            </a:r>
            <a:r>
              <a:rPr lang="ru-RU" sz="1800" b="1" dirty="0" smtClean="0">
                <a:solidFill>
                  <a:srgbClr val="00B050"/>
                </a:solidFill>
                <a:latin typeface="Monotype Corsiva" pitchFamily="66" charset="0"/>
                <a:cs typeface="Times New Roman" pitchFamily="18" charset="0"/>
              </a:rPr>
              <a:t>.</a:t>
            </a:r>
          </a:p>
          <a:p>
            <a:pPr algn="ctr">
              <a:buFont typeface="Wingdings" pitchFamily="2" charset="2"/>
              <a:buChar char="Ø"/>
            </a:pPr>
            <a:r>
              <a:rPr lang="ru-RU" sz="1800" b="1" dirty="0" smtClean="0">
                <a:solidFill>
                  <a:srgbClr val="FFFF00"/>
                </a:solidFill>
                <a:latin typeface="Monotype Corsiva" pitchFamily="66" charset="0"/>
                <a:cs typeface="Times New Roman" pitchFamily="18" charset="0"/>
              </a:rPr>
              <a:t>04 февраля</a:t>
            </a:r>
          </a:p>
          <a:p>
            <a:pPr algn="ctr">
              <a:buFont typeface="Wingdings" pitchFamily="2" charset="2"/>
              <a:buChar char="Ø"/>
            </a:pPr>
            <a:r>
              <a:rPr lang="en-US" sz="2400" b="1" dirty="0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Literature Living Room      </a:t>
            </a:r>
            <a:r>
              <a:rPr lang="ru-RU" sz="2400" b="1" dirty="0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Конкурс чтецов. </a:t>
            </a:r>
            <a:r>
              <a:rPr lang="en-US" sz="2400" b="1" dirty="0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5-11 </a:t>
            </a:r>
            <a:r>
              <a:rPr lang="ru-RU" sz="2400" b="1" dirty="0" err="1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кл</a:t>
            </a:r>
            <a:r>
              <a:rPr lang="ru-RU" sz="2400" b="1" dirty="0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endParaRPr lang="ru-RU" sz="1800" b="1" dirty="0" smtClean="0">
              <a:solidFill>
                <a:srgbClr val="C00000"/>
              </a:solidFill>
              <a:latin typeface="Monotype Corsiva" pitchFamily="66" charset="0"/>
              <a:cs typeface="Times New Roman" pitchFamily="18" charset="0"/>
            </a:endParaRPr>
          </a:p>
          <a:p>
            <a:pPr algn="ctr">
              <a:buFont typeface="Wingdings" pitchFamily="2" charset="2"/>
              <a:buChar char="Ø"/>
            </a:pPr>
            <a:r>
              <a:rPr lang="ru-RU" sz="1800" b="1" dirty="0" smtClean="0">
                <a:solidFill>
                  <a:srgbClr val="FFFF00"/>
                </a:solidFill>
                <a:latin typeface="Monotype Corsiva" pitchFamily="66" charset="0"/>
                <a:cs typeface="Times New Roman" pitchFamily="18" charset="0"/>
              </a:rPr>
              <a:t>05 февраля</a:t>
            </a:r>
          </a:p>
          <a:p>
            <a:pPr algn="ctr">
              <a:buFont typeface="Wingdings" pitchFamily="2" charset="2"/>
              <a:buChar char="Ø"/>
            </a:pPr>
            <a:r>
              <a:rPr lang="en-US" sz="2400" b="1" dirty="0" smtClean="0">
                <a:solidFill>
                  <a:srgbClr val="0070C0"/>
                </a:solidFill>
                <a:latin typeface="Monotype Corsiva" pitchFamily="66" charset="0"/>
                <a:cs typeface="Times New Roman" pitchFamily="18" charset="0"/>
              </a:rPr>
              <a:t>EUROVISION</a:t>
            </a:r>
            <a:r>
              <a:rPr lang="ru-RU" sz="2400" b="1" dirty="0" smtClean="0">
                <a:solidFill>
                  <a:srgbClr val="0070C0"/>
                </a:solidFill>
                <a:latin typeface="Monotype Corsiva" pitchFamily="66" charset="0"/>
                <a:cs typeface="Times New Roman" pitchFamily="18" charset="0"/>
              </a:rPr>
              <a:t>       Евровидение           5-11 </a:t>
            </a:r>
            <a:r>
              <a:rPr lang="ru-RU" sz="2400" b="1" dirty="0" err="1" smtClean="0">
                <a:solidFill>
                  <a:srgbClr val="0070C0"/>
                </a:solidFill>
                <a:latin typeface="Monotype Corsiva" pitchFamily="66" charset="0"/>
                <a:cs typeface="Times New Roman" pitchFamily="18" charset="0"/>
              </a:rPr>
              <a:t>кл</a:t>
            </a:r>
            <a:r>
              <a:rPr lang="ru-RU" sz="2400" b="1" dirty="0" smtClean="0">
                <a:solidFill>
                  <a:srgbClr val="0070C0"/>
                </a:solidFill>
                <a:latin typeface="Monotype Corsiva" pitchFamily="66" charset="0"/>
                <a:cs typeface="Times New Roman" pitchFamily="18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endParaRPr lang="ru-RU" sz="1800" b="1" dirty="0" smtClean="0">
              <a:latin typeface="Monotype Corsiva" pitchFamily="66" charset="0"/>
              <a:cs typeface="Times New Roman" pitchFamily="18" charset="0"/>
            </a:endParaRPr>
          </a:p>
          <a:p>
            <a:pPr algn="ctr">
              <a:buFont typeface="Wingdings" pitchFamily="2" charset="2"/>
              <a:buChar char="Ø"/>
            </a:pPr>
            <a:r>
              <a:rPr lang="ru-RU" sz="1800" b="1" dirty="0" smtClean="0">
                <a:solidFill>
                  <a:srgbClr val="FFFF00"/>
                </a:solidFill>
                <a:latin typeface="Monotype Corsiva" pitchFamily="66" charset="0"/>
                <a:cs typeface="Times New Roman" pitchFamily="18" charset="0"/>
              </a:rPr>
              <a:t>06 февраля</a:t>
            </a:r>
            <a:endParaRPr lang="ru-RU" sz="1800" b="1" dirty="0" smtClean="0">
              <a:solidFill>
                <a:srgbClr val="C00000"/>
              </a:solidFill>
              <a:latin typeface="Monotype Corsiva" pitchFamily="66" charset="0"/>
              <a:cs typeface="Times New Roman" pitchFamily="18" charset="0"/>
            </a:endParaRPr>
          </a:p>
          <a:p>
            <a:pPr algn="ctr">
              <a:buFont typeface="Wingdings" pitchFamily="2" charset="2"/>
              <a:buChar char="Ø"/>
            </a:pPr>
            <a:r>
              <a:rPr lang="ru-RU" sz="1800" b="1" dirty="0" smtClean="0">
                <a:solidFill>
                  <a:srgbClr val="FF0000"/>
                </a:solidFill>
                <a:latin typeface="Monotype Corsiva" pitchFamily="66" charset="0"/>
                <a:cs typeface="Times New Roman" pitchFamily="18" charset="0"/>
              </a:rPr>
              <a:t>Подведение итогов.</a:t>
            </a:r>
            <a:endParaRPr lang="ru-RU" sz="1800" b="1" dirty="0">
              <a:solidFill>
                <a:srgbClr val="FF0000"/>
              </a:solidFill>
              <a:latin typeface="Monotype Corsiva" pitchFamily="66" charset="0"/>
              <a:cs typeface="Times New Roman" pitchFamily="18" charset="0"/>
            </a:endParaRPr>
          </a:p>
        </p:txBody>
      </p:sp>
      <p:pic>
        <p:nvPicPr>
          <p:cNvPr id="5" name="Рисунок 4" descr="fl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58016" y="1000108"/>
            <a:ext cx="1809746" cy="117271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7" name="Рисунок 6" descr="william-shakespeare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00958" y="4143380"/>
            <a:ext cx="1530800" cy="214312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9" name="Содержимое 3" descr="015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>
          <a:xfrm>
            <a:off x="142845" y="5250645"/>
            <a:ext cx="2000264" cy="150019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10" name="Рисунок 9" descr="27886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2844" y="1428736"/>
            <a:ext cx="2571751" cy="192881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FF00"/>
                </a:solidFill>
                <a:latin typeface="Algerian" pitchFamily="82" charset="0"/>
              </a:rPr>
              <a:t>Meeting in the hall</a:t>
            </a:r>
            <a:endParaRPr lang="ru-RU" dirty="0"/>
          </a:p>
        </p:txBody>
      </p:sp>
      <p:pic>
        <p:nvPicPr>
          <p:cNvPr id="6" name="Содержимое 5" descr="IMG_1129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85720" y="1285861"/>
            <a:ext cx="2952770" cy="22145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7030A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 descr="IMG_113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5720" y="3714752"/>
            <a:ext cx="4000495" cy="3000372"/>
          </a:xfrm>
          <a:prstGeom prst="ellipse">
            <a:avLst/>
          </a:prstGeom>
          <a:ln w="63500" cap="rnd">
            <a:solidFill>
              <a:srgbClr val="00B0F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9" name="Рисунок 8" descr="IMG_113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86248" y="1071546"/>
            <a:ext cx="3619493" cy="2714620"/>
          </a:xfrm>
          <a:prstGeom prst="ellipse">
            <a:avLst/>
          </a:prstGeom>
          <a:ln w="63500" cap="rnd">
            <a:solidFill>
              <a:srgbClr val="00B0F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" name="Picture 3" descr="E:\ступино- портфолио\ШМО\2013-2014\неделя ин.яз. 2013-2014\фотоотчет\1 день\IMG_598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57752" y="4000504"/>
            <a:ext cx="3831431" cy="25542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med">
    <p:randomBa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Posters</a:t>
            </a:r>
            <a:r>
              <a:rPr lang="en-US" dirty="0" smtClean="0"/>
              <a:t> </a:t>
            </a:r>
            <a:endParaRPr lang="ru-RU" dirty="0"/>
          </a:p>
        </p:txBody>
      </p:sp>
      <p:pic>
        <p:nvPicPr>
          <p:cNvPr id="4" name="Содержимое 3" descr="IMG_1137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42844" y="2357430"/>
            <a:ext cx="4167721" cy="3125791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Рисунок 4" descr="IMG_114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29124" y="3857628"/>
            <a:ext cx="3714776" cy="278608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</p:pic>
      <p:pic>
        <p:nvPicPr>
          <p:cNvPr id="6" name="Рисунок 5" descr="IMG_114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71472" y="214290"/>
            <a:ext cx="2762237" cy="207167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3" descr="E:\ступино- портфолио\ШМО\2013-2014\неделя ин.яз. 2013-2014\фотоотчет\1 день\IMG_064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57818" y="1214422"/>
            <a:ext cx="3596217" cy="26971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7200" dirty="0" smtClean="0">
                <a:solidFill>
                  <a:srgbClr val="FF0000"/>
                </a:solidFill>
                <a:latin typeface="Alexandra Script" pitchFamily="66" charset="0"/>
              </a:rPr>
              <a:t>Fairy-tale “Little Reed Riding </a:t>
            </a:r>
            <a:r>
              <a:rPr lang="en-US" sz="7200" dirty="0" err="1" smtClean="0">
                <a:solidFill>
                  <a:srgbClr val="FF0000"/>
                </a:solidFill>
                <a:latin typeface="Alexandra Script" pitchFamily="66" charset="0"/>
              </a:rPr>
              <a:t>hoood</a:t>
            </a:r>
            <a:r>
              <a:rPr lang="en-US" sz="7200" dirty="0" smtClean="0">
                <a:solidFill>
                  <a:srgbClr val="FF0000"/>
                </a:solidFill>
                <a:latin typeface="Alexandra Script" pitchFamily="66" charset="0"/>
              </a:rPr>
              <a:t>”</a:t>
            </a:r>
            <a:endParaRPr lang="ru-RU" sz="7200" dirty="0">
              <a:solidFill>
                <a:srgbClr val="FF0000"/>
              </a:solidFill>
              <a:latin typeface="Alexandra Script" pitchFamily="66" charset="0"/>
            </a:endParaRPr>
          </a:p>
        </p:txBody>
      </p:sp>
      <p:pic>
        <p:nvPicPr>
          <p:cNvPr id="4" name="Содержимое 3" descr="IMG_0669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357686" y="3214686"/>
            <a:ext cx="4453473" cy="33401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Рисунок 4" descr="IMG_068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0034" y="1428736"/>
            <a:ext cx="4643438" cy="3482579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34014256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0638" y="0"/>
            <a:ext cx="91646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IMG_068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596" y="4000480"/>
            <a:ext cx="3810028" cy="285752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Рисунок 4" descr="IMG_068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72066" y="928670"/>
            <a:ext cx="3809995" cy="285749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>
                <a:solidFill>
                  <a:srgbClr val="FFFF00"/>
                </a:solidFill>
                <a:latin typeface="Algerian" pitchFamily="82" charset="0"/>
              </a:rPr>
              <a:t>Literature living room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4" name="Содержимое 3" descr="IMG_0685.JPG"/>
          <p:cNvPicPr>
            <a:picLocks noGrp="1" noChangeAspect="1"/>
          </p:cNvPicPr>
          <p:nvPr>
            <p:ph idx="1"/>
          </p:nvPr>
        </p:nvPicPr>
        <p:blipFill>
          <a:blip r:embed="rId6" cstate="print"/>
          <a:stretch>
            <a:fillRect/>
          </a:stretch>
        </p:blipFill>
        <p:spPr>
          <a:xfrm>
            <a:off x="452409" y="928670"/>
            <a:ext cx="4048153" cy="30361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IMG_1171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643438" y="3625454"/>
            <a:ext cx="3929090" cy="29468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327401506_otborochniy-tur-rossi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29058" y="5857892"/>
            <a:ext cx="5000660" cy="1000108"/>
          </a:xfrm>
        </p:spPr>
        <p:txBody>
          <a:bodyPr>
            <a:prstTxWarp prst="textArchUp">
              <a:avLst/>
            </a:prstTxWarp>
            <a:normAutofit/>
            <a:scene3d>
              <a:camera prst="isometricRightUp"/>
              <a:lightRig rig="threePt" dir="t"/>
            </a:scene3d>
          </a:bodyPr>
          <a:lstStyle/>
          <a:p>
            <a:pPr algn="r"/>
            <a:r>
              <a:rPr lang="en-US" sz="4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School </a:t>
            </a:r>
            <a:r>
              <a:rPr lang="ru-RU" sz="4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№ 9</a:t>
            </a:r>
            <a:endParaRPr lang="ru-RU" sz="44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929586" y="6215082"/>
            <a:ext cx="101822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2014</a:t>
            </a:r>
            <a:endParaRPr lang="ru-RU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viktory_chil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3286124"/>
            <a:ext cx="4679157" cy="3119438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7" name="Рисунок 6" descr="IMG_070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14744" y="214290"/>
            <a:ext cx="5214942" cy="39112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2" descr="E:\ступино- портфолио\ШМО\2014-2015\неделя ин.яз. 2014-2015\фотоотчет\финал\IMG_122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6314" y="3929066"/>
            <a:ext cx="3571868" cy="26789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Рисунок 8" descr="IMG_1190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42910" y="500042"/>
            <a:ext cx="3357554" cy="2518166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327401506_otborochniy-tur-rossiy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57158" y="0"/>
            <a:ext cx="8501122" cy="1857365"/>
          </a:xfrm>
          <a:prstGeom prst="rect">
            <a:avLst/>
          </a:prstGeom>
        </p:spPr>
      </p:pic>
      <p:pic>
        <p:nvPicPr>
          <p:cNvPr id="8" name="Picture 2" descr="E:\ступино- портфолио\ШМО\2014-2015\неделя ин.яз. 2014-2015\фотоотчет\финал\IMG_122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85852" y="1785926"/>
            <a:ext cx="6572296" cy="4929223"/>
          </a:xfrm>
          <a:prstGeom prst="rect">
            <a:avLst/>
          </a:prstGeom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1septem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Рисунок 6" descr="Рисунок3.png"/>
          <p:cNvPicPr>
            <a:picLocks noChangeAspect="1"/>
          </p:cNvPicPr>
          <p:nvPr/>
        </p:nvPicPr>
        <p:blipFill>
          <a:blip r:embed="rId4" cstate="print"/>
          <a:srcRect l="17060" r="13592" b="44522"/>
          <a:stretch>
            <a:fillRect/>
          </a:stretch>
        </p:blipFill>
        <p:spPr>
          <a:xfrm>
            <a:off x="833411" y="0"/>
            <a:ext cx="6881861" cy="2571744"/>
          </a:xfrm>
          <a:prstGeom prst="rect">
            <a:avLst/>
          </a:prstGeom>
        </p:spPr>
      </p:pic>
      <p:pic>
        <p:nvPicPr>
          <p:cNvPr id="6" name="Рисунок 5" descr="C:\Users\1\Desktop\logo_shool_9_2.jpg"/>
          <p:cNvPicPr/>
          <p:nvPr/>
        </p:nvPicPr>
        <p:blipFill>
          <a:blip r:embed="rId5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5857884" y="4071942"/>
            <a:ext cx="3143272" cy="25717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308</Words>
  <PresentationFormat>Экран (4:3)</PresentationFormat>
  <Paragraphs>89</Paragraphs>
  <Slides>15</Slides>
  <Notes>14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Слайд 1</vt:lpstr>
      <vt:lpstr> </vt:lpstr>
      <vt:lpstr>Неделя иностранного языка</vt:lpstr>
      <vt:lpstr>Программа недели иностранного языка</vt:lpstr>
      <vt:lpstr>Волшебный мир иностранного языка</vt:lpstr>
      <vt:lpstr>Программа недели иностранного языка</vt:lpstr>
      <vt:lpstr>Волшебный мир литературы иностранного языка</vt:lpstr>
      <vt:lpstr>Meeting in the hall</vt:lpstr>
      <vt:lpstr>Posters </vt:lpstr>
      <vt:lpstr>Fairy-tale “Little Reed Riding hoood”</vt:lpstr>
      <vt:lpstr>Literature living room</vt:lpstr>
      <vt:lpstr>Слайд 12</vt:lpstr>
      <vt:lpstr>Слайд 13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Таня</dc:creator>
  <cp:lastModifiedBy>Таня</cp:lastModifiedBy>
  <cp:revision>14</cp:revision>
  <dcterms:created xsi:type="dcterms:W3CDTF">2021-05-30T13:37:54Z</dcterms:created>
  <dcterms:modified xsi:type="dcterms:W3CDTF">2021-06-15T19:47:32Z</dcterms:modified>
</cp:coreProperties>
</file>