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4" d="100"/>
          <a:sy n="94" d="100"/>
        </p:scale>
        <p:origin x="-128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665A3-15C0-4300-9E5A-845694065071}" type="datetimeFigureOut">
              <a:rPr lang="ru-RU" smtClean="0"/>
              <a:t>13.09.2021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DF7008D-2272-442B-944D-E2FCF3AB775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665A3-15C0-4300-9E5A-845694065071}" type="datetimeFigureOut">
              <a:rPr lang="ru-RU" smtClean="0"/>
              <a:t>13.09.2021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DF7008D-2272-442B-944D-E2FCF3AB775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665A3-15C0-4300-9E5A-845694065071}" type="datetimeFigureOut">
              <a:rPr lang="ru-RU" smtClean="0"/>
              <a:t>13.09.2021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7008D-2272-442B-944D-E2FCF3AB7759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665A3-15C0-4300-9E5A-845694065071}" type="datetimeFigureOut">
              <a:rPr lang="ru-RU" smtClean="0"/>
              <a:t>13.09.2021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7008D-2272-442B-944D-E2FCF3AB775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665A3-15C0-4300-9E5A-845694065071}" type="datetimeFigureOut">
              <a:rPr lang="ru-RU" smtClean="0"/>
              <a:t>13.09.2021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DF7008D-2272-442B-944D-E2FCF3AB7759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665A3-15C0-4300-9E5A-845694065071}" type="datetimeFigureOut">
              <a:rPr lang="ru-RU" smtClean="0"/>
              <a:t>13.09.2021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7008D-2272-442B-944D-E2FCF3AB775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665A3-15C0-4300-9E5A-845694065071}" type="datetimeFigureOut">
              <a:rPr lang="ru-RU" smtClean="0"/>
              <a:t>13.09.2021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7008D-2272-442B-944D-E2FCF3AB775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665A3-15C0-4300-9E5A-845694065071}" type="datetimeFigureOut">
              <a:rPr lang="ru-RU" smtClean="0"/>
              <a:t>13.09.2021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7008D-2272-442B-944D-E2FCF3AB775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665A3-15C0-4300-9E5A-845694065071}" type="datetimeFigureOut">
              <a:rPr lang="ru-RU" smtClean="0"/>
              <a:t>13.09.2021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7008D-2272-442B-944D-E2FCF3AB7759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665A3-15C0-4300-9E5A-845694065071}" type="datetimeFigureOut">
              <a:rPr lang="ru-RU" smtClean="0"/>
              <a:t>13.09.2021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7008D-2272-442B-944D-E2FCF3AB775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665A3-15C0-4300-9E5A-845694065071}" type="datetimeFigureOut">
              <a:rPr lang="ru-RU" smtClean="0"/>
              <a:t>13.09.2021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7008D-2272-442B-944D-E2FCF3AB775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98665A3-15C0-4300-9E5A-845694065071}" type="datetimeFigureOut">
              <a:rPr lang="ru-RU" smtClean="0"/>
              <a:t>13.09.2021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DF7008D-2272-442B-944D-E2FCF3AB7759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Проект «Радужная неделька»</a:t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Выполнил: Кузнецова С.В., Егорова Е.А.</a:t>
            </a:r>
            <a:endParaRPr lang="ru-RU" dirty="0"/>
          </a:p>
        </p:txBody>
      </p:sp>
      <p:pic>
        <p:nvPicPr>
          <p:cNvPr id="1026" name="Picture 2" descr="https://yt3.ggpht.com/a/AATXAJwbtBjNA7UMTAaBxjodgEgemouIBeqYuX6S17EzGQ=s900-c-k-c0xffffffff-no-rj-m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2223" y="0"/>
            <a:ext cx="4320480" cy="43204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86927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27584" y="764704"/>
            <a:ext cx="712879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Вид проекта:</a:t>
            </a:r>
            <a:r>
              <a:rPr lang="ru-RU" sz="2400" dirty="0"/>
              <a:t> творческий, познавательный, информационно –исследовательский.</a:t>
            </a:r>
          </a:p>
          <a:p>
            <a:r>
              <a:rPr lang="ru-RU" sz="2400" b="1" dirty="0"/>
              <a:t>Продолжительность</a:t>
            </a:r>
            <a:r>
              <a:rPr lang="ru-RU" sz="2400" dirty="0"/>
              <a:t>: краткосрочный (1 неделя)</a:t>
            </a:r>
          </a:p>
          <a:p>
            <a:r>
              <a:rPr lang="ru-RU" sz="2400" b="1" dirty="0"/>
              <a:t>Участники проекта:</a:t>
            </a:r>
            <a:r>
              <a:rPr lang="ru-RU" sz="2400" dirty="0"/>
              <a:t> </a:t>
            </a:r>
            <a:r>
              <a:rPr lang="ru-RU" sz="2400" dirty="0" smtClean="0"/>
              <a:t>дети старшего </a:t>
            </a:r>
            <a:r>
              <a:rPr lang="ru-RU" sz="2400" dirty="0"/>
              <a:t>возраста, воспитатели, </a:t>
            </a:r>
            <a:r>
              <a:rPr lang="ru-RU" sz="2400" dirty="0" smtClean="0"/>
              <a:t>педагог-психолог, родители </a:t>
            </a:r>
            <a:r>
              <a:rPr lang="ru-RU" sz="2400" dirty="0"/>
              <a:t>воспитанников.</a:t>
            </a:r>
          </a:p>
          <a:p>
            <a:r>
              <a:rPr lang="ru-RU" sz="2400" b="1" dirty="0"/>
              <a:t>Образовательные области:</a:t>
            </a:r>
            <a:r>
              <a:rPr lang="ru-RU" sz="2400" dirty="0"/>
              <a:t> социально–коммуникативное развитие, речевое развитие, познание, художественно–эстетическое развитие</a:t>
            </a:r>
            <a:r>
              <a:rPr lang="ru-RU" sz="2400" dirty="0" smtClean="0"/>
              <a:t>.</a:t>
            </a:r>
          </a:p>
          <a:p>
            <a:endParaRPr lang="ru-RU" sz="2400" dirty="0" smtClean="0"/>
          </a:p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638236"/>
            <a:ext cx="2959685" cy="22197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63728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b="1" dirty="0" smtClean="0"/>
              <a:t>Цель проекта: </a:t>
            </a:r>
            <a:r>
              <a:rPr lang="ru-RU" dirty="0" smtClean="0"/>
              <a:t>усвоение </a:t>
            </a:r>
            <a:r>
              <a:rPr lang="ru-RU" dirty="0"/>
              <a:t>детьми сенсорных эталонов цвета; закрепление всех цветов и умение находить предметы заданного цвета вокруг себя; создание благоприятного эмоционального микроклимата для творческого и интеллектуального развития детей.</a:t>
            </a:r>
          </a:p>
          <a:p>
            <a:r>
              <a:rPr lang="ru-RU" b="1" dirty="0"/>
              <a:t>Задачи проекта: </a:t>
            </a:r>
            <a:r>
              <a:rPr lang="ru-RU" dirty="0"/>
              <a:t>закрепить знание дней недели и их последовательность, знание цветов радуги, их последовательность, умения различать их; научить построению цветовых сочетаний по образцу; находить предметы заданного цвета в окружающем мире; упражнять в умении рассказывать о цвете; упражнять в сопоставлении предметов и их изображений по цвету; закреплять знания о цвете в памяти; обучать действиям с цветом по словесной инструкции; создать условия для эмоциональной насыщенности детского творчества; привлечь детей к созданию коллективной композиции; развивать речь и словарный запас детей; воспитывать аккуратность, дружелюбное отношение друг к другу.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047548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9" y="14599"/>
            <a:ext cx="4704897" cy="352867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3645024"/>
            <a:ext cx="4091946" cy="30689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39" y="244455"/>
            <a:ext cx="4091947" cy="30689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9" y="3534352"/>
            <a:ext cx="2355726" cy="31409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4797152"/>
            <a:ext cx="2747797" cy="20608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 rot="20165705">
            <a:off x="1595160" y="3291080"/>
            <a:ext cx="59766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</a:rPr>
              <a:t>Красный</a:t>
            </a:r>
            <a:r>
              <a:rPr lang="ru-RU" sz="4000" b="1" dirty="0" smtClean="0"/>
              <a:t> </a:t>
            </a:r>
            <a:r>
              <a:rPr lang="ru-RU" sz="4000" b="1" dirty="0" smtClean="0">
                <a:solidFill>
                  <a:srgbClr val="FFC000"/>
                </a:solidFill>
              </a:rPr>
              <a:t>и</a:t>
            </a:r>
            <a:r>
              <a:rPr lang="ru-RU" sz="4000" b="1" dirty="0" smtClean="0"/>
              <a:t> </a:t>
            </a:r>
            <a:r>
              <a:rPr lang="ru-RU" sz="4000" b="1" dirty="0" smtClean="0">
                <a:solidFill>
                  <a:srgbClr val="FFC000"/>
                </a:solidFill>
              </a:rPr>
              <a:t>оранжевый</a:t>
            </a:r>
            <a:endParaRPr lang="ru-RU" sz="4000" b="1" dirty="0">
              <a:solidFill>
                <a:srgbClr val="FFC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300192" y="3429000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u="sng" dirty="0" smtClean="0">
                <a:solidFill>
                  <a:srgbClr val="FF0000"/>
                </a:solidFill>
              </a:rPr>
              <a:t>Аппликация</a:t>
            </a:r>
            <a:endParaRPr lang="ru-RU" b="1" i="1" u="sng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131840" y="6410580"/>
            <a:ext cx="19680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>
                <a:solidFill>
                  <a:srgbClr val="FF0000"/>
                </a:solidFill>
              </a:rPr>
              <a:t>Лепка</a:t>
            </a:r>
            <a:endParaRPr lang="ru-RU" b="1" u="sng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5661248"/>
            <a:ext cx="14565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>
                <a:solidFill>
                  <a:srgbClr val="FF0000"/>
                </a:solidFill>
              </a:rPr>
              <a:t>Игры на прогулке</a:t>
            </a:r>
            <a:endParaRPr lang="ru-RU" b="1" u="sng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21302" y="27861"/>
            <a:ext cx="18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u="sng" dirty="0" smtClean="0">
                <a:solidFill>
                  <a:srgbClr val="FF0000"/>
                </a:solidFill>
              </a:rPr>
              <a:t>Разноцветные сказки</a:t>
            </a:r>
            <a:endParaRPr lang="ru-RU" b="1" i="1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4261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5532"/>
            <a:ext cx="4860033" cy="36450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3820449"/>
            <a:ext cx="2659461" cy="19945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4365104"/>
            <a:ext cx="2997518" cy="22481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213121"/>
            <a:ext cx="3035829" cy="22768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5342" y="2470207"/>
            <a:ext cx="2939819" cy="22048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 rot="20022398">
            <a:off x="1894294" y="2998181"/>
            <a:ext cx="51845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FFFF00"/>
                </a:solidFill>
              </a:rPr>
              <a:t>Желтый </a:t>
            </a:r>
            <a:r>
              <a:rPr lang="ru-RU" sz="4000" b="1" dirty="0" smtClean="0">
                <a:solidFill>
                  <a:srgbClr val="92D050"/>
                </a:solidFill>
              </a:rPr>
              <a:t>и зеленый</a:t>
            </a:r>
            <a:endParaRPr lang="ru-RU" sz="4000" b="1" dirty="0">
              <a:solidFill>
                <a:srgbClr val="92D05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228184" y="5489173"/>
            <a:ext cx="26969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u="sng" dirty="0" smtClean="0">
                <a:solidFill>
                  <a:srgbClr val="FFFF00"/>
                </a:solidFill>
              </a:rPr>
              <a:t>Опыт с водой</a:t>
            </a:r>
            <a:endParaRPr lang="ru-RU" b="1" u="sng" dirty="0">
              <a:solidFill>
                <a:srgbClr val="FFFF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67544" y="5229200"/>
            <a:ext cx="1944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FF00"/>
                </a:solidFill>
              </a:rPr>
              <a:t>Мой плюшевый друг…</a:t>
            </a:r>
            <a:endParaRPr lang="ru-RU" b="1" dirty="0">
              <a:solidFill>
                <a:srgbClr val="FFFF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516216" y="1988840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u="sng" dirty="0" err="1" smtClean="0">
                <a:solidFill>
                  <a:srgbClr val="FFFF00"/>
                </a:solidFill>
              </a:rPr>
              <a:t>Арттерапия</a:t>
            </a:r>
            <a:endParaRPr lang="ru-RU" b="1" i="1" u="sng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42354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60648"/>
            <a:ext cx="4764021" cy="35730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82724"/>
            <a:ext cx="2679762" cy="35730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3724819"/>
            <a:ext cx="4359116" cy="2948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187258"/>
            <a:ext cx="3323861" cy="24928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 rot="20378248">
            <a:off x="2339373" y="3301797"/>
            <a:ext cx="58326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00B0F0"/>
                </a:solidFill>
              </a:rPr>
              <a:t>Голубой</a:t>
            </a:r>
            <a:r>
              <a:rPr lang="ru-RU" sz="4000" b="1" dirty="0" smtClean="0"/>
              <a:t> </a:t>
            </a:r>
            <a:r>
              <a:rPr lang="ru-RU" sz="4000" b="1" dirty="0" smtClean="0">
                <a:solidFill>
                  <a:srgbClr val="0070C0"/>
                </a:solidFill>
              </a:rPr>
              <a:t>и синий</a:t>
            </a:r>
            <a:endParaRPr lang="ru-RU" sz="4000" b="1" dirty="0">
              <a:solidFill>
                <a:srgbClr val="0070C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444208" y="3140968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u="sng" dirty="0" smtClean="0">
                <a:solidFill>
                  <a:srgbClr val="00B0F0"/>
                </a:solidFill>
              </a:rPr>
              <a:t>Релаксация</a:t>
            </a:r>
            <a:endParaRPr lang="ru-RU" b="1" i="1" u="sng" dirty="0">
              <a:solidFill>
                <a:srgbClr val="00B0F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59632" y="6237312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u="sng" dirty="0" smtClean="0">
                <a:solidFill>
                  <a:srgbClr val="00B0F0"/>
                </a:solidFill>
              </a:rPr>
              <a:t>Оригами</a:t>
            </a:r>
            <a:endParaRPr lang="ru-RU" b="1" i="1" u="sng" dirty="0">
              <a:solidFill>
                <a:srgbClr val="00B0F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783293" y="292006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err="1" smtClean="0">
                <a:solidFill>
                  <a:srgbClr val="00B0F0"/>
                </a:solidFill>
              </a:rPr>
              <a:t>Физминутки</a:t>
            </a:r>
            <a:endParaRPr lang="ru-RU" b="1" u="sng" dirty="0">
              <a:solidFill>
                <a:srgbClr val="00B0F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064009" y="6093296"/>
            <a:ext cx="13398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u="sng" dirty="0" smtClean="0">
                <a:solidFill>
                  <a:srgbClr val="00B0F0"/>
                </a:solidFill>
              </a:rPr>
              <a:t>Рисование</a:t>
            </a:r>
            <a:endParaRPr lang="ru-RU" b="1" i="1" u="sng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74039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9" y="404664"/>
            <a:ext cx="3507854" cy="46771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620688"/>
            <a:ext cx="3851919" cy="28889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3844846"/>
            <a:ext cx="3573307" cy="26799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 rot="19590241">
            <a:off x="425117" y="3124906"/>
            <a:ext cx="45365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7030A0"/>
                </a:solidFill>
              </a:rPr>
              <a:t>Фиолетовый</a:t>
            </a:r>
            <a:endParaRPr lang="ru-RU" sz="4400" b="1" dirty="0">
              <a:solidFill>
                <a:srgbClr val="7030A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99592" y="5589240"/>
            <a:ext cx="2808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i="1" u="sng" dirty="0" smtClean="0">
                <a:solidFill>
                  <a:srgbClr val="7030A0"/>
                </a:solidFill>
              </a:rPr>
              <a:t>Рисование по технике </a:t>
            </a:r>
            <a:r>
              <a:rPr lang="ru-RU" i="1" u="sng" dirty="0" err="1" smtClean="0">
                <a:solidFill>
                  <a:srgbClr val="7030A0"/>
                </a:solidFill>
              </a:rPr>
              <a:t>Эбру</a:t>
            </a:r>
            <a:endParaRPr lang="ru-RU" i="1" u="sng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46973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3" y="0"/>
            <a:ext cx="3035829" cy="22768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58" y="4091880"/>
            <a:ext cx="3611893" cy="27089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0138" y="0"/>
            <a:ext cx="3323861" cy="24928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1138436"/>
            <a:ext cx="4404997" cy="33037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396" y="4365104"/>
            <a:ext cx="3323861" cy="24928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2705650"/>
            <a:ext cx="2171733" cy="1628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7043257" y="5301208"/>
            <a:ext cx="218322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u="sng" dirty="0" smtClean="0">
                <a:solidFill>
                  <a:srgbClr val="FF0000"/>
                </a:solidFill>
              </a:rPr>
              <a:t>Работа с родителями</a:t>
            </a:r>
            <a:endParaRPr lang="ru-RU" sz="2800" b="1" i="1" u="sng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47864" y="260648"/>
            <a:ext cx="2160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u="sng" dirty="0" smtClean="0">
                <a:solidFill>
                  <a:srgbClr val="00B050"/>
                </a:solidFill>
              </a:rPr>
              <a:t>Игры с дарами </a:t>
            </a:r>
            <a:r>
              <a:rPr lang="ru-RU" b="1" i="1" u="sng" dirty="0" err="1" smtClean="0">
                <a:solidFill>
                  <a:srgbClr val="00B050"/>
                </a:solidFill>
              </a:rPr>
              <a:t>Фребеля</a:t>
            </a:r>
            <a:endParaRPr lang="ru-RU" b="1" i="1" u="sng" dirty="0">
              <a:solidFill>
                <a:srgbClr val="00B05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2492896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u="sng" dirty="0" smtClean="0">
                <a:solidFill>
                  <a:srgbClr val="00B0F0"/>
                </a:solidFill>
              </a:rPr>
              <a:t>Консультации</a:t>
            </a:r>
            <a:endParaRPr lang="ru-RU" b="1" i="1" u="sng" dirty="0">
              <a:solidFill>
                <a:srgbClr val="00B0F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563888" y="3861048"/>
            <a:ext cx="2736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u="sng" dirty="0" smtClean="0">
                <a:solidFill>
                  <a:srgbClr val="FFFF00"/>
                </a:solidFill>
              </a:rPr>
              <a:t>Дружная радуга</a:t>
            </a:r>
            <a:endParaRPr lang="ru-RU" sz="2400" b="1" i="1" u="sng" dirty="0">
              <a:solidFill>
                <a:srgbClr val="FFFF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0" y="4481792"/>
            <a:ext cx="1656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u="sng" dirty="0" smtClean="0">
                <a:solidFill>
                  <a:srgbClr val="7030A0"/>
                </a:solidFill>
              </a:rPr>
              <a:t>Просмотр мультфильмов</a:t>
            </a:r>
            <a:endParaRPr lang="ru-RU" b="1" i="1" u="sng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03547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9204" y="0"/>
            <a:ext cx="967639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619672" y="836712"/>
            <a:ext cx="61926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</a:rPr>
              <a:t>Спасибо за внимание!</a:t>
            </a:r>
            <a:endParaRPr lang="ru-RU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614943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50</TotalTime>
  <Words>100</Words>
  <Application>Microsoft Office PowerPoint</Application>
  <PresentationFormat>Экран (4:3)</PresentationFormat>
  <Paragraphs>30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Трек</vt:lpstr>
      <vt:lpstr>Проект «Радужная неделька»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Елена</cp:lastModifiedBy>
  <cp:revision>6</cp:revision>
  <dcterms:created xsi:type="dcterms:W3CDTF">2021-08-09T08:51:39Z</dcterms:created>
  <dcterms:modified xsi:type="dcterms:W3CDTF">2021-09-13T11:11:26Z</dcterms:modified>
</cp:coreProperties>
</file>