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2" r:id="rId3"/>
    <p:sldId id="266" r:id="rId4"/>
    <p:sldId id="275" r:id="rId5"/>
    <p:sldId id="268" r:id="rId6"/>
    <p:sldId id="269" r:id="rId7"/>
    <p:sldId id="277" r:id="rId8"/>
    <p:sldId id="279" r:id="rId9"/>
    <p:sldId id="273" r:id="rId10"/>
    <p:sldId id="281" r:id="rId11"/>
    <p:sldId id="270" r:id="rId12"/>
    <p:sldId id="25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5" d="100"/>
          <a:sy n="65" d="100"/>
        </p:scale>
        <p:origin x="-1296" y="-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17" Type="http://schemas.openxmlformats.org/officeDocument/2006/relationships/image" Target="../media/image28.png"/><Relationship Id="rId2" Type="http://schemas.openxmlformats.org/officeDocument/2006/relationships/image" Target="../media/image13.jpeg"/><Relationship Id="rId16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5" Type="http://schemas.openxmlformats.org/officeDocument/2006/relationships/image" Target="../media/image2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3" Type="http://schemas.openxmlformats.org/officeDocument/2006/relationships/image" Target="../media/image30.png"/><Relationship Id="rId7" Type="http://schemas.openxmlformats.org/officeDocument/2006/relationships/image" Target="../media/image14.png"/><Relationship Id="rId12" Type="http://schemas.openxmlformats.org/officeDocument/2006/relationships/image" Target="../media/image37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36.png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image" Target="../media/image31.png"/><Relationship Id="rId9" Type="http://schemas.openxmlformats.org/officeDocument/2006/relationships/image" Target="../media/image3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40.png"/><Relationship Id="rId7" Type="http://schemas.openxmlformats.org/officeDocument/2006/relationships/image" Target="../media/image14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32.png"/><Relationship Id="rId10" Type="http://schemas.openxmlformats.org/officeDocument/2006/relationships/image" Target="../media/image43.png"/><Relationship Id="rId4" Type="http://schemas.openxmlformats.org/officeDocument/2006/relationships/image" Target="../media/image41.png"/><Relationship Id="rId9" Type="http://schemas.openxmlformats.org/officeDocument/2006/relationships/image" Target="../media/image4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54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53.jpeg"/><Relationship Id="rId17" Type="http://schemas.openxmlformats.org/officeDocument/2006/relationships/image" Target="../media/image9.png"/><Relationship Id="rId2" Type="http://schemas.openxmlformats.org/officeDocument/2006/relationships/image" Target="../media/image44.jpeg"/><Relationship Id="rId16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11" Type="http://schemas.openxmlformats.org/officeDocument/2006/relationships/image" Target="../media/image52.png"/><Relationship Id="rId5" Type="http://schemas.openxmlformats.org/officeDocument/2006/relationships/image" Target="../media/image47.png"/><Relationship Id="rId15" Type="http://schemas.openxmlformats.org/officeDocument/2006/relationships/image" Target="../media/image56.png"/><Relationship Id="rId10" Type="http://schemas.openxmlformats.org/officeDocument/2006/relationships/image" Target="../media/image51.png"/><Relationship Id="rId4" Type="http://schemas.openxmlformats.org/officeDocument/2006/relationships/image" Target="../media/image46.png"/><Relationship Id="rId9" Type="http://schemas.openxmlformats.org/officeDocument/2006/relationships/image" Target="../media/image50.png"/><Relationship Id="rId14" Type="http://schemas.openxmlformats.org/officeDocument/2006/relationships/image" Target="../media/image5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59.jpeg"/><Relationship Id="rId7" Type="http://schemas.openxmlformats.org/officeDocument/2006/relationships/image" Target="../media/image47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9.png"/><Relationship Id="rId9" Type="http://schemas.openxmlformats.org/officeDocument/2006/relationships/image" Target="../media/image6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6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5.png"/><Relationship Id="rId7" Type="http://schemas.openxmlformats.org/officeDocument/2006/relationships/image" Target="../media/image67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png"/><Relationship Id="rId11" Type="http://schemas.openxmlformats.org/officeDocument/2006/relationships/image" Target="../media/image71.png"/><Relationship Id="rId5" Type="http://schemas.openxmlformats.org/officeDocument/2006/relationships/image" Target="../media/image34.png"/><Relationship Id="rId10" Type="http://schemas.openxmlformats.org/officeDocument/2006/relationships/image" Target="../media/image70.png"/><Relationship Id="rId4" Type="http://schemas.openxmlformats.org/officeDocument/2006/relationships/image" Target="../media/image47.png"/><Relationship Id="rId9" Type="http://schemas.openxmlformats.org/officeDocument/2006/relationships/image" Target="../media/image6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image" Target="../media/image81.png"/><Relationship Id="rId3" Type="http://schemas.openxmlformats.org/officeDocument/2006/relationships/image" Target="../media/image73.png"/><Relationship Id="rId7" Type="http://schemas.openxmlformats.org/officeDocument/2006/relationships/image" Target="../media/image75.png"/><Relationship Id="rId12" Type="http://schemas.openxmlformats.org/officeDocument/2006/relationships/image" Target="../media/image80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png"/><Relationship Id="rId11" Type="http://schemas.openxmlformats.org/officeDocument/2006/relationships/image" Target="../media/image79.png"/><Relationship Id="rId5" Type="http://schemas.openxmlformats.org/officeDocument/2006/relationships/image" Target="../media/image8.png"/><Relationship Id="rId15" Type="http://schemas.openxmlformats.org/officeDocument/2006/relationships/image" Target="../media/image83.png"/><Relationship Id="rId10" Type="http://schemas.openxmlformats.org/officeDocument/2006/relationships/image" Target="../media/image78.jpeg"/><Relationship Id="rId4" Type="http://schemas.openxmlformats.org/officeDocument/2006/relationships/image" Target="../media/image56.png"/><Relationship Id="rId9" Type="http://schemas.openxmlformats.org/officeDocument/2006/relationships/image" Target="../media/image77.png"/><Relationship Id="rId14" Type="http://schemas.openxmlformats.org/officeDocument/2006/relationships/image" Target="../media/image8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85.png"/><Relationship Id="rId7" Type="http://schemas.openxmlformats.org/officeDocument/2006/relationships/image" Target="../media/image6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jpeg"/><Relationship Id="rId5" Type="http://schemas.openxmlformats.org/officeDocument/2006/relationships/image" Target="../media/image87.png"/><Relationship Id="rId4" Type="http://schemas.openxmlformats.org/officeDocument/2006/relationships/image" Target="../media/image86.png"/><Relationship Id="rId9" Type="http://schemas.openxmlformats.org/officeDocument/2006/relationships/image" Target="../media/image8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CER\Desktop\Etiqueta-Escolar-Personalizada-Masha-e-o-Urso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179512" y="515287"/>
            <a:ext cx="836327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Дошкольная </a:t>
            </a:r>
            <a:r>
              <a:rPr lang="ru-RU" sz="1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 автономная некоммерческая организация «Православный детский сад «Введенский</a:t>
            </a:r>
            <a:r>
              <a:rPr lang="ru-RU" sz="1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br>
              <a:rPr lang="ru-RU" sz="1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Старооскольский</a:t>
            </a:r>
            <a:r>
              <a:rPr lang="ru-RU" sz="1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городской округ</a:t>
            </a:r>
            <a:endParaRPr lang="ru-RU" sz="1800" b="1" i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395536" y="5301208"/>
            <a:ext cx="576064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Составила</a:t>
            </a:r>
            <a:r>
              <a:rPr lang="ru-RU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Нестерова Е.А. - музыкальный </a:t>
            </a:r>
            <a:r>
              <a:rPr lang="ru-RU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ДО </a:t>
            </a:r>
            <a:r>
              <a:rPr lang="ru-RU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АНО «ПДС «Введенский» </a:t>
            </a:r>
            <a:endParaRPr lang="ru-RU" sz="20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2"/>
          <p:cNvSpPr txBox="1">
            <a:spLocks/>
          </p:cNvSpPr>
          <p:nvPr/>
        </p:nvSpPr>
        <p:spPr>
          <a:xfrm>
            <a:off x="467544" y="1772816"/>
            <a:ext cx="5040560" cy="3816424"/>
          </a:xfrm>
          <a:prstGeom prst="rect">
            <a:avLst/>
          </a:prstGeo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 prst="softRound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i="1" dirty="0" smtClean="0">
                <a:ln w="11430"/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+mj-ea"/>
                <a:cs typeface="+mj-cs"/>
              </a:rPr>
              <a:t>Изучай правила поведения в различных чрезвычайных ситуациях вместе с Машей и Медведем.</a:t>
            </a:r>
          </a:p>
          <a:p>
            <a:pPr algn="ctr"/>
            <a:r>
              <a:rPr lang="ru-RU" sz="3600" b="1" i="1" dirty="0" smtClean="0">
                <a:ln w="11430"/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+mj-ea"/>
                <a:cs typeface="+mj-cs"/>
              </a:rPr>
              <a:t>Удачи!</a:t>
            </a:r>
          </a:p>
          <a:p>
            <a:pPr algn="ctr"/>
            <a:endParaRPr lang="ru-RU" sz="3600" b="1" i="1" dirty="0" smtClean="0">
              <a:ln w="11430"/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108548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ACER\Desktop\1614798100_46-p-fon-dlya-pdd-5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734"/>
            <a:ext cx="9144000" cy="6940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7"/>
          <p:cNvSpPr txBox="1">
            <a:spLocks noChangeArrowheads="1"/>
          </p:cNvSpPr>
          <p:nvPr/>
        </p:nvSpPr>
        <p:spPr bwMode="auto">
          <a:xfrm>
            <a:off x="457200" y="169476"/>
            <a:ext cx="8229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безопасного поведения на дороге</a:t>
            </a:r>
            <a:endParaRPr lang="ru-RU" sz="2400" b="1" i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3" descr="E:\НАДЯ рабочий стол\НАДЯ\3некы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009" y="2887475"/>
            <a:ext cx="923875" cy="2009428"/>
          </a:xfrm>
          <a:prstGeom prst="rect">
            <a:avLst/>
          </a:prstGeom>
          <a:noFill/>
        </p:spPr>
      </p:pic>
      <p:pic>
        <p:nvPicPr>
          <p:cNvPr id="7" name="Picture 12" descr="C:\Users\ира\Desktop\67 сад\Без имени-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32362" y="4997885"/>
            <a:ext cx="1309873" cy="1138235"/>
          </a:xfrm>
          <a:prstGeom prst="rect">
            <a:avLst/>
          </a:prstGeom>
          <a:noFill/>
        </p:spPr>
      </p:pic>
      <p:pic>
        <p:nvPicPr>
          <p:cNvPr id="9" name="Picture 13" descr="C:\Users\ира\Desktop\67 сад\Без имени-3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1960" y="3788613"/>
            <a:ext cx="659312" cy="565958"/>
          </a:xfrm>
          <a:prstGeom prst="rect">
            <a:avLst/>
          </a:prstGeom>
          <a:noFill/>
        </p:spPr>
      </p:pic>
      <p:pic>
        <p:nvPicPr>
          <p:cNvPr id="10" name="Picture 6" descr="C:\Users\ира\Desktop\67 сад\134066315_4709286_415056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38595" y="4997885"/>
            <a:ext cx="1570464" cy="843359"/>
          </a:xfrm>
          <a:prstGeom prst="rect">
            <a:avLst/>
          </a:prstGeom>
          <a:noFill/>
        </p:spPr>
      </p:pic>
      <p:pic>
        <p:nvPicPr>
          <p:cNvPr id="12" name="Picture 3" descr="C:\Users\ACER\Desktop\1614556929_68-p-masha-i-medved-na-belom-fone-76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19" t="18983" r="44150" b="22912"/>
          <a:stretch/>
        </p:blipFill>
        <p:spPr bwMode="auto">
          <a:xfrm>
            <a:off x="5148062" y="3747217"/>
            <a:ext cx="682619" cy="1138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ACER\Desktop\1671042637_grizly-club-p-peshekhodnii-perekhod-png-22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830680" y="3507763"/>
            <a:ext cx="645659" cy="1490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C:\Users\ACER\Desktop\07.pn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85" r="36082"/>
          <a:stretch/>
        </p:blipFill>
        <p:spPr bwMode="auto">
          <a:xfrm>
            <a:off x="683566" y="3765840"/>
            <a:ext cx="774459" cy="113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CER\Desktop\1663651940_177182 (1)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889" y="4788627"/>
            <a:ext cx="1722272" cy="1722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ьная выноска 2"/>
          <p:cNvSpPr/>
          <p:nvPr/>
        </p:nvSpPr>
        <p:spPr>
          <a:xfrm>
            <a:off x="5489373" y="1772816"/>
            <a:ext cx="1818931" cy="1584177"/>
          </a:xfrm>
          <a:prstGeom prst="wedgeEllipseCallout">
            <a:avLst>
              <a:gd name="adj1" fmla="val -45770"/>
              <a:gd name="adj2" fmla="val 77698"/>
            </a:avLst>
          </a:prstGeom>
          <a:solidFill>
            <a:schemeClr val="accent2">
              <a:lumMod val="60000"/>
              <a:lumOff val="40000"/>
              <a:alpha val="7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Переходи дорогу только по пешеходному переходу.</a:t>
            </a:r>
            <a:endParaRPr lang="ru-RU" sz="1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Овальная выноска 3"/>
          <p:cNvSpPr/>
          <p:nvPr/>
        </p:nvSpPr>
        <p:spPr>
          <a:xfrm>
            <a:off x="107504" y="2132856"/>
            <a:ext cx="1728192" cy="1368152"/>
          </a:xfrm>
          <a:prstGeom prst="wedgeEllipseCallout">
            <a:avLst>
              <a:gd name="adj1" fmla="val 4778"/>
              <a:gd name="adj2" fmla="val 63461"/>
            </a:avLst>
          </a:prstGeom>
          <a:solidFill>
            <a:srgbClr val="FFC000">
              <a:alpha val="70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Запрещается играть  на проезжей части дороги.</a:t>
            </a:r>
            <a:endParaRPr lang="ru-RU" sz="1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Овальная выноска 13"/>
          <p:cNvSpPr/>
          <p:nvPr/>
        </p:nvSpPr>
        <p:spPr>
          <a:xfrm rot="16200000">
            <a:off x="3811590" y="1669129"/>
            <a:ext cx="1592829" cy="1656184"/>
          </a:xfrm>
          <a:prstGeom prst="wedgeEllipseCallout">
            <a:avLst>
              <a:gd name="adj1" fmla="val -100474"/>
              <a:gd name="adj2" fmla="val -33537"/>
            </a:avLst>
          </a:prstGeom>
          <a:solidFill>
            <a:srgbClr val="00B050">
              <a:alpha val="70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12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сегда переходи дорогу на зелёный сигнал светофора</a:t>
            </a:r>
            <a:r>
              <a:rPr lang="ru-RU" sz="1200" b="1" dirty="0" smtClean="0">
                <a:solidFill>
                  <a:srgbClr val="FFFF00"/>
                </a:solidFill>
                <a:latin typeface="Arial Narrow" panose="020B0606020202030204" pitchFamily="34" charset="0"/>
              </a:rPr>
              <a:t>.</a:t>
            </a:r>
            <a:endParaRPr lang="ru-RU" sz="1200" b="1" dirty="0">
              <a:solidFill>
                <a:srgbClr val="FFFF00"/>
              </a:solidFill>
              <a:latin typeface="Arial Narrow" panose="020B0606020202030204" pitchFamily="34" charset="0"/>
            </a:endParaRPr>
          </a:p>
        </p:txBody>
      </p:sp>
      <p:pic>
        <p:nvPicPr>
          <p:cNvPr id="8" name="Picture 2" descr="C:\Users\ACER\Desktop\b1772e50214cf4088593755b3e6dbecd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9368" y="3104195"/>
            <a:ext cx="2561904" cy="1934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CER\Desktop\bb93adae10c1aaeda016c124fc7e0724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920" y="3842372"/>
            <a:ext cx="1196616" cy="1196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Овальная выноска 14"/>
          <p:cNvSpPr/>
          <p:nvPr/>
        </p:nvSpPr>
        <p:spPr>
          <a:xfrm>
            <a:off x="7308304" y="3104196"/>
            <a:ext cx="1656184" cy="1044884"/>
          </a:xfrm>
          <a:prstGeom prst="wedgeEllipseCallout">
            <a:avLst>
              <a:gd name="adj1" fmla="val -52930"/>
              <a:gd name="adj2" fmla="val 36178"/>
            </a:avLst>
          </a:prstGeom>
          <a:solidFill>
            <a:schemeClr val="accent6">
              <a:lumMod val="75000"/>
              <a:alpha val="7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Нельзя кататься на велосипеде по проезжей части.</a:t>
            </a:r>
            <a:endParaRPr lang="ru-RU" sz="1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Овальная выноска 15"/>
          <p:cNvSpPr/>
          <p:nvPr/>
        </p:nvSpPr>
        <p:spPr>
          <a:xfrm rot="16200000">
            <a:off x="1667820" y="828909"/>
            <a:ext cx="2032281" cy="2191903"/>
          </a:xfrm>
          <a:prstGeom prst="wedgeEllipseCallout">
            <a:avLst>
              <a:gd name="adj1" fmla="val -69602"/>
              <a:gd name="adj2" fmla="val 41595"/>
            </a:avLst>
          </a:prstGeom>
          <a:solidFill>
            <a:schemeClr val="accent1">
              <a:lumMod val="40000"/>
              <a:lumOff val="60000"/>
              <a:alpha val="7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улице будьте внимательны дети!</a:t>
            </a:r>
          </a:p>
          <a:p>
            <a:pPr algn="ctr"/>
            <a:r>
              <a:rPr lang="ru-RU" sz="1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Твердо запомните правила эти.</a:t>
            </a:r>
          </a:p>
          <a:p>
            <a:pPr algn="ctr"/>
            <a:r>
              <a:rPr lang="ru-RU" sz="1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правила эти помни всегда, чтоб не случилась с тобою беда.</a:t>
            </a:r>
            <a:endParaRPr lang="ru-RU" sz="1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5242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CER\Desktop\blank-meadow-at-daytime-scene-with-various-forest-plant-free-vector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4" t="6603" r="4494"/>
          <a:stretch/>
        </p:blipFill>
        <p:spPr bwMode="auto">
          <a:xfrm>
            <a:off x="1" y="0"/>
            <a:ext cx="915361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69476"/>
            <a:ext cx="8229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безопасного поведения в лесу</a:t>
            </a:r>
            <a:endParaRPr lang="ru-RU" sz="2400" b="1" i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ая выноска 5"/>
          <p:cNvSpPr/>
          <p:nvPr/>
        </p:nvSpPr>
        <p:spPr>
          <a:xfrm rot="16200000">
            <a:off x="977145" y="698241"/>
            <a:ext cx="853006" cy="2160239"/>
          </a:xfrm>
          <a:prstGeom prst="wedgeRectCallout">
            <a:avLst>
              <a:gd name="adj1" fmla="val 26674"/>
              <a:gd name="adj2" fmla="val 88474"/>
            </a:avLst>
          </a:prstGeom>
          <a:solidFill>
            <a:schemeClr val="accent5">
              <a:lumMod val="60000"/>
              <a:lumOff val="40000"/>
              <a:alpha val="7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ru-RU" sz="1000" b="1" dirty="0" smtClean="0">
                <a:solidFill>
                  <a:srgbClr val="FFFF00"/>
                </a:solidFill>
                <a:latin typeface="Arial Narrow" panose="020B0606020202030204" pitchFamily="34" charset="0"/>
              </a:rPr>
              <a:t> </a:t>
            </a:r>
            <a:r>
              <a:rPr lang="ru-RU" sz="105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Дети запомнить должны</a:t>
            </a:r>
          </a:p>
          <a:p>
            <a:pPr algn="ctr"/>
            <a:r>
              <a:rPr lang="ru-RU" sz="105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105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понять:</a:t>
            </a:r>
          </a:p>
          <a:p>
            <a:pPr algn="ctr"/>
            <a:r>
              <a:rPr lang="ru-RU" sz="105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Гнёзда </a:t>
            </a:r>
            <a:r>
              <a:rPr lang="ru-RU" sz="105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 птичек</a:t>
            </a:r>
          </a:p>
          <a:p>
            <a:pPr algn="ctr"/>
            <a:r>
              <a:rPr lang="ru-RU" sz="105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Нельзя </a:t>
            </a:r>
            <a:r>
              <a:rPr lang="ru-RU" sz="105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разорять!</a:t>
            </a:r>
          </a:p>
        </p:txBody>
      </p:sp>
      <p:pic>
        <p:nvPicPr>
          <p:cNvPr id="14" name="Picture 3" descr="C:\Users\ACER\Desktop\1614556929_68-p-masha-i-medved-na-belom-fone-76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19" t="18983" r="44150" b="22912"/>
          <a:stretch/>
        </p:blipFill>
        <p:spPr bwMode="auto">
          <a:xfrm>
            <a:off x="3280997" y="5102955"/>
            <a:ext cx="1009170" cy="1683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5" descr="C:\Users\ACER\Desktop\Natural-Bird-Nest-Transparent-PN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013515"/>
            <a:ext cx="808067" cy="57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ACER\Desktop\depositphotos_37554693-stock-illustration-vector-ant-hill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31422"/>
            <a:ext cx="1383502" cy="93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" descr="C:\Users\ACER\Desktop\0_c5154_59eb957_orig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1140" y="4969079"/>
            <a:ext cx="1764495" cy="1060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ая выноска 7"/>
          <p:cNvSpPr/>
          <p:nvPr/>
        </p:nvSpPr>
        <p:spPr>
          <a:xfrm>
            <a:off x="6629157" y="809925"/>
            <a:ext cx="2421037" cy="1466948"/>
          </a:xfrm>
          <a:prstGeom prst="wedgeRectCallout">
            <a:avLst>
              <a:gd name="adj1" fmla="val -16283"/>
              <a:gd name="adj2" fmla="val 80461"/>
            </a:avLst>
          </a:prstGeom>
          <a:solidFill>
            <a:schemeClr val="accent3">
              <a:lumMod val="75000"/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огнем развлекаться довольно опасно-</a:t>
            </a:r>
          </a:p>
          <a:p>
            <a:pPr algn="ctr"/>
            <a:r>
              <a:rPr lang="ru-RU" sz="105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Закончиться может забава ужасно. </a:t>
            </a:r>
          </a:p>
          <a:p>
            <a:pPr algn="ctr"/>
            <a:r>
              <a:rPr lang="ru-RU" sz="105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Начнет полыхать, разбегаться, искриться. Его потушить невозможно тогда …</a:t>
            </a:r>
          </a:p>
          <a:p>
            <a:pPr algn="ctr"/>
            <a:r>
              <a:rPr lang="ru-RU" sz="105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Пожары лесные – большая беда!</a:t>
            </a:r>
            <a:endParaRPr lang="ru-RU" sz="105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ая выноска 8"/>
          <p:cNvSpPr/>
          <p:nvPr/>
        </p:nvSpPr>
        <p:spPr>
          <a:xfrm rot="5400000">
            <a:off x="6834953" y="4766446"/>
            <a:ext cx="1133695" cy="2635267"/>
          </a:xfrm>
          <a:prstGeom prst="wedgeRectCallout">
            <a:avLst>
              <a:gd name="adj1" fmla="val -26333"/>
              <a:gd name="adj2" fmla="val 60923"/>
            </a:avLst>
          </a:prstGeom>
          <a:solidFill>
            <a:schemeClr val="accent6">
              <a:lumMod val="75000"/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105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</a:t>
            </a:r>
            <a:r>
              <a:rPr lang="ru-RU" sz="105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надо цветы полевые бессмысленно рвать,</a:t>
            </a:r>
          </a:p>
          <a:p>
            <a:pPr algn="ctr"/>
            <a:r>
              <a:rPr lang="ru-RU" sz="105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надо букеты из них составлять…</a:t>
            </a:r>
          </a:p>
          <a:p>
            <a:pPr algn="ctr"/>
            <a:r>
              <a:rPr lang="ru-RU" sz="105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Завянут букеты. </a:t>
            </a:r>
            <a:endParaRPr lang="ru-RU" sz="105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05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Погибнут </a:t>
            </a:r>
            <a:r>
              <a:rPr lang="ru-RU" sz="105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цветы…</a:t>
            </a:r>
          </a:p>
          <a:p>
            <a:pPr algn="ctr"/>
            <a:r>
              <a:rPr lang="ru-RU" sz="105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больше не будет такой красоты</a:t>
            </a:r>
            <a:r>
              <a:rPr lang="ru-RU" sz="105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endParaRPr lang="ru-RU" dirty="0"/>
          </a:p>
        </p:txBody>
      </p:sp>
      <p:sp>
        <p:nvSpPr>
          <p:cNvPr id="11" name="Прямоугольная выноска 10"/>
          <p:cNvSpPr/>
          <p:nvPr/>
        </p:nvSpPr>
        <p:spPr>
          <a:xfrm rot="16200000">
            <a:off x="1160747" y="4194210"/>
            <a:ext cx="1058850" cy="2883337"/>
          </a:xfrm>
          <a:prstGeom prst="wedgeRectCallout">
            <a:avLst/>
          </a:prstGeom>
          <a:solidFill>
            <a:schemeClr val="accent2">
              <a:lumMod val="40000"/>
              <a:lumOff val="60000"/>
              <a:alpha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ru-RU" sz="105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лесу грибов </a:t>
            </a:r>
            <a:r>
              <a:rPr lang="ru-RU" sz="105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различных много</a:t>
            </a:r>
            <a:r>
              <a:rPr lang="ru-RU" sz="105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  <a:p>
            <a:pPr algn="ctr"/>
            <a:r>
              <a:rPr lang="ru-RU" sz="105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 </a:t>
            </a:r>
            <a:r>
              <a:rPr lang="ru-RU" sz="105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несъедобные не трогай!</a:t>
            </a:r>
          </a:p>
          <a:p>
            <a:pPr algn="ctr"/>
            <a:r>
              <a:rPr lang="ru-RU" sz="105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Их </a:t>
            </a:r>
            <a:r>
              <a:rPr lang="ru-RU" sz="105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только люди не едят:</a:t>
            </a:r>
          </a:p>
          <a:p>
            <a:pPr algn="ctr"/>
            <a:r>
              <a:rPr lang="ru-RU" sz="105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05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поганках, мухоморах </a:t>
            </a:r>
            <a:r>
              <a:rPr lang="ru-RU" sz="105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яд</a:t>
            </a:r>
            <a:r>
              <a:rPr lang="ru-RU" sz="105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  <a:p>
            <a:pPr algn="ctr"/>
            <a:r>
              <a:rPr lang="ru-RU" sz="105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 </a:t>
            </a:r>
            <a:r>
              <a:rPr lang="ru-RU" sz="105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зверья </a:t>
            </a:r>
            <a:r>
              <a:rPr lang="ru-RU" sz="105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лесного всё </a:t>
            </a:r>
            <a:r>
              <a:rPr lang="ru-RU" sz="105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</a:t>
            </a:r>
          </a:p>
          <a:p>
            <a:pPr algn="ctr"/>
            <a:r>
              <a:rPr lang="ru-RU" sz="105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Тот </a:t>
            </a:r>
            <a:r>
              <a:rPr lang="ru-RU" sz="105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гриб полезен </a:t>
            </a:r>
            <a:r>
              <a:rPr lang="ru-RU" sz="105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хорош</a:t>
            </a:r>
            <a:r>
              <a:rPr lang="ru-RU" sz="105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2" name="Прямоугольная выноска 11"/>
          <p:cNvSpPr/>
          <p:nvPr/>
        </p:nvSpPr>
        <p:spPr>
          <a:xfrm rot="5400000">
            <a:off x="4861189" y="801980"/>
            <a:ext cx="1404269" cy="1617752"/>
          </a:xfrm>
          <a:prstGeom prst="wedgeRectCallout">
            <a:avLst>
              <a:gd name="adj1" fmla="val -15653"/>
              <a:gd name="adj2" fmla="val 70850"/>
            </a:avLst>
          </a:prstGeom>
          <a:solidFill>
            <a:schemeClr val="accent1">
              <a:lumMod val="20000"/>
              <a:lumOff val="80000"/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105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Гулять по лесу одному очень страшно и опасно.</a:t>
            </a:r>
          </a:p>
          <a:p>
            <a:pPr algn="ctr"/>
            <a:r>
              <a:rPr lang="ru-RU" sz="105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Если заблудился вдруг, зови на помощь или позвони по номеру 112.</a:t>
            </a:r>
            <a:endParaRPr lang="ru-RU" sz="105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ая выноска 17"/>
          <p:cNvSpPr/>
          <p:nvPr/>
        </p:nvSpPr>
        <p:spPr>
          <a:xfrm rot="5400000">
            <a:off x="4032776" y="3250412"/>
            <a:ext cx="1617910" cy="1907618"/>
          </a:xfrm>
          <a:prstGeom prst="wedgeRectCallout">
            <a:avLst>
              <a:gd name="adj1" fmla="val -12304"/>
              <a:gd name="adj2" fmla="val 76203"/>
            </a:avLst>
          </a:prstGeom>
          <a:solidFill>
            <a:schemeClr val="accent4">
              <a:lumMod val="60000"/>
              <a:lumOff val="40000"/>
              <a:alpha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105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животных  лес  </a:t>
            </a:r>
            <a:r>
              <a:rPr lang="ru-RU" sz="105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это дом родной.</a:t>
            </a:r>
          </a:p>
          <a:p>
            <a:pPr algn="ctr"/>
            <a:r>
              <a:rPr lang="ru-RU" sz="105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Они </a:t>
            </a:r>
            <a:r>
              <a:rPr lang="ru-RU" sz="105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живут там смело</a:t>
            </a:r>
          </a:p>
          <a:p>
            <a:pPr algn="ctr"/>
            <a:r>
              <a:rPr lang="ru-RU" sz="105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105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летом и зимой:  </a:t>
            </a:r>
          </a:p>
          <a:p>
            <a:pPr algn="ctr"/>
            <a:r>
              <a:rPr lang="ru-RU" sz="105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Поэтому </a:t>
            </a:r>
            <a:r>
              <a:rPr lang="ru-RU" sz="105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стоит</a:t>
            </a:r>
          </a:p>
          <a:p>
            <a:pPr algn="ctr"/>
            <a:r>
              <a:rPr lang="ru-RU" sz="105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Их </a:t>
            </a:r>
            <a:r>
              <a:rPr lang="ru-RU" sz="105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город забирать…</a:t>
            </a:r>
          </a:p>
          <a:p>
            <a:pPr algn="ctr"/>
            <a:r>
              <a:rPr lang="ru-RU" sz="105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Поверь</a:t>
            </a:r>
            <a:r>
              <a:rPr lang="ru-RU" sz="105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они в неволе</a:t>
            </a:r>
          </a:p>
          <a:p>
            <a:pPr algn="ctr"/>
            <a:r>
              <a:rPr lang="ru-RU" sz="105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</a:t>
            </a:r>
            <a:r>
              <a:rPr lang="ru-RU" sz="105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будут есть и спать</a:t>
            </a:r>
            <a:r>
              <a:rPr lang="ru-RU" sz="105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endParaRPr lang="ru-RU" sz="105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1" name="Picture 7" descr="C:\Users\ACER\Desktop\07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13" t="-501" r="37039" b="501"/>
          <a:stretch/>
        </p:blipFill>
        <p:spPr bwMode="auto">
          <a:xfrm>
            <a:off x="2594869" y="3791890"/>
            <a:ext cx="726112" cy="1228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" descr="C:\Users\ACER\Desktop\1614556929_68-p-masha-i-medved-na-belom-fone-76.pn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19" t="18983" r="44150" b="22912"/>
          <a:stretch/>
        </p:blipFill>
        <p:spPr bwMode="auto">
          <a:xfrm>
            <a:off x="1560713" y="3647532"/>
            <a:ext cx="822922" cy="1372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8" descr="C:\Users\ACER\Desktop\1614556962_88-p-masha-i-medved-na-belom-fone-99.pn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52" t="22249" r="40649" b="18309"/>
          <a:stretch/>
        </p:blipFill>
        <p:spPr bwMode="auto">
          <a:xfrm>
            <a:off x="8175809" y="4041438"/>
            <a:ext cx="874385" cy="1447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Прямоугольная выноска 25"/>
          <p:cNvSpPr/>
          <p:nvPr/>
        </p:nvSpPr>
        <p:spPr>
          <a:xfrm>
            <a:off x="221445" y="2398868"/>
            <a:ext cx="2262323" cy="1030132"/>
          </a:xfrm>
          <a:prstGeom prst="wedgeRectCallout">
            <a:avLst>
              <a:gd name="adj1" fmla="val 23260"/>
              <a:gd name="adj2" fmla="val 78875"/>
            </a:avLst>
          </a:prstGeom>
          <a:solidFill>
            <a:schemeClr val="accent6">
              <a:lumMod val="60000"/>
              <a:lumOff val="40000"/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Муравьи </a:t>
            </a:r>
            <a:r>
              <a:rPr lang="ru-RU" sz="105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лесные санитары;</a:t>
            </a:r>
          </a:p>
          <a:p>
            <a:pPr algn="ctr"/>
            <a:r>
              <a:rPr lang="ru-RU" sz="105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Так </a:t>
            </a:r>
            <a:r>
              <a:rPr lang="ru-RU" sz="105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прозвали люди их недаром!</a:t>
            </a:r>
          </a:p>
          <a:p>
            <a:pPr algn="ctr"/>
            <a:r>
              <a:rPr lang="ru-RU" sz="105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Только </a:t>
            </a:r>
            <a:r>
              <a:rPr lang="ru-RU" sz="105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 им, друг мой, не мешай!</a:t>
            </a:r>
          </a:p>
          <a:p>
            <a:pPr algn="ctr"/>
            <a:r>
              <a:rPr lang="ru-RU" sz="105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Муравейники </a:t>
            </a:r>
            <a:r>
              <a:rPr lang="ru-RU" sz="105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разоряй!</a:t>
            </a:r>
          </a:p>
        </p:txBody>
      </p:sp>
      <p:sp>
        <p:nvSpPr>
          <p:cNvPr id="27" name="Прямоугольная выноска 26"/>
          <p:cNvSpPr/>
          <p:nvPr/>
        </p:nvSpPr>
        <p:spPr>
          <a:xfrm rot="16200000">
            <a:off x="6511627" y="3685033"/>
            <a:ext cx="1116706" cy="1971626"/>
          </a:xfrm>
          <a:prstGeom prst="wedgeRectCallout">
            <a:avLst>
              <a:gd name="adj1" fmla="val 2688"/>
              <a:gd name="adj2" fmla="val 64608"/>
            </a:avLst>
          </a:prstGeom>
          <a:solidFill>
            <a:srgbClr val="00B0F0">
              <a:alpha val="8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ru-RU" sz="105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Оставлять </a:t>
            </a:r>
            <a:r>
              <a:rPr lang="ru-RU" sz="105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их здесь нельзя!</a:t>
            </a:r>
          </a:p>
          <a:p>
            <a:pPr algn="ctr"/>
            <a:r>
              <a:rPr lang="ru-RU" sz="105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поленимся, друзья:</a:t>
            </a:r>
          </a:p>
          <a:p>
            <a:pPr algn="ctr"/>
            <a:r>
              <a:rPr lang="ru-RU" sz="105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Мусор тут, в лесу, чужой,</a:t>
            </a:r>
          </a:p>
          <a:p>
            <a:pPr algn="ctr"/>
            <a:r>
              <a:rPr lang="ru-RU" sz="105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Заберём его с собой!</a:t>
            </a:r>
          </a:p>
          <a:p>
            <a:pPr algn="ctr"/>
            <a:endParaRPr lang="ru-RU" dirty="0"/>
          </a:p>
        </p:txBody>
      </p:sp>
      <p:pic>
        <p:nvPicPr>
          <p:cNvPr id="5125" name="Picture 5" descr="C:\Users\ACER\Desktop\krolik-16-0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8338" y="4112493"/>
            <a:ext cx="785791" cy="879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9" descr="C:\Users\ACER\Desktop\Безопаснаяссреда\kisspng-litter-image-file-formats-gas-pump-5acbb84b4ca978.032202231523300427314.pn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73" t="18678" r="24595" b="9448"/>
          <a:stretch/>
        </p:blipFill>
        <p:spPr bwMode="auto">
          <a:xfrm rot="18437754">
            <a:off x="7351358" y="4814583"/>
            <a:ext cx="821906" cy="84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C:\Users\ACER\Desktop\kisspng-mushroom-toadstools-5b3da350849f35.3329607615307661605432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0994" y="5871437"/>
            <a:ext cx="913284" cy="913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ACER\Desktop\1614556911_51-p-masha-i-medved-na-belom-fone-58.png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43" t="31342" r="22266" b="5459"/>
          <a:stretch/>
        </p:blipFill>
        <p:spPr bwMode="auto">
          <a:xfrm>
            <a:off x="7179175" y="2764652"/>
            <a:ext cx="876616" cy="150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CER\Desktop\1678882038_sneg-top-p-multyashnii-fon-ogon-61.png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27" r="22340"/>
          <a:stretch/>
        </p:blipFill>
        <p:spPr bwMode="auto">
          <a:xfrm>
            <a:off x="6084167" y="2646897"/>
            <a:ext cx="1100035" cy="1536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C:\Users\ACER\Desktop\WW4GSBJXIU7LVQVPX77PAULDGI-transformed.png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87" r="27127"/>
          <a:stretch/>
        </p:blipFill>
        <p:spPr bwMode="auto">
          <a:xfrm>
            <a:off x="2800207" y="809924"/>
            <a:ext cx="2175431" cy="2723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C:\Users\ACER\Desktop\1620189453_14-phonoteka_org-p-fon-kolokolchiki-dlya-detskogo-sada-15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5476442"/>
            <a:ext cx="1680993" cy="1529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" descr="C:\Users\ACER\Desktop\маша (17)_001_000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197" y="5106453"/>
            <a:ext cx="1559970" cy="1559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3961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CER\Desktop\iStock-1128207702.pn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972"/>
          <a:stretch/>
        </p:blipFill>
        <p:spPr bwMode="auto">
          <a:xfrm>
            <a:off x="-36512" y="-94122"/>
            <a:ext cx="9243880" cy="6952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7"/>
          <p:cNvSpPr txBox="1">
            <a:spLocks noChangeArrowheads="1"/>
          </p:cNvSpPr>
          <p:nvPr/>
        </p:nvSpPr>
        <p:spPr bwMode="auto">
          <a:xfrm>
            <a:off x="457200" y="44624"/>
            <a:ext cx="8229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Признаки наличия взрывных устройств</a:t>
            </a:r>
            <a:endParaRPr lang="ru-RU" sz="2400" b="1" i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C:\Users\ACER\Desktop\png-clipart-bomb-explosive-weapons-explosion-explosive-materia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127" y="4177279"/>
            <a:ext cx="576064" cy="684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ACER\Desktop\kisspng-paper-shopping-bag-brand-red-shopping-bags-5a88b066069f15.873383971518907494027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495954"/>
            <a:ext cx="720080" cy="592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ACER\Desktop\1614556896_17-p-masha-i-medved-na-belom-fone-19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18" r="13415"/>
          <a:stretch/>
        </p:blipFill>
        <p:spPr bwMode="auto">
          <a:xfrm>
            <a:off x="909926" y="3320785"/>
            <a:ext cx="1224136" cy="2448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 descr="C:\Users\ACER\Desktop\07.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13" t="-501" r="37039" b="501"/>
          <a:stretch/>
        </p:blipFill>
        <p:spPr bwMode="auto">
          <a:xfrm>
            <a:off x="2058174" y="4235019"/>
            <a:ext cx="877715" cy="1484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ACER\Desktop\1614556929_68-p-masha-i-medved-na-belom-fone-76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19" t="18983" r="44150" b="22912"/>
          <a:stretch/>
        </p:blipFill>
        <p:spPr bwMode="auto">
          <a:xfrm>
            <a:off x="7884368" y="4033469"/>
            <a:ext cx="1080120" cy="1801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Выноска-облако 6"/>
          <p:cNvSpPr/>
          <p:nvPr/>
        </p:nvSpPr>
        <p:spPr>
          <a:xfrm>
            <a:off x="5991675" y="980728"/>
            <a:ext cx="1820685" cy="2012031"/>
          </a:xfrm>
          <a:prstGeom prst="cloudCallout">
            <a:avLst>
              <a:gd name="adj1" fmla="val 24715"/>
              <a:gd name="adj2" fmla="val 92475"/>
            </a:avLst>
          </a:prstGeom>
          <a:solidFill>
            <a:schemeClr val="accent3">
              <a:lumMod val="60000"/>
              <a:lumOff val="40000"/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Брошенные бесхозные вещи.</a:t>
            </a:r>
            <a:endParaRPr lang="ru-RU" sz="1200" b="1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5" name="Picture 7" descr="C:\Users\ACER\Desktop\1614556962_88-p-masha-i-medved-na-belom-fone-99.pn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47" t="25055" r="41522" b="15895"/>
          <a:stretch/>
        </p:blipFill>
        <p:spPr bwMode="auto">
          <a:xfrm>
            <a:off x="7092280" y="4108578"/>
            <a:ext cx="870361" cy="1624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Выноска-облако 14"/>
          <p:cNvSpPr/>
          <p:nvPr/>
        </p:nvSpPr>
        <p:spPr>
          <a:xfrm>
            <a:off x="7452320" y="1844824"/>
            <a:ext cx="1691680" cy="1918694"/>
          </a:xfrm>
          <a:prstGeom prst="cloudCallout">
            <a:avLst>
              <a:gd name="adj1" fmla="val 19041"/>
              <a:gd name="adj2" fmla="val 69713"/>
            </a:avLst>
          </a:prstGeom>
          <a:solidFill>
            <a:schemeClr val="tx2">
              <a:lumMod val="60000"/>
              <a:lumOff val="40000"/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Торчащие провода, антенны, батарейки, изолента.</a:t>
            </a:r>
            <a:endParaRPr lang="ru-RU" sz="1200" b="1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Выноска-облако 20"/>
          <p:cNvSpPr/>
          <p:nvPr/>
        </p:nvSpPr>
        <p:spPr>
          <a:xfrm>
            <a:off x="101029" y="476672"/>
            <a:ext cx="2396001" cy="2880320"/>
          </a:xfrm>
          <a:prstGeom prst="cloudCallout">
            <a:avLst>
              <a:gd name="adj1" fmla="val -17281"/>
              <a:gd name="adj2" fmla="val 68807"/>
            </a:avLst>
          </a:prstGeom>
          <a:solidFill>
            <a:schemeClr val="accent2">
              <a:lumMod val="40000"/>
              <a:lumOff val="60000"/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Расскажите взрослым. Взрослые должны вызвать сотрудников МЧС. Расскажите сотруднику МЧС о нахождении подозрительного предмета.</a:t>
            </a:r>
            <a:endParaRPr lang="ru-RU" sz="1200" b="1" i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Picture 17" descr="C:\Users\ACER\Desktop\1e347e602d24a5632c58f615d4f0155c.pn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75" r="26006"/>
          <a:stretch/>
        </p:blipFill>
        <p:spPr bwMode="auto">
          <a:xfrm>
            <a:off x="4473" y="4155439"/>
            <a:ext cx="905453" cy="1557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ACER\Desktop\1674075675_papik-pro-p-pochva-risunok-34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73768" y="5901862"/>
            <a:ext cx="1103784" cy="551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ACER\Desktop\2.-ugroza-terrorizma — копия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9710" y="4791987"/>
            <a:ext cx="553417" cy="369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ACER\Desktop\image — копия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7082" y="5945910"/>
            <a:ext cx="909186" cy="463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ACER\Desktop\png-clipart-briefcase-drawing-handbag-bag-leather-orange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3091" y="4495954"/>
            <a:ext cx="899606" cy="599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3847237" y="2636912"/>
            <a:ext cx="2357580" cy="1126606"/>
          </a:xfrm>
          <a:prstGeom prst="roundRect">
            <a:avLst/>
          </a:prstGeom>
          <a:solidFill>
            <a:schemeClr val="accent2">
              <a:lumMod val="60000"/>
              <a:lumOff val="40000"/>
              <a:alpha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/>
              <a:t> </a:t>
            </a:r>
            <a:r>
              <a:rPr lang="ru-RU" sz="16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Внимание!</a:t>
            </a:r>
          </a:p>
          <a:p>
            <a:pPr algn="ctr"/>
            <a:r>
              <a:rPr lang="ru-RU" sz="12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Найденные предметы могут оказаться бомбой.</a:t>
            </a:r>
          </a:p>
          <a:p>
            <a:pPr algn="ctr"/>
            <a:r>
              <a:rPr lang="ru-RU" sz="12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трогай, не передвигай, не толкай, не вскрывай.</a:t>
            </a:r>
            <a:endParaRPr lang="ru-RU" sz="1200" b="1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Выноска-облако 16"/>
          <p:cNvSpPr/>
          <p:nvPr/>
        </p:nvSpPr>
        <p:spPr>
          <a:xfrm>
            <a:off x="2339753" y="980728"/>
            <a:ext cx="2376264" cy="1844589"/>
          </a:xfrm>
          <a:prstGeom prst="cloudCallout">
            <a:avLst>
              <a:gd name="adj1" fmla="val -31741"/>
              <a:gd name="adj2" fmla="val 110362"/>
            </a:avLst>
          </a:prstGeom>
          <a:solidFill>
            <a:schemeClr val="accent5">
              <a:lumMod val="40000"/>
              <a:lumOff val="60000"/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Посторонний шум, свежевскопанная земля, предметы непонятной формы.</a:t>
            </a:r>
            <a:endParaRPr lang="ru-RU" sz="1200" b="1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2017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 descr="C:\Users\ACER\Desktop\Интернет провайдер в поселке Некрасовский на улице Краснофлотска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2" cy="6993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7"/>
          <p:cNvSpPr txBox="1">
            <a:spLocks noChangeArrowheads="1"/>
          </p:cNvSpPr>
          <p:nvPr/>
        </p:nvSpPr>
        <p:spPr bwMode="auto">
          <a:xfrm>
            <a:off x="457200" y="169476"/>
            <a:ext cx="8229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Действия при обнаружении взрывоопасных предметов</a:t>
            </a:r>
            <a:endParaRPr lang="ru-RU" sz="2400" b="1" i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C:\Users\ACER\Desktop\png-clipart-bomb-explosive-weapons-explosion-explosive-materia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8468" y="4873446"/>
            <a:ext cx="834336" cy="990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ACER\Desktop\kisspng-paper-shopping-bag-brand-red-shopping-bags-5a88b066069f15.873383971518907494027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5301208"/>
            <a:ext cx="935385" cy="769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ACER\Desktop\1614556896_17-p-masha-i-medved-na-belom-fone-19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18" r="13415"/>
          <a:stretch/>
        </p:blipFill>
        <p:spPr bwMode="auto">
          <a:xfrm>
            <a:off x="8074732" y="3260401"/>
            <a:ext cx="1224136" cy="2448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 descr="C:\Users\ACER\Desktop\07.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13" t="-501" r="37039" b="501"/>
          <a:stretch/>
        </p:blipFill>
        <p:spPr bwMode="auto">
          <a:xfrm>
            <a:off x="7166994" y="4224047"/>
            <a:ext cx="877715" cy="1484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ACER\Desktop\1614556929_68-p-masha-i-medved-na-belom-fone-76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19" t="18983" r="44150" b="22912"/>
          <a:stretch/>
        </p:blipFill>
        <p:spPr bwMode="auto">
          <a:xfrm>
            <a:off x="0" y="3907110"/>
            <a:ext cx="1080120" cy="1801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Выноска-облако 6"/>
          <p:cNvSpPr/>
          <p:nvPr/>
        </p:nvSpPr>
        <p:spPr>
          <a:xfrm>
            <a:off x="4723256" y="1986821"/>
            <a:ext cx="2183808" cy="1868015"/>
          </a:xfrm>
          <a:prstGeom prst="cloudCallout">
            <a:avLst>
              <a:gd name="adj1" fmla="val 13106"/>
              <a:gd name="adj2" fmla="val 98198"/>
            </a:avLst>
          </a:prstGeom>
          <a:solidFill>
            <a:schemeClr val="accent2">
              <a:lumMod val="60000"/>
              <a:lumOff val="40000"/>
              <a:alpha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СТОП</a:t>
            </a:r>
            <a:r>
              <a:rPr lang="ru-RU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  </a:t>
            </a:r>
          </a:p>
          <a:p>
            <a:pPr algn="ctr"/>
            <a:r>
              <a:rPr lang="ru-RU" sz="11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подходи и не приближайся к </a:t>
            </a:r>
            <a:r>
              <a:rPr lang="ru-RU" sz="11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подозрительным </a:t>
            </a:r>
            <a:r>
              <a:rPr lang="ru-RU" sz="11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предметам!</a:t>
            </a:r>
          </a:p>
          <a:p>
            <a:pPr algn="ctr"/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12-конечная звезда 8"/>
          <p:cNvSpPr/>
          <p:nvPr/>
        </p:nvSpPr>
        <p:spPr>
          <a:xfrm>
            <a:off x="6260178" y="1847110"/>
            <a:ext cx="670756" cy="648072"/>
          </a:xfrm>
          <a:prstGeom prst="star12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1</a:t>
            </a:r>
          </a:p>
        </p:txBody>
      </p:sp>
      <p:pic>
        <p:nvPicPr>
          <p:cNvPr id="2055" name="Picture 7" descr="C:\Users\ACER\Desktop\1614556962_88-p-masha-i-medved-na-belom-fone-99.pn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47" t="25055" r="41522" b="15895"/>
          <a:stretch/>
        </p:blipFill>
        <p:spPr bwMode="auto">
          <a:xfrm>
            <a:off x="6160375" y="5301208"/>
            <a:ext cx="870361" cy="1624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Выноска-облако 14"/>
          <p:cNvSpPr/>
          <p:nvPr/>
        </p:nvSpPr>
        <p:spPr>
          <a:xfrm>
            <a:off x="179512" y="1916832"/>
            <a:ext cx="1584176" cy="1448545"/>
          </a:xfrm>
          <a:prstGeom prst="cloudCallout">
            <a:avLst>
              <a:gd name="adj1" fmla="val -32983"/>
              <a:gd name="adj2" fmla="val 72487"/>
            </a:avLst>
          </a:prstGeom>
          <a:solidFill>
            <a:schemeClr val="tx2">
              <a:lumMod val="60000"/>
              <a:lumOff val="40000"/>
              <a:alpha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Отойди от предмета покинь это место.</a:t>
            </a:r>
            <a:endParaRPr lang="ru-RU" sz="11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12-конечная звезда 15"/>
          <p:cNvSpPr/>
          <p:nvPr/>
        </p:nvSpPr>
        <p:spPr>
          <a:xfrm>
            <a:off x="1092932" y="1539826"/>
            <a:ext cx="670756" cy="648072"/>
          </a:xfrm>
          <a:prstGeom prst="star12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2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7" name="Выноска-облако 16"/>
          <p:cNvSpPr/>
          <p:nvPr/>
        </p:nvSpPr>
        <p:spPr>
          <a:xfrm>
            <a:off x="6948264" y="1772816"/>
            <a:ext cx="2088232" cy="1628565"/>
          </a:xfrm>
          <a:prstGeom prst="cloudCallout">
            <a:avLst>
              <a:gd name="adj1" fmla="val 1924"/>
              <a:gd name="adj2" fmla="val 87260"/>
            </a:avLst>
          </a:prstGeom>
          <a:solidFill>
            <a:schemeClr val="accent6">
              <a:lumMod val="40000"/>
              <a:lumOff val="60000"/>
              <a:alpha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Расскажи взрослым о подозрительном предмете.</a:t>
            </a:r>
            <a:endParaRPr lang="ru-RU" sz="11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12-конечная звезда 17"/>
          <p:cNvSpPr/>
          <p:nvPr/>
        </p:nvSpPr>
        <p:spPr>
          <a:xfrm>
            <a:off x="8293732" y="1517487"/>
            <a:ext cx="670756" cy="648072"/>
          </a:xfrm>
          <a:prstGeom prst="star12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3</a:t>
            </a:r>
          </a:p>
        </p:txBody>
      </p:sp>
      <p:pic>
        <p:nvPicPr>
          <p:cNvPr id="3075" name="Picture 3" descr="C:\Users\ACER\Desktop\6A2A1015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4012" y="5413361"/>
            <a:ext cx="1295920" cy="1548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CER\Desktop\1614560738_49-p-masha-na-belom-fone-55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043168"/>
            <a:ext cx="1421249" cy="2798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Выноска-облако 20"/>
          <p:cNvSpPr/>
          <p:nvPr/>
        </p:nvSpPr>
        <p:spPr>
          <a:xfrm>
            <a:off x="2051720" y="985648"/>
            <a:ext cx="2736304" cy="2754760"/>
          </a:xfrm>
          <a:prstGeom prst="cloudCallout">
            <a:avLst>
              <a:gd name="adj1" fmla="val -53867"/>
              <a:gd name="adj2" fmla="val 91965"/>
            </a:avLst>
          </a:prstGeom>
          <a:solidFill>
            <a:schemeClr val="accent3">
              <a:lumMod val="60000"/>
              <a:lumOff val="40000"/>
              <a:alpha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Только взрослый может поставить предупреждающий знак на безопасном расстоянии от предмета. </a:t>
            </a:r>
          </a:p>
          <a:p>
            <a:pPr algn="ctr"/>
            <a:r>
              <a:rPr lang="ru-RU" sz="11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Расскажите сотруднику МЧС о нахождении подозрительного предмета.</a:t>
            </a:r>
            <a:endParaRPr lang="ru-RU" sz="11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12-конечная звезда 21"/>
          <p:cNvSpPr/>
          <p:nvPr/>
        </p:nvSpPr>
        <p:spPr>
          <a:xfrm>
            <a:off x="4052499" y="934123"/>
            <a:ext cx="670756" cy="648072"/>
          </a:xfrm>
          <a:prstGeom prst="star12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4</a:t>
            </a: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141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C:\Users\ACER\Desktop\4290666c9cf783195aaa576bf2e5269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6721" cy="6903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7"/>
          <p:cNvSpPr txBox="1">
            <a:spLocks noChangeArrowheads="1"/>
          </p:cNvSpPr>
          <p:nvPr/>
        </p:nvSpPr>
        <p:spPr bwMode="auto">
          <a:xfrm>
            <a:off x="1003412" y="116632"/>
            <a:ext cx="76833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Домашние опасности</a:t>
            </a:r>
            <a:endParaRPr lang="ru-RU" sz="2800" b="1" i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6" name="Picture 8" descr="C:\Users\ACER\Desktop\free-png.ru-13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2752" y="712977"/>
            <a:ext cx="1308526" cy="114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ACER\Desktop\png-clipart-masha-bear-parintins-folklore-festival-masha-y-el-oso-child-animals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17" r="12021"/>
          <a:stretch/>
        </p:blipFill>
        <p:spPr bwMode="auto">
          <a:xfrm>
            <a:off x="7236296" y="4012095"/>
            <a:ext cx="1957678" cy="2815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Скругленная прямоугольная выноска 25"/>
          <p:cNvSpPr/>
          <p:nvPr/>
        </p:nvSpPr>
        <p:spPr>
          <a:xfrm>
            <a:off x="683568" y="1679515"/>
            <a:ext cx="1919792" cy="512439"/>
          </a:xfrm>
          <a:prstGeom prst="wedgeRoundRectCallout">
            <a:avLst>
              <a:gd name="adj1" fmla="val -38044"/>
              <a:gd name="adj2" fmla="val 107251"/>
              <a:gd name="adj3" fmla="val 16667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играй с розетками. </a:t>
            </a:r>
            <a:endParaRPr lang="ru-RU" sz="1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Скругленная прямоугольная выноска 28"/>
          <p:cNvSpPr/>
          <p:nvPr/>
        </p:nvSpPr>
        <p:spPr>
          <a:xfrm>
            <a:off x="6300193" y="764704"/>
            <a:ext cx="1584175" cy="549643"/>
          </a:xfrm>
          <a:prstGeom prst="wedgeRoundRectCallout">
            <a:avLst>
              <a:gd name="adj1" fmla="val 67435"/>
              <a:gd name="adj2" fmla="val -31899"/>
              <a:gd name="adj3" fmla="val 16667"/>
            </a:avLst>
          </a:prstGeom>
          <a:solidFill>
            <a:srgbClr val="00B0F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сиди на подоконнике.</a:t>
            </a:r>
            <a:endParaRPr lang="ru-RU" sz="1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" name="Picture 3" descr="C:\Users\ACER\Desktop\1614556929_68-p-masha-i-medved-na-belom-fone-76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19" t="18983" r="44150" b="22912"/>
          <a:stretch/>
        </p:blipFill>
        <p:spPr bwMode="auto">
          <a:xfrm>
            <a:off x="8077843" y="0"/>
            <a:ext cx="958653" cy="1599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Скругленная прямоугольная выноска 30"/>
          <p:cNvSpPr/>
          <p:nvPr/>
        </p:nvSpPr>
        <p:spPr>
          <a:xfrm>
            <a:off x="1331640" y="2420888"/>
            <a:ext cx="1372476" cy="1080121"/>
          </a:xfrm>
          <a:prstGeom prst="wedgeRoundRectCallout">
            <a:avLst>
              <a:gd name="adj1" fmla="val -1825"/>
              <a:gd name="adj2" fmla="val 75485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играй с колющими и режущими предметами. </a:t>
            </a:r>
            <a:endParaRPr lang="ru-RU" sz="1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63" name="Picture 15" descr="C:\Users\ACER\Desktop\1672367803_flomaster-club-p-masha-i-medved-illyustratsii-pinterest-19.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000" r="60000" b="5081"/>
          <a:stretch/>
        </p:blipFill>
        <p:spPr bwMode="auto">
          <a:xfrm>
            <a:off x="2066644" y="208309"/>
            <a:ext cx="861721" cy="1662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ACER\Desktop\png-transparent-masha-and-the-bear-masha-child-animals-toddler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55" r="17881"/>
          <a:stretch/>
        </p:blipFill>
        <p:spPr bwMode="auto">
          <a:xfrm>
            <a:off x="8077843" y="2023486"/>
            <a:ext cx="1016046" cy="1526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Скругленная прямоугольная выноска 34"/>
          <p:cNvSpPr/>
          <p:nvPr/>
        </p:nvSpPr>
        <p:spPr>
          <a:xfrm>
            <a:off x="107504" y="731179"/>
            <a:ext cx="1791816" cy="681597"/>
          </a:xfrm>
          <a:prstGeom prst="wedgeRoundRectCallout">
            <a:avLst>
              <a:gd name="adj1" fmla="val 62740"/>
              <a:gd name="adj2" fmla="val -957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открывай дверь незнакомым людям. </a:t>
            </a:r>
            <a:endParaRPr lang="ru-RU" sz="1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65" name="Picture 17" descr="C:\Users\ACER\Desktop\1e347e602d24a5632c58f615d4f0155c.pn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75" r="26006"/>
          <a:stretch/>
        </p:blipFill>
        <p:spPr bwMode="auto">
          <a:xfrm>
            <a:off x="-23015" y="1969820"/>
            <a:ext cx="905453" cy="1557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Скругленная прямоугольная выноска 32"/>
          <p:cNvSpPr/>
          <p:nvPr/>
        </p:nvSpPr>
        <p:spPr>
          <a:xfrm>
            <a:off x="480475" y="4869160"/>
            <a:ext cx="2208456" cy="576232"/>
          </a:xfrm>
          <a:prstGeom prst="wedgeRoundRectCallout">
            <a:avLst>
              <a:gd name="adj1" fmla="val 2880"/>
              <a:gd name="adj2" fmla="val -103036"/>
              <a:gd name="adj3" fmla="val 16667"/>
            </a:avLst>
          </a:prstGeom>
          <a:solidFill>
            <a:schemeClr val="accent6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играй с колющими и режущими предметами. </a:t>
            </a:r>
            <a:endParaRPr lang="ru-RU" sz="1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Скругленная прямоугольная выноска 26"/>
          <p:cNvSpPr/>
          <p:nvPr/>
        </p:nvSpPr>
        <p:spPr>
          <a:xfrm>
            <a:off x="1619672" y="5954369"/>
            <a:ext cx="1656184" cy="786999"/>
          </a:xfrm>
          <a:prstGeom prst="wedgeRoundRectCallout">
            <a:avLst>
              <a:gd name="adj1" fmla="val -69838"/>
              <a:gd name="adj2" fmla="val -36479"/>
              <a:gd name="adj3" fmla="val 16667"/>
            </a:avLst>
          </a:prstGeom>
          <a:solidFill>
            <a:srgbClr val="7030A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 забывай выключить воду</a:t>
            </a:r>
            <a:endParaRPr lang="ru-RU" sz="1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ACER\Desktop\маша (17)_001_000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500" y="5157276"/>
            <a:ext cx="1700724" cy="1700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" descr="C:\Users\ACER\Desktop\vector-red-door-open-and-closed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3011" y="467216"/>
            <a:ext cx="1227020" cy="1830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CER\Desktop\hqdefault (1).png"/>
          <p:cNvPicPr>
            <a:picLocks noGrp="1" noChangeAspect="1" noChangeArrowheads="1"/>
          </p:cNvPicPr>
          <p:nvPr>
            <p:ph idx="1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824" y="1689652"/>
            <a:ext cx="4414161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" descr="C:\Users\ACER\Desktop\panelnye-doma-dva-lifta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51" t="3444" r="957" b="1377"/>
          <a:stretch/>
        </p:blipFill>
        <p:spPr bwMode="auto">
          <a:xfrm>
            <a:off x="4138511" y="4467903"/>
            <a:ext cx="1068392" cy="1674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кругленная прямоугольная выноска 7"/>
          <p:cNvSpPr/>
          <p:nvPr/>
        </p:nvSpPr>
        <p:spPr>
          <a:xfrm>
            <a:off x="6228185" y="1655221"/>
            <a:ext cx="1800199" cy="549643"/>
          </a:xfrm>
          <a:prstGeom prst="wedgeRoundRectCallout">
            <a:avLst>
              <a:gd name="adj1" fmla="val 63178"/>
              <a:gd name="adj2" fmla="val 58844"/>
              <a:gd name="adj3" fmla="val 16667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пробуй на вкус лекарства.</a:t>
            </a:r>
            <a:endParaRPr lang="ru-RU" sz="1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Скругленная прямоугольная выноска 24"/>
          <p:cNvSpPr/>
          <p:nvPr/>
        </p:nvSpPr>
        <p:spPr>
          <a:xfrm>
            <a:off x="5657641" y="4689360"/>
            <a:ext cx="1794679" cy="1201384"/>
          </a:xfrm>
          <a:prstGeom prst="wedgeRoundRectCallout">
            <a:avLst>
              <a:gd name="adj1" fmla="val 74640"/>
              <a:gd name="adj2" fmla="val -42903"/>
              <a:gd name="adj3" fmla="val 16667"/>
            </a:avLst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Пользуйся электроприборами только под присмотром взрослых. </a:t>
            </a:r>
            <a:endParaRPr lang="ru-RU" sz="1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Скругленная прямоугольная выноска 23"/>
          <p:cNvSpPr/>
          <p:nvPr/>
        </p:nvSpPr>
        <p:spPr>
          <a:xfrm>
            <a:off x="6444209" y="2420888"/>
            <a:ext cx="1656183" cy="858236"/>
          </a:xfrm>
          <a:prstGeom prst="wedgeRoundRectCallout">
            <a:avLst>
              <a:gd name="adj1" fmla="val 2261"/>
              <a:gd name="adj2" fmla="val 100286"/>
              <a:gd name="adj3" fmla="val 16667"/>
            </a:avLst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трогай электроприборы.</a:t>
            </a:r>
          </a:p>
        </p:txBody>
      </p:sp>
      <p:pic>
        <p:nvPicPr>
          <p:cNvPr id="1027" name="Picture 3" descr="C:\Users\ACER\Desktop\png-clipart-sink-bathroom-tap-spilled-water-s-cleaning-cartoon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796" y="5215575"/>
            <a:ext cx="1245546" cy="927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Скругленная прямоугольная выноска 35"/>
          <p:cNvSpPr/>
          <p:nvPr/>
        </p:nvSpPr>
        <p:spPr>
          <a:xfrm>
            <a:off x="3635896" y="6017994"/>
            <a:ext cx="1733713" cy="723374"/>
          </a:xfrm>
          <a:prstGeom prst="wedgeRoundRectCallout">
            <a:avLst>
              <a:gd name="adj1" fmla="val 66005"/>
              <a:gd name="adj2" fmla="val -2699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 заходи в лифт с незнакомыми людьми.</a:t>
            </a:r>
            <a:endParaRPr lang="ru-RU" sz="1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5" name="Picture 7" descr="C:\Users\ACER\Desktop\1614558025_15-p-kartinki-masha-i-medved-na-belom-fone-15.png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065"/>
          <a:stretch/>
        </p:blipFill>
        <p:spPr bwMode="auto">
          <a:xfrm>
            <a:off x="6447426" y="3356992"/>
            <a:ext cx="694397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ACER\Desktop\1614556962_88-p-masha-i-medved-na-belom-fone-99.png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45" t="22874" r="41909" b="18218"/>
          <a:stretch/>
        </p:blipFill>
        <p:spPr bwMode="auto">
          <a:xfrm>
            <a:off x="5508104" y="5453624"/>
            <a:ext cx="756084" cy="140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CER\Desktop\f19b4079a509b0c182f71194ca54dae8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3949" y="3451793"/>
            <a:ext cx="684982" cy="135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" descr="C:\Users\ACER\Desktop\07.png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85" r="36082"/>
          <a:stretch/>
        </p:blipFill>
        <p:spPr bwMode="auto">
          <a:xfrm>
            <a:off x="576352" y="3351133"/>
            <a:ext cx="933851" cy="1518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2003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ACER\Desktop\1033-min-scaled-e1590776644371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6" r="4631" b="19892"/>
          <a:stretch/>
        </p:blipFill>
        <p:spPr bwMode="auto">
          <a:xfrm>
            <a:off x="0" y="0"/>
            <a:ext cx="9143999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7"/>
          <p:cNvSpPr txBox="1">
            <a:spLocks noChangeArrowheads="1"/>
          </p:cNvSpPr>
          <p:nvPr/>
        </p:nvSpPr>
        <p:spPr bwMode="auto">
          <a:xfrm>
            <a:off x="1003412" y="116632"/>
            <a:ext cx="76833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Пожарная безопасность</a:t>
            </a:r>
            <a:endParaRPr lang="ru-RU" sz="2800" b="1" i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C:\Users\ACER\Desktop\8e11c5f889afd868fb5dc794121eab5d.jpe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58" t="38343" r="62218" b="41395"/>
          <a:stretch/>
        </p:blipFill>
        <p:spPr bwMode="auto">
          <a:xfrm>
            <a:off x="2016116" y="836712"/>
            <a:ext cx="1595976" cy="158664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7" name="Picture 2" descr="C:\Users\ACER\Desktop\8e11c5f889afd868fb5dc794121eab5d.jpe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64" t="39059" r="46108" b="41647"/>
          <a:stretch/>
        </p:blipFill>
        <p:spPr bwMode="auto">
          <a:xfrm>
            <a:off x="467544" y="2780928"/>
            <a:ext cx="1633511" cy="147261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8" name="Picture 2" descr="C:\Users\ACER\Desktop\8e11c5f889afd868fb5dc794121eab5d.jpe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05" t="64901" r="61984" b="14836"/>
          <a:stretch/>
        </p:blipFill>
        <p:spPr bwMode="auto">
          <a:xfrm>
            <a:off x="7092477" y="944724"/>
            <a:ext cx="1594323" cy="140415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9" name="Picture 2" descr="C:\Users\ACER\Desktop\8e11c5f889afd868fb5dc794121eab5d.jpe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685" t="64901" r="29524" b="14569"/>
          <a:stretch/>
        </p:blipFill>
        <p:spPr bwMode="auto">
          <a:xfrm>
            <a:off x="4845106" y="2735403"/>
            <a:ext cx="1702993" cy="155769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10" name="Picture 2" descr="C:\Users\ACER\Desktop\8e11c5f889afd868fb5dc794121eab5d.jpe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71" t="64901" r="45713" b="14569"/>
          <a:stretch/>
        </p:blipFill>
        <p:spPr bwMode="auto">
          <a:xfrm>
            <a:off x="7257535" y="4632236"/>
            <a:ext cx="1693718" cy="160507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11" name="Picture 2" descr="C:\Users\ACER\Desktop\8e11c5f889afd868fb5dc794121eab5d.jpe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616" t="38343" r="29524" b="41395"/>
          <a:stretch/>
        </p:blipFill>
        <p:spPr bwMode="auto">
          <a:xfrm>
            <a:off x="2267744" y="4437112"/>
            <a:ext cx="1711392" cy="149067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19" name="Овальная выноска 18"/>
          <p:cNvSpPr/>
          <p:nvPr/>
        </p:nvSpPr>
        <p:spPr>
          <a:xfrm>
            <a:off x="611560" y="332656"/>
            <a:ext cx="1512168" cy="1099356"/>
          </a:xfrm>
          <a:prstGeom prst="wedgeEllipseCallout">
            <a:avLst>
              <a:gd name="adj1" fmla="val -23535"/>
              <a:gd name="adj2" fmla="val 73925"/>
            </a:avLst>
          </a:prstGeom>
          <a:solidFill>
            <a:schemeClr val="tx2">
              <a:lumMod val="60000"/>
              <a:lumOff val="40000"/>
              <a:alpha val="7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Спички детям не игрушка.</a:t>
            </a:r>
            <a:endParaRPr lang="ru-RU" sz="1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Picture 4" descr="C:\Users\ACER\Desktop\07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85" r="36082"/>
          <a:stretch/>
        </p:blipFill>
        <p:spPr bwMode="auto">
          <a:xfrm>
            <a:off x="251520" y="1340768"/>
            <a:ext cx="899016" cy="1461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Овальная выноска 21"/>
          <p:cNvSpPr/>
          <p:nvPr/>
        </p:nvSpPr>
        <p:spPr>
          <a:xfrm>
            <a:off x="5629373" y="620688"/>
            <a:ext cx="1534915" cy="1368152"/>
          </a:xfrm>
          <a:prstGeom prst="wedgeEllipseCallout">
            <a:avLst>
              <a:gd name="adj1" fmla="val -52365"/>
              <a:gd name="adj2" fmla="val 43383"/>
            </a:avLst>
          </a:prstGeom>
          <a:solidFill>
            <a:schemeClr val="accent5">
              <a:lumMod val="75000"/>
              <a:alpha val="7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Петарды- опасны! </a:t>
            </a:r>
          </a:p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играй с ними!</a:t>
            </a:r>
            <a:endParaRPr lang="ru-RU" sz="1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" name="Picture 15" descr="C:\Users\ACER\Desktop\1672367803_flomaster-club-p-masha-i-medved-illyustratsii-pinterest-19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000" r="60000" b="5081"/>
          <a:stretch/>
        </p:blipFill>
        <p:spPr bwMode="auto">
          <a:xfrm>
            <a:off x="4834881" y="1157624"/>
            <a:ext cx="861721" cy="1662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Овальная выноска 24"/>
          <p:cNvSpPr/>
          <p:nvPr/>
        </p:nvSpPr>
        <p:spPr>
          <a:xfrm>
            <a:off x="1979712" y="2519379"/>
            <a:ext cx="1524768" cy="1125645"/>
          </a:xfrm>
          <a:prstGeom prst="wedgeEllipseCallout">
            <a:avLst>
              <a:gd name="adj1" fmla="val 49646"/>
              <a:gd name="adj2" fmla="val 38129"/>
            </a:avLst>
          </a:prstGeom>
          <a:solidFill>
            <a:srgbClr val="92D050">
              <a:alpha val="70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Будь с плитой очень осторожен.</a:t>
            </a:r>
            <a:endParaRPr lang="ru-RU" sz="1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6" name="Picture 5" descr="C:\Users\ACER\Desktop\png-transparent-masha-and-the-bear-masha-child-animals-toddler.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55" r="17881"/>
          <a:stretch/>
        </p:blipFill>
        <p:spPr bwMode="auto">
          <a:xfrm>
            <a:off x="3275856" y="2996952"/>
            <a:ext cx="1016046" cy="1526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Овальная выноска 26"/>
          <p:cNvSpPr/>
          <p:nvPr/>
        </p:nvSpPr>
        <p:spPr>
          <a:xfrm>
            <a:off x="6372200" y="2420888"/>
            <a:ext cx="1524768" cy="1125645"/>
          </a:xfrm>
          <a:prstGeom prst="wedgeEllipseCallout">
            <a:avLst>
              <a:gd name="adj1" fmla="val 49646"/>
              <a:gd name="adj2" fmla="val 38129"/>
            </a:avLst>
          </a:prstGeom>
          <a:solidFill>
            <a:srgbClr val="FFC000">
              <a:alpha val="70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используй сломанные гирлянды.</a:t>
            </a:r>
            <a:endParaRPr lang="ru-RU" sz="1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8" name="Picture 3" descr="C:\Users\ACER\Desktop\1614556929_68-p-masha-i-medved-na-belom-fone-76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19" t="18983" r="44150" b="22912"/>
          <a:stretch/>
        </p:blipFill>
        <p:spPr bwMode="auto">
          <a:xfrm>
            <a:off x="7813528" y="3034941"/>
            <a:ext cx="958653" cy="1599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Овальная выноска 30"/>
          <p:cNvSpPr/>
          <p:nvPr/>
        </p:nvSpPr>
        <p:spPr>
          <a:xfrm>
            <a:off x="5696602" y="4365104"/>
            <a:ext cx="1613881" cy="1080120"/>
          </a:xfrm>
          <a:prstGeom prst="wedgeEllipseCallout">
            <a:avLst>
              <a:gd name="adj1" fmla="val -48427"/>
              <a:gd name="adj2" fmla="val 35089"/>
            </a:avLst>
          </a:prstGeom>
          <a:solidFill>
            <a:srgbClr val="00B0F0">
              <a:alpha val="70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Охраняй лес. Не оставляй костер!</a:t>
            </a:r>
            <a:endParaRPr lang="ru-RU" sz="1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2" name="Picture 17" descr="C:\Users\ACER\Desktop\1e347e602d24a5632c58f615d4f0155c.pn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75" r="26006"/>
          <a:stretch/>
        </p:blipFill>
        <p:spPr bwMode="auto">
          <a:xfrm>
            <a:off x="35496" y="4820369"/>
            <a:ext cx="905453" cy="1557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Овальная выноска 32"/>
          <p:cNvSpPr/>
          <p:nvPr/>
        </p:nvSpPr>
        <p:spPr>
          <a:xfrm>
            <a:off x="1003412" y="4437113"/>
            <a:ext cx="1552364" cy="1208972"/>
          </a:xfrm>
          <a:prstGeom prst="wedgeEllipseCallout">
            <a:avLst>
              <a:gd name="adj1" fmla="val -58301"/>
              <a:gd name="adj2" fmla="val 32080"/>
            </a:avLst>
          </a:prstGeom>
          <a:solidFill>
            <a:schemeClr val="accent6">
              <a:lumMod val="75000"/>
              <a:alpha val="7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оставляй утюг без присмотра!</a:t>
            </a:r>
            <a:endParaRPr lang="ru-RU" sz="1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 descr="C:\Users\ACER\Desktop\png-clipart-masha-and-the-bear-bear-mammal-animals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9136" y="4437113"/>
            <a:ext cx="2254118" cy="2366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729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C:\Users\ACER\Desktop\maxresdefault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96"/>
          <a:stretch/>
        </p:blipFill>
        <p:spPr bwMode="auto">
          <a:xfrm>
            <a:off x="-28964" y="-33980"/>
            <a:ext cx="9156495" cy="6891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7"/>
          <p:cNvSpPr txBox="1">
            <a:spLocks noChangeArrowheads="1"/>
          </p:cNvSpPr>
          <p:nvPr/>
        </p:nvSpPr>
        <p:spPr bwMode="auto">
          <a:xfrm>
            <a:off x="1003412" y="116632"/>
            <a:ext cx="76833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Действия в случае пожара!</a:t>
            </a:r>
            <a:endParaRPr lang="ru-RU" sz="2800" b="1" i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ая выноска 19"/>
          <p:cNvSpPr/>
          <p:nvPr/>
        </p:nvSpPr>
        <p:spPr>
          <a:xfrm>
            <a:off x="4067944" y="3212976"/>
            <a:ext cx="4896544" cy="504056"/>
          </a:xfrm>
          <a:prstGeom prst="wedgeRectCallout">
            <a:avLst>
              <a:gd name="adj1" fmla="val 27649"/>
              <a:gd name="adj2" fmla="val 42337"/>
            </a:avLst>
          </a:prstGeom>
          <a:solidFill>
            <a:srgbClr val="00B0F0">
              <a:alpha val="8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Ни в коем случае не возвращайся в помещение, даже за любимой собакой или игрушкой </a:t>
            </a:r>
            <a:endParaRPr lang="ru-RU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" name="Picture 17" descr="C:\Users\ACER\Desktop\1e347e602d24a5632c58f615d4f0155c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75" r="26006"/>
          <a:stretch/>
        </p:blipFill>
        <p:spPr bwMode="auto">
          <a:xfrm flipH="1">
            <a:off x="8011659" y="870057"/>
            <a:ext cx="948298" cy="1838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Прямоугольная выноска 23"/>
          <p:cNvSpPr/>
          <p:nvPr/>
        </p:nvSpPr>
        <p:spPr>
          <a:xfrm>
            <a:off x="3131840" y="2636912"/>
            <a:ext cx="5699136" cy="346493"/>
          </a:xfrm>
          <a:prstGeom prst="wedgeRectCallout">
            <a:avLst>
              <a:gd name="adj1" fmla="val -23358"/>
              <a:gd name="adj2" fmla="val 54026"/>
            </a:avLst>
          </a:prstGeom>
          <a:solidFill>
            <a:srgbClr val="FFC000">
              <a:alpha val="7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Позвони в двери соседям и предупреди их о пожаре.</a:t>
            </a:r>
            <a:endParaRPr lang="ru-RU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Прямоугольная выноска 25"/>
          <p:cNvSpPr/>
          <p:nvPr/>
        </p:nvSpPr>
        <p:spPr>
          <a:xfrm>
            <a:off x="2113224" y="1268761"/>
            <a:ext cx="5771144" cy="576063"/>
          </a:xfrm>
          <a:prstGeom prst="wedgeRectCallout">
            <a:avLst>
              <a:gd name="adj1" fmla="val 21366"/>
              <a:gd name="adj2" fmla="val 50616"/>
            </a:avLst>
          </a:prstGeom>
          <a:solidFill>
            <a:schemeClr val="accent2">
              <a:lumMod val="60000"/>
              <a:lumOff val="40000"/>
              <a:alpha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пользуйся лифтом спускайся по лестнице.</a:t>
            </a:r>
          </a:p>
          <a:p>
            <a:pPr algn="ctr"/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забудь про своих близких (сестренку или брата)</a:t>
            </a:r>
            <a:endParaRPr lang="ru-RU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Прямоугольная выноска 31"/>
          <p:cNvSpPr/>
          <p:nvPr/>
        </p:nvSpPr>
        <p:spPr>
          <a:xfrm>
            <a:off x="1403648" y="706243"/>
            <a:ext cx="5771144" cy="418501"/>
          </a:xfrm>
          <a:prstGeom prst="wedgeRectCallout">
            <a:avLst>
              <a:gd name="adj1" fmla="val -26393"/>
              <a:gd name="adj2" fmla="val 47149"/>
            </a:avLst>
          </a:prstGeom>
          <a:solidFill>
            <a:srgbClr val="FFFF00">
              <a:alpha val="7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Немедленно выйти из помещения, в котором возник пожар</a:t>
            </a:r>
            <a:endParaRPr lang="ru-RU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Прямоугольная выноска 32"/>
          <p:cNvSpPr/>
          <p:nvPr/>
        </p:nvSpPr>
        <p:spPr>
          <a:xfrm>
            <a:off x="2640124" y="2002387"/>
            <a:ext cx="5532276" cy="490509"/>
          </a:xfrm>
          <a:prstGeom prst="wedgeRectCallout">
            <a:avLst>
              <a:gd name="adj1" fmla="val 31832"/>
              <a:gd name="adj2" fmla="val 49790"/>
            </a:avLst>
          </a:prstGeom>
          <a:solidFill>
            <a:srgbClr val="92D050">
              <a:alpha val="81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Позвони на номер «101» расскажи, что произошло. </a:t>
            </a:r>
          </a:p>
          <a:p>
            <a:pPr algn="ctr"/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Назови своё имя и точный адрес где произошёл пожар.</a:t>
            </a:r>
            <a:endParaRPr lang="ru-RU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12-конечная звезда 26"/>
          <p:cNvSpPr/>
          <p:nvPr/>
        </p:nvSpPr>
        <p:spPr>
          <a:xfrm>
            <a:off x="899592" y="586489"/>
            <a:ext cx="670756" cy="648072"/>
          </a:xfrm>
          <a:prstGeom prst="star12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8" name="12-конечная звезда 27"/>
          <p:cNvSpPr/>
          <p:nvPr/>
        </p:nvSpPr>
        <p:spPr>
          <a:xfrm>
            <a:off x="1745587" y="1232756"/>
            <a:ext cx="670756" cy="648072"/>
          </a:xfrm>
          <a:prstGeom prst="star12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2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9" name="12-конечная звезда 28"/>
          <p:cNvSpPr/>
          <p:nvPr/>
        </p:nvSpPr>
        <p:spPr>
          <a:xfrm>
            <a:off x="2164384" y="1927443"/>
            <a:ext cx="670756" cy="648072"/>
          </a:xfrm>
          <a:prstGeom prst="star12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31" name="12-конечная звезда 30"/>
          <p:cNvSpPr/>
          <p:nvPr/>
        </p:nvSpPr>
        <p:spPr>
          <a:xfrm>
            <a:off x="2835140" y="2569055"/>
            <a:ext cx="670756" cy="648072"/>
          </a:xfrm>
          <a:prstGeom prst="star12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35" name="12-конечная звезда 34"/>
          <p:cNvSpPr/>
          <p:nvPr/>
        </p:nvSpPr>
        <p:spPr>
          <a:xfrm>
            <a:off x="3618464" y="3212976"/>
            <a:ext cx="670756" cy="648072"/>
          </a:xfrm>
          <a:prstGeom prst="star12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2267745" y="5949280"/>
            <a:ext cx="4907047" cy="648072"/>
          </a:xfrm>
          <a:prstGeom prst="roundRect">
            <a:avLst/>
          </a:prstGeom>
          <a:solidFill>
            <a:srgbClr val="00B050">
              <a:alpha val="7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</a:t>
            </a:r>
            <a:r>
              <a:rPr lang="ru-RU" sz="3200" b="1" dirty="0" smtClean="0">
                <a:solidFill>
                  <a:srgbClr val="FF0000"/>
                </a:solidFill>
                <a:latin typeface="+mj-lt"/>
              </a:rPr>
              <a:t>103</a:t>
            </a:r>
            <a:r>
              <a:rPr lang="ru-RU" dirty="0" smtClean="0">
                <a:latin typeface="+mj-lt"/>
              </a:rPr>
              <a:t>   </a:t>
            </a:r>
            <a:r>
              <a:rPr lang="ru-RU" sz="2000" b="1" dirty="0" smtClean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Служба МЧС, пожарная часть</a:t>
            </a:r>
            <a:endParaRPr lang="ru-RU" sz="2000" b="1" dirty="0">
              <a:solidFill>
                <a:srgbClr val="FF0000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2050" name="Picture 2" descr="C:\Users\ACER\Desktop\1614556896_17-p-masha-i-medved-na-belom-fone-19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9716" y="2708920"/>
            <a:ext cx="1351355" cy="2734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5" descr="C:\Users\ACER\Desktop\маша (17)_001_000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373" y="5264033"/>
            <a:ext cx="1559970" cy="1559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695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Users\ACER\Desktop\139d422006381ae0bf724aca600bcc4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51" b="10151"/>
          <a:stretch/>
        </p:blipFill>
        <p:spPr bwMode="auto">
          <a:xfrm>
            <a:off x="0" y="0"/>
            <a:ext cx="918740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ACER\Desktop\1614556896_17-p-masha-i-medved-na-belom-fone-1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8793" y="3325514"/>
            <a:ext cx="3389819" cy="2894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7"/>
          <p:cNvSpPr txBox="1">
            <a:spLocks noChangeArrowheads="1"/>
          </p:cNvSpPr>
          <p:nvPr/>
        </p:nvSpPr>
        <p:spPr bwMode="auto">
          <a:xfrm>
            <a:off x="1003412" y="116632"/>
            <a:ext cx="76833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Безопасность ребенка на улице</a:t>
            </a:r>
            <a:endParaRPr lang="ru-RU" sz="2800" b="1" i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Picture 3" descr="C:\Users\ACER\Desktop\1614556929_68-p-masha-i-medved-na-belom-fone-76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19" t="18983" r="44150" b="22912"/>
          <a:stretch/>
        </p:blipFill>
        <p:spPr bwMode="auto">
          <a:xfrm>
            <a:off x="8228755" y="4820511"/>
            <a:ext cx="958653" cy="1599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Прямоугольная выноска 19"/>
          <p:cNvSpPr/>
          <p:nvPr/>
        </p:nvSpPr>
        <p:spPr>
          <a:xfrm>
            <a:off x="5868144" y="4450659"/>
            <a:ext cx="2667826" cy="490509"/>
          </a:xfrm>
          <a:prstGeom prst="wedgeRectCallout">
            <a:avLst>
              <a:gd name="adj1" fmla="val 37791"/>
              <a:gd name="adj2" fmla="val 104868"/>
            </a:avLst>
          </a:prstGeom>
          <a:solidFill>
            <a:schemeClr val="accent4">
              <a:lumMod val="60000"/>
              <a:lumOff val="40000"/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Носи светоотражатели</a:t>
            </a:r>
            <a:endParaRPr lang="ru-RU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" name="Picture 17" descr="C:\Users\ACER\Desktop\1e347e602d24a5632c58f615d4f0155c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75" r="26006"/>
          <a:stretch/>
        </p:blipFill>
        <p:spPr bwMode="auto">
          <a:xfrm>
            <a:off x="66147" y="4835272"/>
            <a:ext cx="905453" cy="1557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Прямоугольная выноска 23"/>
          <p:cNvSpPr/>
          <p:nvPr/>
        </p:nvSpPr>
        <p:spPr>
          <a:xfrm>
            <a:off x="5076056" y="2571896"/>
            <a:ext cx="2667826" cy="490509"/>
          </a:xfrm>
          <a:prstGeom prst="wedgeRectCallout">
            <a:avLst>
              <a:gd name="adj1" fmla="val -34264"/>
              <a:gd name="adj2" fmla="val 200195"/>
            </a:avLst>
          </a:prstGeom>
          <a:solidFill>
            <a:schemeClr val="accent2">
              <a:lumMod val="40000"/>
              <a:lumOff val="60000"/>
              <a:alpha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разговаривай с незнакомыми людьми</a:t>
            </a:r>
            <a:endParaRPr lang="ru-RU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Прямоугольная выноска 25"/>
          <p:cNvSpPr/>
          <p:nvPr/>
        </p:nvSpPr>
        <p:spPr>
          <a:xfrm>
            <a:off x="5686439" y="706243"/>
            <a:ext cx="2667826" cy="490509"/>
          </a:xfrm>
          <a:prstGeom prst="wedgeRectCallout">
            <a:avLst>
              <a:gd name="adj1" fmla="val 42075"/>
              <a:gd name="adj2" fmla="val 291285"/>
            </a:avLst>
          </a:prstGeom>
          <a:solidFill>
            <a:srgbClr val="FFFF00">
              <a:alpha val="7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трогай чужие вещи</a:t>
            </a:r>
            <a:endParaRPr lang="ru-RU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Прямоугольная выноска 31"/>
          <p:cNvSpPr/>
          <p:nvPr/>
        </p:nvSpPr>
        <p:spPr>
          <a:xfrm>
            <a:off x="1930945" y="706243"/>
            <a:ext cx="2497039" cy="490509"/>
          </a:xfrm>
          <a:prstGeom prst="wedgeRectCallout">
            <a:avLst>
              <a:gd name="adj1" fmla="val -66917"/>
              <a:gd name="adj2" fmla="val 170537"/>
            </a:avLst>
          </a:prstGeom>
          <a:solidFill>
            <a:schemeClr val="accent1">
              <a:lumMod val="60000"/>
              <a:lumOff val="40000"/>
              <a:alpha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играй на стройке</a:t>
            </a:r>
            <a:endParaRPr lang="ru-RU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Прямоугольная выноска 32"/>
          <p:cNvSpPr/>
          <p:nvPr/>
        </p:nvSpPr>
        <p:spPr>
          <a:xfrm>
            <a:off x="1112086" y="2578451"/>
            <a:ext cx="2383324" cy="490509"/>
          </a:xfrm>
          <a:prstGeom prst="wedgeRectCallout">
            <a:avLst>
              <a:gd name="adj1" fmla="val 58434"/>
              <a:gd name="adj2" fmla="val 367549"/>
            </a:avLst>
          </a:prstGeom>
          <a:solidFill>
            <a:schemeClr val="accent3">
              <a:lumMod val="40000"/>
              <a:lumOff val="60000"/>
              <a:alpha val="8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дразни собак</a:t>
            </a:r>
            <a:endParaRPr lang="ru-RU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Прямоугольная выноска 33"/>
          <p:cNvSpPr/>
          <p:nvPr/>
        </p:nvSpPr>
        <p:spPr>
          <a:xfrm>
            <a:off x="827584" y="4437112"/>
            <a:ext cx="2448272" cy="490509"/>
          </a:xfrm>
          <a:prstGeom prst="wedgeRectCallout">
            <a:avLst>
              <a:gd name="adj1" fmla="val -38159"/>
              <a:gd name="adj2" fmla="val 92158"/>
            </a:avLst>
          </a:prstGeom>
          <a:solidFill>
            <a:srgbClr val="FFC000">
              <a:alpha val="8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наступай на люки</a:t>
            </a:r>
            <a:endParaRPr lang="ru-RU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Picture 2" descr="C:\Users\ACER\Desktop\b083857c86f190fea4532bfa821750e0_resize.png"/>
          <p:cNvPicPr>
            <a:picLocks noGrp="1" noChangeAspect="1" noChangeArrowheads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02602">
            <a:off x="-592378" y="28480"/>
            <a:ext cx="3550077" cy="236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7" descr="C:\Users\ACER\Desktop\1e347e602d24a5632c58f615d4f0155c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75" r="26006" b="29870"/>
          <a:stretch/>
        </p:blipFill>
        <p:spPr bwMode="auto">
          <a:xfrm>
            <a:off x="797809" y="1152429"/>
            <a:ext cx="628554" cy="758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CER\Desktop\png-clipart-balloon-microsoft-azure-sky-plc-balloon-balloon-microsoft-azure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07" t="50000" r="30743"/>
          <a:stretch/>
        </p:blipFill>
        <p:spPr bwMode="auto">
          <a:xfrm>
            <a:off x="7618452" y="3574344"/>
            <a:ext cx="1220606" cy="22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ACER\Desktop\892b63a9d9bf4a7e028847cf54452fd3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5890">
            <a:off x="7744345" y="2430519"/>
            <a:ext cx="1276883" cy="1276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C:\Users\ACER\Desktop\обж_2.png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9" t="3127" r="53130" b="73556"/>
          <a:stretch/>
        </p:blipFill>
        <p:spPr bwMode="auto">
          <a:xfrm>
            <a:off x="2764095" y="1340768"/>
            <a:ext cx="1440000" cy="101599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39" name="Picture 2" descr="C:\Users\ACER\Desktop\обж_2.png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60" t="1947" r="3135" b="73598"/>
          <a:stretch/>
        </p:blipFill>
        <p:spPr bwMode="auto">
          <a:xfrm>
            <a:off x="5762057" y="1328880"/>
            <a:ext cx="1440000" cy="102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40" name="Picture 2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0" t="4523" r="8998" b="52641"/>
          <a:stretch/>
        </p:blipFill>
        <p:spPr bwMode="auto">
          <a:xfrm>
            <a:off x="6165042" y="3212976"/>
            <a:ext cx="1440000" cy="1069806"/>
          </a:xfrm>
          <a:prstGeom prst="roundRect">
            <a:avLst>
              <a:gd name="adj" fmla="val 1440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Picture 2" descr="C:\Users\ACER\Desktop\обж_2.png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5" t="35504" r="54299" b="39634"/>
          <a:stretch/>
        </p:blipFill>
        <p:spPr bwMode="auto">
          <a:xfrm>
            <a:off x="971600" y="3183848"/>
            <a:ext cx="1440000" cy="106587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42" name="Picture 2" descr="C:\Users\ACER\Desktop\обж_2.png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3" t="69037" r="53867" b="6975"/>
          <a:stretch/>
        </p:blipFill>
        <p:spPr bwMode="auto">
          <a:xfrm>
            <a:off x="1583748" y="5154304"/>
            <a:ext cx="1440000" cy="101099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43" name="Picture 2" descr="C:\Users\ACER\Desktop\обж_2.png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83" t="68418" r="3750" b="7245"/>
          <a:stretch/>
        </p:blipFill>
        <p:spPr bwMode="auto">
          <a:xfrm>
            <a:off x="6084328" y="5119703"/>
            <a:ext cx="1440000" cy="111760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003118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CER\Desktop\kids-swimming-in-water-vector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7879"/>
            <a:ext cx="9178977" cy="7010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7"/>
          <p:cNvSpPr txBox="1">
            <a:spLocks noChangeArrowheads="1"/>
          </p:cNvSpPr>
          <p:nvPr/>
        </p:nvSpPr>
        <p:spPr bwMode="auto">
          <a:xfrm>
            <a:off x="1003412" y="116632"/>
            <a:ext cx="76833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Безопасность летом на пляже</a:t>
            </a:r>
            <a:endParaRPr lang="ru-RU" sz="2800" b="1" i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ая выноска 9"/>
          <p:cNvSpPr/>
          <p:nvPr/>
        </p:nvSpPr>
        <p:spPr>
          <a:xfrm>
            <a:off x="5796136" y="2918944"/>
            <a:ext cx="1515000" cy="510056"/>
          </a:xfrm>
          <a:prstGeom prst="wedgeRectCallout">
            <a:avLst>
              <a:gd name="adj1" fmla="val 67929"/>
              <a:gd name="adj2" fmla="val -101919"/>
            </a:avLst>
          </a:prstGeom>
          <a:solidFill>
            <a:schemeClr val="accent6">
              <a:lumMod val="60000"/>
              <a:lumOff val="40000"/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rgbClr val="FF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Не </a:t>
            </a:r>
            <a:r>
              <a:rPr lang="ru-RU" sz="1000" b="1" dirty="0">
                <a:solidFill>
                  <a:srgbClr val="FF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lang="ru-RU" sz="1000" b="1" dirty="0" smtClean="0">
                <a:solidFill>
                  <a:srgbClr val="FF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прыгай в воду в незнакомых местах.</a:t>
            </a:r>
            <a:endParaRPr lang="ru-RU" sz="1000" b="1" dirty="0">
              <a:solidFill>
                <a:srgbClr val="FF0000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  <a:p>
            <a:pPr algn="ctr"/>
            <a:endParaRPr lang="ru-RU" sz="1050" b="1" dirty="0">
              <a:solidFill>
                <a:srgbClr val="FF0000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ACER\Desktop\1641159286_58-papik-pro-p-plovets-risunok-detskii-6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5211" y="3475613"/>
            <a:ext cx="1109117" cy="1109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C:\Users\ACER\Desktop\1614556962_88-p-masha-i-medved-na-belom-fone-99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45" t="22874" r="41909" b="18218"/>
          <a:stretch/>
        </p:blipFill>
        <p:spPr bwMode="auto">
          <a:xfrm>
            <a:off x="7524328" y="1934725"/>
            <a:ext cx="756084" cy="140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ACER\Desktop\1671042637_grizly-club-p-peshekhodnii-perekhod-png-22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901"/>
          <a:stretch/>
        </p:blipFill>
        <p:spPr bwMode="auto">
          <a:xfrm flipH="1">
            <a:off x="1907616" y="3751461"/>
            <a:ext cx="499951" cy="65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ая выноска 12"/>
          <p:cNvSpPr/>
          <p:nvPr/>
        </p:nvSpPr>
        <p:spPr>
          <a:xfrm>
            <a:off x="1613299" y="4653136"/>
            <a:ext cx="1863824" cy="717777"/>
          </a:xfrm>
          <a:prstGeom prst="wedgeRectCallout">
            <a:avLst>
              <a:gd name="adj1" fmla="val -69240"/>
              <a:gd name="adj2" fmla="val -179474"/>
            </a:avLst>
          </a:prstGeom>
          <a:solidFill>
            <a:schemeClr val="accent6">
              <a:lumMod val="60000"/>
              <a:lumOff val="40000"/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rgbClr val="FF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Купаться можно только в специально отведенных местах под присмотром взрослых.</a:t>
            </a:r>
            <a:endParaRPr lang="ru-RU" sz="1000" b="1" dirty="0">
              <a:solidFill>
                <a:srgbClr val="FF000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r"/>
            <a:endParaRPr lang="ru-RU" sz="105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Picture 5" descr="C:\Users\ACER\Desktop\маша (17)_001_000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054" y="1757891"/>
            <a:ext cx="1239061" cy="1239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CER\Desktop\stock-vector-illustration-featuring-a-swimming-coach-giving-lessons-to-a-boy-229841419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456"/>
          <a:stretch/>
        </p:blipFill>
        <p:spPr bwMode="auto">
          <a:xfrm>
            <a:off x="0" y="5147902"/>
            <a:ext cx="1825783" cy="1325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ая выноска 16"/>
          <p:cNvSpPr/>
          <p:nvPr/>
        </p:nvSpPr>
        <p:spPr>
          <a:xfrm>
            <a:off x="2627784" y="2243869"/>
            <a:ext cx="2520280" cy="570063"/>
          </a:xfrm>
          <a:prstGeom prst="wedgeRectCallout">
            <a:avLst>
              <a:gd name="adj1" fmla="val -43143"/>
              <a:gd name="adj2" fmla="val -77831"/>
            </a:avLst>
          </a:prstGeom>
          <a:solidFill>
            <a:schemeClr val="accent6">
              <a:lumMod val="60000"/>
              <a:lumOff val="40000"/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rgbClr val="FF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Не </a:t>
            </a:r>
            <a:r>
              <a:rPr lang="ru-RU" sz="1000" b="1" dirty="0">
                <a:solidFill>
                  <a:srgbClr val="FF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заплывай далеко на </a:t>
            </a:r>
            <a:r>
              <a:rPr lang="ru-RU" sz="1000" b="1" dirty="0" smtClean="0">
                <a:solidFill>
                  <a:srgbClr val="FF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матрасе или круге!</a:t>
            </a:r>
          </a:p>
          <a:p>
            <a:pPr algn="ctr"/>
            <a:r>
              <a:rPr lang="ru-RU" sz="1000" b="1" dirty="0" smtClean="0">
                <a:solidFill>
                  <a:srgbClr val="FF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Не плавай на самодельных плотах.</a:t>
            </a:r>
            <a:endParaRPr lang="ru-RU" sz="1000" b="1" dirty="0">
              <a:solidFill>
                <a:srgbClr val="FF0000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  <a:p>
            <a:pPr algn="r"/>
            <a:endParaRPr lang="ru-RU" sz="105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0" name="Picture 6" descr="C:\Users\ACER\Desktop\swimming-vector-5296296.pn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88" b="28984"/>
          <a:stretch/>
        </p:blipFill>
        <p:spPr bwMode="auto">
          <a:xfrm>
            <a:off x="3923928" y="3557632"/>
            <a:ext cx="1086768" cy="557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ACER\Desktop\1614556896_17-p-masha-i-medved-na-belom-fone-19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5495" y="2531820"/>
            <a:ext cx="1315859" cy="2662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CER\Desktop\WLlXChe-AMQ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1907618" y="3100303"/>
            <a:ext cx="504055" cy="750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ACER\Desktop\png-transparent-rowing-boat-cruise-lake-child-food-reading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5410" y="5225036"/>
            <a:ext cx="1337976" cy="1337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" descr="C:\Users\ACER\Desktop\1614556929_68-p-masha-i-medved-na-belom-fone-76.pn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19" t="18983" r="44150" b="22912"/>
          <a:stretch/>
        </p:blipFill>
        <p:spPr bwMode="auto">
          <a:xfrm>
            <a:off x="8303088" y="2420888"/>
            <a:ext cx="840912" cy="1402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Прямоугольная выноска 22"/>
          <p:cNvSpPr/>
          <p:nvPr/>
        </p:nvSpPr>
        <p:spPr>
          <a:xfrm>
            <a:off x="6444208" y="4634846"/>
            <a:ext cx="1731024" cy="666362"/>
          </a:xfrm>
          <a:prstGeom prst="wedgeRectCallout">
            <a:avLst>
              <a:gd name="adj1" fmla="val 67540"/>
              <a:gd name="adj2" fmla="val -230005"/>
            </a:avLst>
          </a:prstGeom>
          <a:solidFill>
            <a:schemeClr val="accent6">
              <a:lumMod val="60000"/>
              <a:lumOff val="40000"/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rgbClr val="FF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Не </a:t>
            </a:r>
            <a:r>
              <a:rPr lang="ru-RU" sz="1000" b="1" dirty="0">
                <a:solidFill>
                  <a:srgbClr val="FF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lang="ru-RU" sz="1000" b="1" dirty="0" smtClean="0">
                <a:solidFill>
                  <a:srgbClr val="FF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раскачивай лодку и не перегибайся через борт, чтобы лодка не перевернулась.</a:t>
            </a:r>
            <a:endParaRPr lang="ru-RU" sz="1000" b="1" dirty="0">
              <a:solidFill>
                <a:srgbClr val="FF0000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pic>
        <p:nvPicPr>
          <p:cNvPr id="1033" name="Picture 9" descr="C:\Users\ACER\Desktop\РБ-2-тип-1.png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36" r="40316"/>
          <a:stretch/>
        </p:blipFill>
        <p:spPr bwMode="auto">
          <a:xfrm>
            <a:off x="4277673" y="5157192"/>
            <a:ext cx="309336" cy="46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9" descr="C:\Users\ACER\Desktop\РБ-2-тип-1.png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36" r="40316"/>
          <a:stretch/>
        </p:blipFill>
        <p:spPr bwMode="auto">
          <a:xfrm>
            <a:off x="4299092" y="5650654"/>
            <a:ext cx="350690" cy="532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9" descr="C:\Users\ACER\Desktop\РБ-2-тип-1.png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36" r="40316"/>
          <a:stretch/>
        </p:blipFill>
        <p:spPr bwMode="auto">
          <a:xfrm>
            <a:off x="4299092" y="6309320"/>
            <a:ext cx="320620" cy="486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9" descr="C:\Users\ACER\Desktop\РБ-2-тип-1.png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36" r="40316"/>
          <a:stretch/>
        </p:blipFill>
        <p:spPr bwMode="auto">
          <a:xfrm>
            <a:off x="4140299" y="4724999"/>
            <a:ext cx="309336" cy="46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231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3" descr="C:\Users\ACER\Desktop\maxresdefault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12"/>
          <a:stretch/>
        </p:blipFill>
        <p:spPr bwMode="auto">
          <a:xfrm>
            <a:off x="0" y="0"/>
            <a:ext cx="9251504" cy="6879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CER\Desktop\1674525324_catherineasquithgallery-com-p-ramka-korichnevaya-dlya-fotoshopa-na-prozr-88.pn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04" y="43279"/>
            <a:ext cx="9124132" cy="6792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ACER\Desktop\1614560738_49-p-masha-na-belom-fone-5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6448" y="1327962"/>
            <a:ext cx="1781576" cy="3431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 txBox="1">
            <a:spLocks noChangeArrowheads="1"/>
          </p:cNvSpPr>
          <p:nvPr/>
        </p:nvSpPr>
        <p:spPr bwMode="auto">
          <a:xfrm>
            <a:off x="755576" y="404664"/>
            <a:ext cx="76833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Запомни телефоны экстренных служб!</a:t>
            </a:r>
            <a:endParaRPr lang="ru-RU" sz="2800" b="1" i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4" name="Picture 6" descr="C:\Users\ACER\Desktop\1644879747_61-kartinkin-net-p-masha-i-medved-kartinki-66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96" t="2247" r="16750" b="-2247"/>
          <a:stretch/>
        </p:blipFill>
        <p:spPr bwMode="auto">
          <a:xfrm>
            <a:off x="251520" y="3057563"/>
            <a:ext cx="1309135" cy="1967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1547664" y="1124744"/>
            <a:ext cx="3888431" cy="648072"/>
          </a:xfrm>
          <a:prstGeom prst="roundRect">
            <a:avLst/>
          </a:prstGeom>
          <a:solidFill>
            <a:srgbClr val="FFC000">
              <a:alpha val="7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+mj-lt"/>
              </a:rPr>
              <a:t>101</a:t>
            </a:r>
            <a:r>
              <a:rPr lang="ru-RU" sz="3200" dirty="0" smtClean="0">
                <a:latin typeface="+mj-lt"/>
              </a:rPr>
              <a:t>  </a:t>
            </a:r>
            <a:r>
              <a:rPr lang="ru-RU" dirty="0" smtClean="0">
                <a:latin typeface="+mj-lt"/>
              </a:rPr>
              <a:t> </a:t>
            </a:r>
            <a:r>
              <a:rPr lang="ru-RU" sz="1600" b="1" dirty="0" smtClean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Служба МЧС, пожарная часть</a:t>
            </a:r>
            <a:endParaRPr lang="ru-RU" sz="1600" b="1" dirty="0">
              <a:solidFill>
                <a:srgbClr val="FF0000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10" name="Picture 2" descr="C:\Users\ACER\Desktop\157899410184063500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09" t="8527" r="35686" b="72696"/>
          <a:stretch/>
        </p:blipFill>
        <p:spPr bwMode="auto">
          <a:xfrm>
            <a:off x="5559684" y="1008845"/>
            <a:ext cx="1473017" cy="87986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12" name="Скругленный прямоугольник 11"/>
          <p:cNvSpPr/>
          <p:nvPr/>
        </p:nvSpPr>
        <p:spPr>
          <a:xfrm>
            <a:off x="2115599" y="1988840"/>
            <a:ext cx="3248489" cy="648072"/>
          </a:xfrm>
          <a:prstGeom prst="roundRect">
            <a:avLst/>
          </a:prstGeom>
          <a:solidFill>
            <a:srgbClr val="00B050">
              <a:alpha val="7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b="1" dirty="0" smtClean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102   </a:t>
            </a:r>
            <a:r>
              <a:rPr lang="ru-RU" sz="1600" b="1" dirty="0" smtClean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Милиция</a:t>
            </a:r>
            <a:endParaRPr lang="ru-RU" sz="1600" b="1" dirty="0">
              <a:solidFill>
                <a:srgbClr val="FF0000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11" name="Picture 2" descr="C:\Users\ACER\Desktop\157899410184063500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58" t="27217" r="36215" b="54417"/>
          <a:stretch/>
        </p:blipFill>
        <p:spPr bwMode="auto">
          <a:xfrm>
            <a:off x="5707734" y="1988840"/>
            <a:ext cx="1440000" cy="87272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13" name="Скругленный прямоугольник 12"/>
          <p:cNvSpPr/>
          <p:nvPr/>
        </p:nvSpPr>
        <p:spPr>
          <a:xfrm>
            <a:off x="1547663" y="2852936"/>
            <a:ext cx="3888431" cy="648072"/>
          </a:xfrm>
          <a:prstGeom prst="roundRect">
            <a:avLst/>
          </a:prstGeom>
          <a:solidFill>
            <a:schemeClr val="accent5">
              <a:lumMod val="75000"/>
              <a:alpha val="7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</a:t>
            </a:r>
            <a:r>
              <a:rPr lang="ru-RU" sz="3200" b="1" dirty="0" smtClean="0">
                <a:solidFill>
                  <a:srgbClr val="FF0000"/>
                </a:solidFill>
                <a:latin typeface="+mj-lt"/>
              </a:rPr>
              <a:t>103</a:t>
            </a:r>
            <a:r>
              <a:rPr lang="ru-RU" dirty="0" smtClean="0">
                <a:latin typeface="+mj-lt"/>
              </a:rPr>
              <a:t>   </a:t>
            </a:r>
            <a:r>
              <a:rPr lang="ru-RU" sz="1600" b="1" dirty="0" smtClean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Скорая медицинская помощь</a:t>
            </a:r>
            <a:endParaRPr lang="ru-RU" sz="1600" b="1" dirty="0">
              <a:solidFill>
                <a:srgbClr val="FF0000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14" name="Picture 2" descr="C:\Users\ACER\Desktop\157899410184063500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74" t="47121" r="37173" b="35201"/>
          <a:stretch/>
        </p:blipFill>
        <p:spPr bwMode="auto">
          <a:xfrm>
            <a:off x="5559684" y="2919953"/>
            <a:ext cx="1316572" cy="86963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16" name="Скругленный прямоугольник 15"/>
          <p:cNvSpPr/>
          <p:nvPr/>
        </p:nvSpPr>
        <p:spPr>
          <a:xfrm>
            <a:off x="2051719" y="3717032"/>
            <a:ext cx="3384375" cy="648072"/>
          </a:xfrm>
          <a:prstGeom prst="roundRect">
            <a:avLst/>
          </a:prstGeom>
          <a:solidFill>
            <a:srgbClr val="FFFF00">
              <a:alpha val="7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104 </a:t>
            </a:r>
            <a:r>
              <a:rPr lang="ru-RU" sz="1600" b="1" dirty="0" smtClean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  Аварийная газовая служба</a:t>
            </a:r>
            <a:endParaRPr lang="ru-RU" sz="1600" b="1" dirty="0">
              <a:solidFill>
                <a:srgbClr val="FF000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259695" y="5805264"/>
            <a:ext cx="4688569" cy="648072"/>
          </a:xfrm>
          <a:prstGeom prst="roundRect">
            <a:avLst/>
          </a:prstGeom>
          <a:solidFill>
            <a:srgbClr val="00B0F0">
              <a:alpha val="7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112   Служба экстренного вызова </a:t>
            </a:r>
            <a:endParaRPr lang="ru-RU" sz="2000" b="1" dirty="0">
              <a:solidFill>
                <a:srgbClr val="FF0000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30" name="Picture 6" descr="C:\Users\ира\Desktop\67 сад\134066315_4709286_415056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310981">
            <a:off x="2876445" y="4415715"/>
            <a:ext cx="1570464" cy="843359"/>
          </a:xfrm>
          <a:prstGeom prst="rect">
            <a:avLst/>
          </a:prstGeom>
          <a:noFill/>
        </p:spPr>
      </p:pic>
      <p:pic>
        <p:nvPicPr>
          <p:cNvPr id="31" name="Picture 12" descr="C:\Users\ира\Desktop\67 сад\Без имени-2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260003" y="4942347"/>
            <a:ext cx="984461" cy="855463"/>
          </a:xfrm>
          <a:prstGeom prst="rect">
            <a:avLst/>
          </a:prstGeom>
          <a:noFill/>
        </p:spPr>
      </p:pic>
      <p:pic>
        <p:nvPicPr>
          <p:cNvPr id="32" name="Picture 15" descr="C:\Users\ира\Desktop\67 сад\Без имени-111111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20261859">
            <a:off x="906087" y="4794768"/>
            <a:ext cx="1208484" cy="1003042"/>
          </a:xfrm>
          <a:prstGeom prst="rect">
            <a:avLst/>
          </a:prstGeom>
          <a:noFill/>
        </p:spPr>
      </p:pic>
      <p:pic>
        <p:nvPicPr>
          <p:cNvPr id="15" name="Picture 2" descr="C:\Users\ACER\Desktop\157899410184063500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25" t="65891" r="36568" b="15513"/>
          <a:stretch/>
        </p:blipFill>
        <p:spPr bwMode="auto">
          <a:xfrm>
            <a:off x="5707734" y="3859794"/>
            <a:ext cx="1354540" cy="89934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88334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ACER\Desktop\1610893666_4-p-fon-masha-i-medved-dlya-prezentatsii-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2"/>
          <p:cNvSpPr txBox="1">
            <a:spLocks/>
          </p:cNvSpPr>
          <p:nvPr/>
        </p:nvSpPr>
        <p:spPr>
          <a:xfrm>
            <a:off x="395536" y="764704"/>
            <a:ext cx="5976664" cy="4608512"/>
          </a:xfrm>
          <a:prstGeom prst="rect">
            <a:avLst/>
          </a:prstGeo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 prst="softRound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i="1" dirty="0" smtClean="0">
                <a:ln w="11430"/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+mj-ea"/>
                <a:cs typeface="+mj-cs"/>
              </a:rPr>
              <a:t> Молодец!</a:t>
            </a:r>
          </a:p>
          <a:p>
            <a:pPr algn="ctr"/>
            <a:r>
              <a:rPr lang="ru-RU" sz="3600" b="1" i="1" dirty="0" smtClean="0">
                <a:ln w="11430"/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+mj-ea"/>
                <a:cs typeface="+mj-cs"/>
              </a:rPr>
              <a:t>Ты получил очень нужные знания.  Мы надеемся, они тебе пригодятся. </a:t>
            </a:r>
          </a:p>
          <a:p>
            <a:pPr algn="ctr"/>
            <a:r>
              <a:rPr lang="ru-RU" sz="3600" b="1" i="1" dirty="0" smtClean="0">
                <a:ln w="11430"/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+mj-ea"/>
                <a:cs typeface="+mj-cs"/>
              </a:rPr>
              <a:t>Мы верим в тебя! </a:t>
            </a:r>
          </a:p>
          <a:p>
            <a:pPr algn="ctr"/>
            <a:r>
              <a:rPr lang="ru-RU" sz="3600" b="1" i="1" dirty="0" smtClean="0">
                <a:ln w="11430"/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+mj-ea"/>
                <a:cs typeface="+mj-cs"/>
              </a:rPr>
              <a:t>Ты должен быть на высоте!</a:t>
            </a:r>
          </a:p>
          <a:p>
            <a:pPr algn="ctr"/>
            <a:r>
              <a:rPr lang="ru-RU" sz="3600" b="1" i="1" dirty="0">
                <a:ln w="11430"/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Твои верные друзья: </a:t>
            </a:r>
          </a:p>
          <a:p>
            <a:pPr algn="ctr"/>
            <a:r>
              <a:rPr lang="ru-RU" sz="3600" b="1" i="1" dirty="0">
                <a:ln w="11430"/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Маша и Миша.</a:t>
            </a:r>
          </a:p>
          <a:p>
            <a:pPr algn="ctr"/>
            <a:endParaRPr lang="ru-RU" sz="3600" b="1" i="1" dirty="0" smtClean="0">
              <a:ln w="11430"/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ea typeface="+mj-ea"/>
              <a:cs typeface="+mj-cs"/>
            </a:endParaRPr>
          </a:p>
          <a:p>
            <a:pPr algn="ctr"/>
            <a:endParaRPr lang="ru-RU" sz="3600" b="1" i="1" dirty="0" smtClean="0">
              <a:ln w="11430"/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11771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3695</TotalTime>
  <Words>772</Words>
  <Application>Microsoft Office PowerPoint</Application>
  <PresentationFormat>Экран (4:3)</PresentationFormat>
  <Paragraphs>126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Дошкольная образовательная автономная некоммерческая организация «Православный детский сад «Введенский»  Старооскольский городской округ</vt:lpstr>
      <vt:lpstr>Презентация PowerPoint</vt:lpstr>
      <vt:lpstr>Правила безопасного поведения в лесу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ACER</dc:creator>
  <cp:lastModifiedBy>ACER</cp:lastModifiedBy>
  <cp:revision>166</cp:revision>
  <dcterms:created xsi:type="dcterms:W3CDTF">2023-07-24T13:47:19Z</dcterms:created>
  <dcterms:modified xsi:type="dcterms:W3CDTF">2024-04-10T07:40:04Z</dcterms:modified>
</cp:coreProperties>
</file>