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</p:sldMasterIdLst>
  <p:notesMasterIdLst>
    <p:notesMasterId r:id="rId12"/>
  </p:notesMasterIdLst>
  <p:sldIdLst>
    <p:sldId id="268" r:id="rId2"/>
    <p:sldId id="269" r:id="rId3"/>
    <p:sldId id="273" r:id="rId4"/>
    <p:sldId id="275" r:id="rId5"/>
    <p:sldId id="282" r:id="rId6"/>
    <p:sldId id="284" r:id="rId7"/>
    <p:sldId id="285" r:id="rId8"/>
    <p:sldId id="286" r:id="rId9"/>
    <p:sldId id="288" r:id="rId10"/>
    <p:sldId id="29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3300"/>
    <a:srgbClr val="003366"/>
    <a:srgbClr val="0A0A0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543" autoAdjust="0"/>
    <p:restoredTop sz="94660"/>
  </p:normalViewPr>
  <p:slideViewPr>
    <p:cSldViewPr>
      <p:cViewPr varScale="1">
        <p:scale>
          <a:sx n="65" d="100"/>
          <a:sy n="65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1D2FBE-90E3-4F9C-B142-87CDEAC866B4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2F93DC-46E4-49A2-9076-BD2E6ED7E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41617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2AD18D8-C8AF-441B-92AB-39B606C2A24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-108520" y="0"/>
            <a:ext cx="9252520" cy="6858000"/>
            <a:chOff x="-108520" y="0"/>
            <a:chExt cx="9252520" cy="6858000"/>
          </a:xfrm>
        </p:grpSpPr>
        <p:pic>
          <p:nvPicPr>
            <p:cNvPr id="8" name="Рисунок 7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988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9" name="Рисунок 8" descr="0_5b42e_2bbfad5_XL.png"/>
            <p:cNvPicPr>
              <a:picLocks noChangeAspect="1"/>
            </p:cNvPicPr>
            <p:nvPr/>
          </p:nvPicPr>
          <p:blipFill>
            <a:blip r:embed="rId3" cstate="print"/>
            <a:srcRect l="84999" r="2401"/>
            <a:stretch>
              <a:fillRect/>
            </a:stretch>
          </p:blipFill>
          <p:spPr>
            <a:xfrm>
              <a:off x="467544" y="0"/>
              <a:ext cx="432048" cy="6858000"/>
            </a:xfrm>
            <a:prstGeom prst="rect">
              <a:avLst/>
            </a:prstGeom>
          </p:spPr>
        </p:pic>
        <p:pic>
          <p:nvPicPr>
            <p:cNvPr id="10" name="Рисунок 9" descr="01.jpg"/>
            <p:cNvPicPr>
              <a:picLocks noChangeAspect="1"/>
            </p:cNvPicPr>
            <p:nvPr/>
          </p:nvPicPr>
          <p:blipFill>
            <a:blip r:embed="rId4" cstate="print">
              <a:lum bright="-12000"/>
            </a:blip>
            <a:srcRect b="3801"/>
            <a:stretch>
              <a:fillRect/>
            </a:stretch>
          </p:blipFill>
          <p:spPr>
            <a:xfrm>
              <a:off x="971600" y="188640"/>
              <a:ext cx="7992888" cy="6480720"/>
            </a:xfrm>
            <a:prstGeom prst="roundRect">
              <a:avLst>
                <a:gd name="adj" fmla="val 2944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11" name="Рисунок 10" descr="Орден Победы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108520" y="3861048"/>
              <a:ext cx="1619672" cy="161967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2" name="Рисунок 11" descr="Слава 1.jpg"/>
            <p:cNvPicPr>
              <a:picLocks noChangeAspect="1"/>
            </p:cNvPicPr>
            <p:nvPr/>
          </p:nvPicPr>
          <p:blipFill>
            <a:blip r:embed="rId6" cstate="print"/>
            <a:srcRect l="10483" t="7181" r="11935"/>
            <a:stretch>
              <a:fillRect/>
            </a:stretch>
          </p:blipFill>
          <p:spPr>
            <a:xfrm>
              <a:off x="251520" y="0"/>
              <a:ext cx="936104" cy="202402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3" name="Рисунок 12" descr="0_70b92_aa0ea38a_S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0"/>
              <a:ext cx="866385" cy="13537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4" name="Рисунок 13" descr="0d133ace4f053415cf339bfd32f38f61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99592" y="5445224"/>
              <a:ext cx="7920880" cy="1188709"/>
            </a:xfrm>
            <a:prstGeom prst="rect">
              <a:avLst/>
            </a:prstGeom>
          </p:spPr>
        </p:pic>
        <p:pic>
          <p:nvPicPr>
            <p:cNvPr id="15" name="Рисунок 14" descr="0_81b58_5e7e0a01_XL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843808" y="5517232"/>
              <a:ext cx="4224755" cy="60730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0" y="0"/>
            <a:ext cx="9144000" cy="7029400"/>
            <a:chOff x="0" y="0"/>
            <a:chExt cx="9144000" cy="7029400"/>
          </a:xfrm>
        </p:grpSpPr>
        <p:pic>
          <p:nvPicPr>
            <p:cNvPr id="8" name="Рисунок 7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014"/>
            <a:stretch>
              <a:fillRect/>
            </a:stretch>
          </p:blipFill>
          <p:spPr>
            <a:xfrm>
              <a:off x="0" y="0"/>
              <a:ext cx="9144000" cy="70294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9" name="Рисунок 8" descr="01.jpg"/>
            <p:cNvPicPr>
              <a:picLocks noChangeAspect="1"/>
            </p:cNvPicPr>
            <p:nvPr/>
          </p:nvPicPr>
          <p:blipFill>
            <a:blip r:embed="rId3" cstate="print">
              <a:lum bright="-12000"/>
            </a:blip>
            <a:srcRect b="3801"/>
            <a:stretch>
              <a:fillRect/>
            </a:stretch>
          </p:blipFill>
          <p:spPr>
            <a:xfrm rot="10800000">
              <a:off x="251520" y="188640"/>
              <a:ext cx="8712968" cy="6480720"/>
            </a:xfrm>
            <a:prstGeom prst="roundRect">
              <a:avLst>
                <a:gd name="adj" fmla="val 2751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10" name="Рисунок 9" descr="0_7dc2c_e9a01653_S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5536" y="332656"/>
              <a:ext cx="1057248" cy="72597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0" y="0"/>
            <a:ext cx="9144000" cy="7029400"/>
            <a:chOff x="0" y="0"/>
            <a:chExt cx="9144000" cy="7029400"/>
          </a:xfrm>
        </p:grpSpPr>
        <p:pic>
          <p:nvPicPr>
            <p:cNvPr id="8" name="Рисунок 7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014"/>
            <a:stretch>
              <a:fillRect/>
            </a:stretch>
          </p:blipFill>
          <p:spPr>
            <a:xfrm>
              <a:off x="0" y="0"/>
              <a:ext cx="9144000" cy="70294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9" name="Рисунок 8" descr="01.jpg"/>
            <p:cNvPicPr>
              <a:picLocks noChangeAspect="1"/>
            </p:cNvPicPr>
            <p:nvPr/>
          </p:nvPicPr>
          <p:blipFill>
            <a:blip r:embed="rId3" cstate="print">
              <a:lum bright="-12000"/>
            </a:blip>
            <a:srcRect b="3801"/>
            <a:stretch>
              <a:fillRect/>
            </a:stretch>
          </p:blipFill>
          <p:spPr>
            <a:xfrm rot="10800000">
              <a:off x="251520" y="188640"/>
              <a:ext cx="8712968" cy="6480720"/>
            </a:xfrm>
            <a:prstGeom prst="roundRect">
              <a:avLst>
                <a:gd name="adj" fmla="val 2751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10" name="Рисунок 9" descr="0_7dc2c_e9a01653_S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5536" y="332656"/>
              <a:ext cx="1057248" cy="72597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0" y="0"/>
            <a:ext cx="9144000" cy="7029400"/>
            <a:chOff x="0" y="0"/>
            <a:chExt cx="9144000" cy="7029400"/>
          </a:xfrm>
        </p:grpSpPr>
        <p:pic>
          <p:nvPicPr>
            <p:cNvPr id="9" name="Рисунок 8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014"/>
            <a:stretch>
              <a:fillRect/>
            </a:stretch>
          </p:blipFill>
          <p:spPr>
            <a:xfrm>
              <a:off x="0" y="0"/>
              <a:ext cx="9144000" cy="70294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10" name="Рисунок 9" descr="01.jpg"/>
            <p:cNvPicPr>
              <a:picLocks noChangeAspect="1"/>
            </p:cNvPicPr>
            <p:nvPr/>
          </p:nvPicPr>
          <p:blipFill>
            <a:blip r:embed="rId3" cstate="print">
              <a:lum bright="-12000"/>
            </a:blip>
            <a:srcRect b="3801"/>
            <a:stretch>
              <a:fillRect/>
            </a:stretch>
          </p:blipFill>
          <p:spPr>
            <a:xfrm rot="10800000">
              <a:off x="251520" y="188640"/>
              <a:ext cx="8712968" cy="6480720"/>
            </a:xfrm>
            <a:prstGeom prst="roundRect">
              <a:avLst>
                <a:gd name="adj" fmla="val 2751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11" name="Рисунок 10" descr="0_7dc2c_e9a01653_S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5536" y="332656"/>
              <a:ext cx="1057248" cy="72597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0" y="0"/>
            <a:ext cx="9144000" cy="7029400"/>
            <a:chOff x="0" y="0"/>
            <a:chExt cx="9144000" cy="7029400"/>
          </a:xfrm>
        </p:grpSpPr>
        <p:pic>
          <p:nvPicPr>
            <p:cNvPr id="11" name="Рисунок 10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014"/>
            <a:stretch>
              <a:fillRect/>
            </a:stretch>
          </p:blipFill>
          <p:spPr>
            <a:xfrm>
              <a:off x="0" y="0"/>
              <a:ext cx="9144000" cy="70294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12" name="Рисунок 11" descr="01.jpg"/>
            <p:cNvPicPr>
              <a:picLocks noChangeAspect="1"/>
            </p:cNvPicPr>
            <p:nvPr/>
          </p:nvPicPr>
          <p:blipFill>
            <a:blip r:embed="rId3" cstate="print">
              <a:lum bright="-12000"/>
            </a:blip>
            <a:srcRect b="3801"/>
            <a:stretch>
              <a:fillRect/>
            </a:stretch>
          </p:blipFill>
          <p:spPr>
            <a:xfrm rot="10800000">
              <a:off x="251520" y="188640"/>
              <a:ext cx="8712968" cy="6480720"/>
            </a:xfrm>
            <a:prstGeom prst="roundRect">
              <a:avLst>
                <a:gd name="adj" fmla="val 2751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13" name="Рисунок 12" descr="0_7dc2c_e9a01653_S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5536" y="332656"/>
              <a:ext cx="1057248" cy="72597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0"/>
            <a:ext cx="9144000" cy="7029400"/>
            <a:chOff x="0" y="0"/>
            <a:chExt cx="9144000" cy="7029400"/>
          </a:xfrm>
        </p:grpSpPr>
        <p:pic>
          <p:nvPicPr>
            <p:cNvPr id="7" name="Рисунок 6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014"/>
            <a:stretch>
              <a:fillRect/>
            </a:stretch>
          </p:blipFill>
          <p:spPr>
            <a:xfrm>
              <a:off x="0" y="0"/>
              <a:ext cx="9144000" cy="70294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8" name="Рисунок 7" descr="01.jpg"/>
            <p:cNvPicPr>
              <a:picLocks noChangeAspect="1"/>
            </p:cNvPicPr>
            <p:nvPr/>
          </p:nvPicPr>
          <p:blipFill>
            <a:blip r:embed="rId3" cstate="print">
              <a:lum bright="-12000"/>
            </a:blip>
            <a:srcRect b="3801"/>
            <a:stretch>
              <a:fillRect/>
            </a:stretch>
          </p:blipFill>
          <p:spPr>
            <a:xfrm rot="10800000">
              <a:off x="251520" y="188640"/>
              <a:ext cx="8712968" cy="6480720"/>
            </a:xfrm>
            <a:prstGeom prst="roundRect">
              <a:avLst>
                <a:gd name="adj" fmla="val 2751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9" name="Рисунок 8" descr="0_7dc2c_e9a01653_S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5536" y="332656"/>
              <a:ext cx="1057248" cy="72597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4000" cy="7029400"/>
            <a:chOff x="0" y="0"/>
            <a:chExt cx="9144000" cy="7029400"/>
          </a:xfrm>
        </p:grpSpPr>
        <p:pic>
          <p:nvPicPr>
            <p:cNvPr id="6" name="Рисунок 5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014"/>
            <a:stretch>
              <a:fillRect/>
            </a:stretch>
          </p:blipFill>
          <p:spPr>
            <a:xfrm>
              <a:off x="0" y="0"/>
              <a:ext cx="9144000" cy="70294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7" name="Рисунок 6" descr="01.jpg"/>
            <p:cNvPicPr>
              <a:picLocks noChangeAspect="1"/>
            </p:cNvPicPr>
            <p:nvPr/>
          </p:nvPicPr>
          <p:blipFill>
            <a:blip r:embed="rId3" cstate="print">
              <a:lum bright="-12000"/>
            </a:blip>
            <a:srcRect b="3801"/>
            <a:stretch>
              <a:fillRect/>
            </a:stretch>
          </p:blipFill>
          <p:spPr>
            <a:xfrm rot="10800000">
              <a:off x="251520" y="188640"/>
              <a:ext cx="8712968" cy="6480720"/>
            </a:xfrm>
            <a:prstGeom prst="roundRect">
              <a:avLst>
                <a:gd name="adj" fmla="val 2751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8" name="Рисунок 7" descr="0_7dc2c_e9a01653_S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5536" y="332656"/>
              <a:ext cx="1057248" cy="725977"/>
            </a:xfrm>
            <a:prstGeom prst="rect">
              <a:avLst/>
            </a:prstGeom>
          </p:spPr>
        </p:pic>
      </p:grp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0" y="0"/>
            <a:ext cx="9144000" cy="7029400"/>
            <a:chOff x="0" y="0"/>
            <a:chExt cx="9144000" cy="7029400"/>
          </a:xfrm>
        </p:grpSpPr>
        <p:pic>
          <p:nvPicPr>
            <p:cNvPr id="13" name="Рисунок 12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014"/>
            <a:stretch>
              <a:fillRect/>
            </a:stretch>
          </p:blipFill>
          <p:spPr>
            <a:xfrm>
              <a:off x="0" y="0"/>
              <a:ext cx="9144000" cy="70294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14" name="Рисунок 13" descr="01.jpg"/>
            <p:cNvPicPr>
              <a:picLocks noChangeAspect="1"/>
            </p:cNvPicPr>
            <p:nvPr/>
          </p:nvPicPr>
          <p:blipFill>
            <a:blip r:embed="rId3" cstate="print">
              <a:lum bright="-12000"/>
            </a:blip>
            <a:srcRect b="3801"/>
            <a:stretch>
              <a:fillRect/>
            </a:stretch>
          </p:blipFill>
          <p:spPr>
            <a:xfrm rot="10800000">
              <a:off x="251520" y="188640"/>
              <a:ext cx="8712968" cy="6480720"/>
            </a:xfrm>
            <a:prstGeom prst="roundRect">
              <a:avLst>
                <a:gd name="adj" fmla="val 2751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15" name="Рисунок 14" descr="0_7dc2c_e9a01653_S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5536" y="332656"/>
              <a:ext cx="1057248" cy="72597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Группа 7"/>
          <p:cNvGrpSpPr/>
          <p:nvPr/>
        </p:nvGrpSpPr>
        <p:grpSpPr>
          <a:xfrm>
            <a:off x="0" y="0"/>
            <a:ext cx="9144000" cy="7029400"/>
            <a:chOff x="0" y="0"/>
            <a:chExt cx="9144000" cy="7029400"/>
          </a:xfrm>
        </p:grpSpPr>
        <p:pic>
          <p:nvPicPr>
            <p:cNvPr id="9" name="Рисунок 8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014"/>
            <a:stretch>
              <a:fillRect/>
            </a:stretch>
          </p:blipFill>
          <p:spPr>
            <a:xfrm>
              <a:off x="0" y="0"/>
              <a:ext cx="9144000" cy="70294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10" name="Рисунок 9" descr="01.jpg"/>
            <p:cNvPicPr>
              <a:picLocks noChangeAspect="1"/>
            </p:cNvPicPr>
            <p:nvPr/>
          </p:nvPicPr>
          <p:blipFill>
            <a:blip r:embed="rId3" cstate="print">
              <a:lum bright="-12000"/>
            </a:blip>
            <a:srcRect b="3801"/>
            <a:stretch>
              <a:fillRect/>
            </a:stretch>
          </p:blipFill>
          <p:spPr>
            <a:xfrm rot="10800000">
              <a:off x="251520" y="188640"/>
              <a:ext cx="8712968" cy="6480720"/>
            </a:xfrm>
            <a:prstGeom prst="roundRect">
              <a:avLst>
                <a:gd name="adj" fmla="val 2751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11" name="Рисунок 10" descr="0_7dc2c_e9a01653_S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5536" y="332656"/>
              <a:ext cx="1057248" cy="725977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0" y="0"/>
            <a:ext cx="9144000" cy="7029400"/>
            <a:chOff x="0" y="0"/>
            <a:chExt cx="9144000" cy="7029400"/>
          </a:xfrm>
        </p:grpSpPr>
        <p:pic>
          <p:nvPicPr>
            <p:cNvPr id="8" name="Рисунок 7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014"/>
            <a:stretch>
              <a:fillRect/>
            </a:stretch>
          </p:blipFill>
          <p:spPr>
            <a:xfrm>
              <a:off x="0" y="0"/>
              <a:ext cx="9144000" cy="70294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9" name="Рисунок 8" descr="01.jpg"/>
            <p:cNvPicPr>
              <a:picLocks noChangeAspect="1"/>
            </p:cNvPicPr>
            <p:nvPr/>
          </p:nvPicPr>
          <p:blipFill>
            <a:blip r:embed="rId3" cstate="print">
              <a:lum bright="-12000"/>
            </a:blip>
            <a:srcRect b="3801"/>
            <a:stretch>
              <a:fillRect/>
            </a:stretch>
          </p:blipFill>
          <p:spPr>
            <a:xfrm rot="10800000">
              <a:off x="251520" y="188640"/>
              <a:ext cx="8712968" cy="6480720"/>
            </a:xfrm>
            <a:prstGeom prst="roundRect">
              <a:avLst>
                <a:gd name="adj" fmla="val 2751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10" name="Рисунок 9" descr="0_7dc2c_e9a01653_S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5536" y="332656"/>
              <a:ext cx="1057248" cy="72597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0" y="0"/>
            <a:ext cx="9144000" cy="7029400"/>
            <a:chOff x="0" y="0"/>
            <a:chExt cx="9144000" cy="7029400"/>
          </a:xfrm>
        </p:grpSpPr>
        <p:pic>
          <p:nvPicPr>
            <p:cNvPr id="8" name="Рисунок 7" descr="uzor_listiki_cvety_1920x1080.jpg"/>
            <p:cNvPicPr>
              <a:picLocks noChangeAspect="1"/>
            </p:cNvPicPr>
            <p:nvPr/>
          </p:nvPicPr>
          <p:blipFill>
            <a:blip r:embed="rId2" cstate="print"/>
            <a:srcRect b="1014"/>
            <a:stretch>
              <a:fillRect/>
            </a:stretch>
          </p:blipFill>
          <p:spPr>
            <a:xfrm>
              <a:off x="0" y="0"/>
              <a:ext cx="9144000" cy="70294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pic>
          <p:nvPicPr>
            <p:cNvPr id="9" name="Рисунок 8" descr="01.jpg"/>
            <p:cNvPicPr>
              <a:picLocks noChangeAspect="1"/>
            </p:cNvPicPr>
            <p:nvPr/>
          </p:nvPicPr>
          <p:blipFill>
            <a:blip r:embed="rId3" cstate="print">
              <a:lum bright="-12000"/>
            </a:blip>
            <a:srcRect b="3801"/>
            <a:stretch>
              <a:fillRect/>
            </a:stretch>
          </p:blipFill>
          <p:spPr>
            <a:xfrm rot="10800000">
              <a:off x="251520" y="188640"/>
              <a:ext cx="8712968" cy="6480720"/>
            </a:xfrm>
            <a:prstGeom prst="roundRect">
              <a:avLst>
                <a:gd name="adj" fmla="val 2751"/>
              </a:avLst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pic>
          <p:nvPicPr>
            <p:cNvPr id="10" name="Рисунок 9" descr="0_7dc2c_e9a01653_S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5536" y="332656"/>
              <a:ext cx="1057248" cy="725977"/>
            </a:xfrm>
            <a:prstGeom prst="rect">
              <a:avLst/>
            </a:prstGeom>
          </p:spPr>
        </p:pic>
      </p:grp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5844D-7C2E-4D6A-84C4-7822C26C553A}" type="datetimeFigureOut">
              <a:rPr lang="ru-RU" smtClean="0"/>
              <a:pPr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1DB38-7EDB-457F-ACAA-A8265A6259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ctrTitle"/>
          </p:nvPr>
        </p:nvSpPr>
        <p:spPr bwMode="auto">
          <a:xfrm>
            <a:off x="966973" y="1571612"/>
            <a:ext cx="7858125" cy="11430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«Имя поэта  в сердце живёт»</a:t>
            </a:r>
            <a:r>
              <a:rPr lang="ru-RU" sz="53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3000372"/>
            <a:ext cx="8001056" cy="1143008"/>
          </a:xfrm>
        </p:spPr>
        <p:txBody>
          <a:bodyPr/>
          <a:lstStyle/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ea typeface="Microsoft Yi Baiti" pitchFamily="66" charset="0"/>
                <a:cs typeface="Times New Roman" pitchFamily="18" charset="0"/>
              </a:rPr>
              <a:t>       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ea typeface="Microsoft Yi Baiti" pitchFamily="66" charset="0"/>
                <a:cs typeface="Times New Roman" pitchFamily="18" charset="0"/>
              </a:rPr>
              <a:t>Творческий проект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Title 1"/>
          <p:cNvSpPr>
            <a:spLocks/>
          </p:cNvSpPr>
          <p:nvPr/>
        </p:nvSpPr>
        <p:spPr bwMode="auto">
          <a:xfrm>
            <a:off x="3419872" y="4077072"/>
            <a:ext cx="5472608" cy="2063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Автор проекта</a:t>
            </a:r>
            <a:r>
              <a:rPr lang="tt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Гильмутдинова Р.И.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tt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Срок выполнения: 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месяц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tt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42521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409" name="WordArt 1"/>
          <p:cNvSpPr>
            <a:spLocks noChangeArrowheads="1" noChangeShapeType="1" noTextEdit="1"/>
          </p:cNvSpPr>
          <p:nvPr/>
        </p:nvSpPr>
        <p:spPr bwMode="auto">
          <a:xfrm>
            <a:off x="1142976" y="1196752"/>
            <a:ext cx="6929486" cy="660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746"/>
              </a:avLst>
            </a:prstTxWarp>
          </a:bodyPr>
          <a:lstStyle/>
          <a:p>
            <a:endParaRPr lang="ru-RU" sz="3600" dirty="0" smtClean="0"/>
          </a:p>
          <a:p>
            <a:pPr algn="ctr" rtl="0"/>
            <a:endParaRPr lang="ru-RU" sz="3600" kern="10" spc="0" dirty="0" smtClean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/>
              <a:latin typeface="Arial Black"/>
            </a:endParaRPr>
          </a:p>
          <a:p>
            <a:pPr algn="ctr" rtl="0"/>
            <a:endParaRPr lang="ru-RU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 Black"/>
            </a:endParaRPr>
          </a:p>
          <a:p>
            <a:pPr algn="ctr" rtl="0"/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/>
                <a:latin typeface="Arial Black"/>
              </a:rPr>
              <a:t>.</a:t>
            </a:r>
            <a:endParaRPr lang="ru-RU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/>
              <a:latin typeface="Arial Black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2" name="WordArt 4"/>
          <p:cNvSpPr>
            <a:spLocks noChangeArrowheads="1" noChangeShapeType="1" noTextEdit="1"/>
          </p:cNvSpPr>
          <p:nvPr/>
        </p:nvSpPr>
        <p:spPr bwMode="auto">
          <a:xfrm>
            <a:off x="1785918" y="2348880"/>
            <a:ext cx="265802" cy="36574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endParaRPr lang="ru-RU" sz="3600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187624" y="428973"/>
            <a:ext cx="7726590" cy="87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t-RU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 бюджетного дошкольного  образовательного  учреждения</a:t>
            </a:r>
            <a:endParaRPr kumimoji="0" lang="ru-RU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t-RU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“Детский сад комбинированного вида №3 “Огонек” НМР РТ</a:t>
            </a:r>
            <a:endParaRPr kumimoji="0" lang="ru-RU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810891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631844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Программа проекта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>
              <a:buNone/>
            </a:pPr>
            <a:r>
              <a:rPr lang="ru-RU" b="1" dirty="0" smtClean="0"/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Тип проекта</a:t>
            </a:r>
            <a:r>
              <a:rPr lang="tt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доминирующей в проекте деятельности: информационно-творческий</a:t>
            </a:r>
          </a:p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содержанию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педагогический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времени проведения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кратковременный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числу и возрасту участников: старшая группа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характеру контактов: в рамках детского сада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976924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tt-RU" dirty="0" smtClean="0"/>
              <a:t> </a:t>
            </a:r>
            <a:r>
              <a:rPr lang="tt-RU" sz="4000" dirty="0" smtClean="0">
                <a:latin typeface="Times New Roman" pitchFamily="18" charset="0"/>
                <a:cs typeface="Times New Roman" pitchFamily="18" charset="0"/>
              </a:rPr>
              <a:t>Актуальность проблемы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/>
          <a:lstStyle/>
          <a:p>
            <a:pPr algn="just">
              <a:buNone/>
            </a:pPr>
            <a:r>
              <a:rPr lang="ru-RU" sz="1800" dirty="0" smtClean="0"/>
              <a:t>        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роектная работа позволяет расширить знания детей о родном крае, ознакомление с  историей, чувства патриотизма, и гуманистических ценностей, а также формирования социальных навыков поведения, приобщение детей к творчеству Мусы Джалиля. Благодаря  широкому  использованию практических методов и приемов в процессе обучения (работа с ИКТ, рассматривание иллюстраций, фотографии, альбомов, чтения художественной литературы,)  у детей развиваются познавательные интересы, способность пониманию поэзии, воспитывается любовь и повышается интерес к истории татарских писателей.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Проект помогает оказать ребёнку квалифицированную помощь в ознакомлении  с творчеством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Мусы Джалиля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Воспитание чувство патриотизма, уважение и любовь к татарскому  поэту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Мусе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Джалилю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t-RU" sz="4000" dirty="0" smtClean="0"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tt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t-RU" dirty="0" smtClean="0">
                <a:solidFill>
                  <a:schemeClr val="tx2">
                    <a:lumMod val="50000"/>
                  </a:schemeClr>
                </a:solidFill>
                <a:ea typeface="Microsoft YaHei" charset="-122"/>
                <a:cs typeface="Times New Roman" pitchFamily="16" charset="0"/>
              </a:rPr>
              <a:t/>
            </a:r>
            <a:br>
              <a:rPr lang="tt-RU" dirty="0" smtClean="0">
                <a:solidFill>
                  <a:schemeClr val="tx2">
                    <a:lumMod val="50000"/>
                  </a:schemeClr>
                </a:solidFill>
                <a:ea typeface="Microsoft YaHei" charset="-122"/>
                <a:cs typeface="Times New Roman" pitchFamily="16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    ознакомление детей с героизмом татарского   поэта  во время ВОв, воспитание чувства гордости  за свой народ, любви к своей Родине.</a:t>
            </a: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91880" y="2492896"/>
            <a:ext cx="20101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3600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67544" y="3046080"/>
            <a:ext cx="83632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endParaRPr lang="ru-RU" sz="20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познакомить детей с жизнью и творчеством татарского поэта Мусы Джалиля.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воспитывать уважение и интерес к творчеству Мусы Джалиля  воспитывать чувство гордости, уважения к старшему поколению, чья юность совпала с суровыми годами войны.</a:t>
            </a:r>
          </a:p>
          <a:p>
            <a:pPr algn="just"/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закрепить умение выразительно рассказывать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стихотворения.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33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t-RU" sz="3600" dirty="0" smtClean="0">
                <a:latin typeface="Times New Roman" pitchFamily="18" charset="0"/>
                <a:cs typeface="Times New Roman" pitchFamily="18" charset="0"/>
              </a:rPr>
              <a:t>Предполагаемый результат: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1.Обогащение знаний  детей  о творчестве татарского  поэта–Героя  Советского Союза Мусы  Джалиля.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2.Воспитание интереса к творчеству и желание рассказывать стихи поэта.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3.Интегрированная образовательная деятельность «Герой - поэт Муса  Джалиль» Ознакомление с творчеством  п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оэта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4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. Выставка детской литературы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книг Мусы Джалиля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Конкурс и выставка детских рисунков  по произведениям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Мусы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Джалиля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План  реализации  проекта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Работа с  детьми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715016"/>
          </a:xfrm>
        </p:spPr>
        <p:txBody>
          <a:bodyPr/>
          <a:lstStyle/>
          <a:p>
            <a:pPr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tt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tt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неделя</a:t>
            </a:r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1.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Интегрированная образовательная деятельность «Герой - поэт Муса  Джалиль»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  2.Выставка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книг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Мусы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Джалиля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    2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неделя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1.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Чтение стихотворений М.Джалиля  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Дуб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Родник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Мой пёс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« Юные друзья»</a:t>
            </a:r>
            <a:r>
              <a:rPr lang="tt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«Мои песни», 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Красная ромашка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tt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Рассматривание картин, иллюстраций 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неделя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  1.Выставка детской литературы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2.Конкурс и выставка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 рисунков по произведениям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Мусы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Джалиля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совместно с родителями.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неделя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Конкурс чтецов на тему: «Имя поэта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сердце живёт»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t-RU" sz="3600" dirty="0" smtClean="0">
                <a:latin typeface="Times New Roman" pitchFamily="18" charset="0"/>
                <a:cs typeface="Times New Roman" pitchFamily="18" charset="0"/>
              </a:rPr>
              <a:t>Работа с родителями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t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t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неделя</a:t>
            </a:r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Беседа по теме проекта.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 неделя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Заучивание с детьми стихотворений поэта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Мусы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Джалиля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Консультации для родителей  на  тему:  «Поэт-герой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Джалиль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 неделя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Конкурс и выставка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 рисунков по произведениям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Мусы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Джалиля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совместно с детьми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   неделя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Конкурс чтецов на тему: «Имя поэта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сердце живёт»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t-RU" dirty="0" smtClean="0"/>
              <a:t/>
            </a:r>
            <a:br>
              <a:rPr lang="tt-RU" dirty="0" smtClean="0"/>
            </a:br>
            <a:r>
              <a:rPr lang="tt-RU" dirty="0" smtClean="0"/>
              <a:t>    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Вы</a:t>
            </a:r>
            <a:r>
              <a:rPr lang="tt-RU" sz="4000" dirty="0" smtClean="0">
                <a:latin typeface="Times New Roman" pitchFamily="18" charset="0"/>
                <a:cs typeface="Times New Roman" pitchFamily="18" charset="0"/>
              </a:rPr>
              <a:t>ставка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книг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Мусы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Джалиля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G:\Новая папка (2)\маршировка 06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484537"/>
            <a:ext cx="2664296" cy="2160240"/>
          </a:xfrm>
          <a:prstGeom prst="rect">
            <a:avLst/>
          </a:prstGeom>
          <a:noFill/>
          <a:ln w="127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5" name="Рисунок 4" descr="G:\Новая папка (2)\маршировка 07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420641"/>
            <a:ext cx="2592288" cy="208823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Рисунок 5" descr="G:\Новая папка (2)\маршировка 07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412776"/>
            <a:ext cx="2592288" cy="2151881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Вы</a:t>
            </a:r>
            <a:r>
              <a:rPr lang="tt-RU" sz="3600" dirty="0" smtClean="0">
                <a:latin typeface="Times New Roman" pitchFamily="18" charset="0"/>
                <a:cs typeface="Times New Roman" pitchFamily="18" charset="0"/>
              </a:rPr>
              <a:t>ставка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рисунков к произведениям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Мусы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Джалиля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C:\Users\ПК\Desktop\Новая папка (3)\Sent\IMG-20210216-WA0019.jpg"/>
          <p:cNvPicPr>
            <a:picLocks noGrp="1"/>
          </p:cNvPicPr>
          <p:nvPr>
            <p:ph idx="1"/>
          </p:nvPr>
        </p:nvPicPr>
        <p:blipFill>
          <a:blip r:embed="rId2" cstate="print"/>
          <a:srcRect l="2568"/>
          <a:stretch>
            <a:fillRect/>
          </a:stretch>
        </p:blipFill>
        <p:spPr bwMode="auto">
          <a:xfrm>
            <a:off x="755576" y="1600200"/>
            <a:ext cx="783950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Конкурс чтецов на тему: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«Имя поэта в сердце живёт»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E:\фотолар выставка рисунков,с грамотой фото\IMG-20210203-WA0039.jpg"/>
          <p:cNvPicPr>
            <a:picLocks noChangeAspect="1" noChangeArrowheads="1"/>
          </p:cNvPicPr>
          <p:nvPr/>
        </p:nvPicPr>
        <p:blipFill>
          <a:blip r:embed="rId2" cstate="print"/>
          <a:srcRect l="31526" t="16667" r="11111" b="26041"/>
          <a:stretch>
            <a:fillRect/>
          </a:stretch>
        </p:blipFill>
        <p:spPr bwMode="auto">
          <a:xfrm>
            <a:off x="3643306" y="1928802"/>
            <a:ext cx="1689823" cy="3000396"/>
          </a:xfrm>
          <a:prstGeom prst="rect">
            <a:avLst/>
          </a:prstGeom>
          <a:noFill/>
        </p:spPr>
      </p:pic>
      <p:pic>
        <p:nvPicPr>
          <p:cNvPr id="1027" name="Picture 3" descr="E:\фотолар выставка рисунков,с грамотой фото\IMG-20210203-WA0042.jpg"/>
          <p:cNvPicPr>
            <a:picLocks noChangeAspect="1" noChangeArrowheads="1"/>
          </p:cNvPicPr>
          <p:nvPr/>
        </p:nvPicPr>
        <p:blipFill>
          <a:blip r:embed="rId3" cstate="print"/>
          <a:srcRect l="35185" t="17708" r="3703" b="23958"/>
          <a:stretch>
            <a:fillRect/>
          </a:stretch>
        </p:blipFill>
        <p:spPr bwMode="auto">
          <a:xfrm>
            <a:off x="6072198" y="1928802"/>
            <a:ext cx="1785950" cy="3030702"/>
          </a:xfrm>
          <a:prstGeom prst="rect">
            <a:avLst/>
          </a:prstGeom>
          <a:noFill/>
        </p:spPr>
      </p:pic>
      <p:pic>
        <p:nvPicPr>
          <p:cNvPr id="1028" name="Picture 4" descr="E:\фотолар выставка рисунков,с грамотой фото\IMG-20210203-WA0044.jpg"/>
          <p:cNvPicPr>
            <a:picLocks noChangeAspect="1" noChangeArrowheads="1"/>
          </p:cNvPicPr>
          <p:nvPr/>
        </p:nvPicPr>
        <p:blipFill>
          <a:blip r:embed="rId4" cstate="print"/>
          <a:srcRect l="25926" t="18750" r="9259" b="23958"/>
          <a:stretch>
            <a:fillRect/>
          </a:stretch>
        </p:blipFill>
        <p:spPr bwMode="auto">
          <a:xfrm>
            <a:off x="1000100" y="2000240"/>
            <a:ext cx="1909343" cy="30003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ежев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Бежевый</Template>
  <TotalTime>1210</TotalTime>
  <Words>378</Words>
  <Application>Microsoft Office PowerPoint</Application>
  <PresentationFormat>Экран (4:3)</PresentationFormat>
  <Paragraphs>60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Бежевый</vt:lpstr>
      <vt:lpstr>   «Имя поэта  в сердце живёт»     </vt:lpstr>
      <vt:lpstr>Программа проекта</vt:lpstr>
      <vt:lpstr>    Актуальность проблемы   </vt:lpstr>
      <vt:lpstr> Цель   </vt:lpstr>
      <vt:lpstr>Предполагаемый результат:</vt:lpstr>
      <vt:lpstr> План  реализации  проекта Работа с  детьми </vt:lpstr>
      <vt:lpstr>Работа с родителями</vt:lpstr>
      <vt:lpstr>      Выставка книг Мусы Джалиля  </vt:lpstr>
      <vt:lpstr>  Выставка рисунков к произведениям  Мусы Джалиля</vt:lpstr>
      <vt:lpstr>    Конкурс чтецов на тему:  «Имя поэта в сердце живёт»  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воспитатель</dc:creator>
  <cp:lastModifiedBy>воспитатель</cp:lastModifiedBy>
  <cp:revision>137</cp:revision>
  <dcterms:created xsi:type="dcterms:W3CDTF">2016-01-21T09:02:45Z</dcterms:created>
  <dcterms:modified xsi:type="dcterms:W3CDTF">2026-04-29T09:46:08Z</dcterms:modified>
</cp:coreProperties>
</file>