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2" r:id="rId2"/>
    <p:sldId id="284" r:id="rId3"/>
    <p:sldId id="291" r:id="rId4"/>
    <p:sldId id="285" r:id="rId5"/>
    <p:sldId id="286" r:id="rId6"/>
    <p:sldId id="292" r:id="rId7"/>
    <p:sldId id="287" r:id="rId8"/>
    <p:sldId id="290" r:id="rId9"/>
    <p:sldId id="288" r:id="rId10"/>
  </p:sldIdLst>
  <p:sldSz cx="18288000" cy="10287000"/>
  <p:notesSz cx="6858000" cy="9144000"/>
  <p:embeddedFontLst>
    <p:embeddedFont>
      <p:font typeface="Lemon Tuesday" panose="020B0604020202020204" charset="-52"/>
      <p:regular r:id="rId11"/>
    </p:embeddedFont>
    <p:embeddedFont>
      <p:font typeface="Roboto" panose="020B060402020202020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84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33" d="100"/>
          <a:sy n="33" d="100"/>
        </p:scale>
        <p:origin x="1392" y="4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Актуализация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3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2819400" y="7321661"/>
            <a:ext cx="5963656" cy="498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37"/>
              </a:lnSpc>
            </a:pPr>
            <a:endParaRPr lang="en-US" sz="1625" dirty="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1026" name="Picture 2" descr="Василий Осипович Ключевск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7"/>
            <a:ext cx="7246811" cy="1025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696200" y="266700"/>
            <a:ext cx="10230856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Roboto" panose="020B0604020202020204" charset="0"/>
                <a:ea typeface="Roboto" panose="020B0604020202020204" charset="0"/>
              </a:rPr>
              <a:t>«</a:t>
            </a:r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Царь Алексей Михайлович принял в преобразовательном движении позу, соответствующую такому взгляду на дело: одной ногой он еще крепко упирался в родную православную старину, а другую уже занес было за ее черту да так и остался в этом нерешительном переходном положении</a:t>
            </a:r>
            <a:r>
              <a:rPr lang="ru-RU" sz="3600" dirty="0" smtClean="0">
                <a:latin typeface="Roboto" panose="020B0604020202020204" charset="0"/>
                <a:ea typeface="Roboto" panose="020B0604020202020204" charset="0"/>
              </a:rPr>
              <a:t>».</a:t>
            </a:r>
          </a:p>
          <a:p>
            <a:endParaRPr lang="ru-RU" sz="3600" dirty="0">
              <a:latin typeface="Roboto" panose="020B0604020202020204" charset="0"/>
              <a:ea typeface="Roboto" panose="020B0604020202020204" charset="0"/>
            </a:endParaRPr>
          </a:p>
          <a:p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«В России впервые стала складываться цельная преобразовательная программа, не широкая, но довольно отчетливая программа реформы административной и народнохозяйственной</a:t>
            </a:r>
            <a:r>
              <a:rPr lang="ru-RU" sz="3600" dirty="0" smtClean="0">
                <a:latin typeface="Roboto" panose="020B0604020202020204" charset="0"/>
                <a:ea typeface="Roboto" panose="020B0604020202020204" charset="0"/>
              </a:rPr>
              <a:t>».</a:t>
            </a:r>
          </a:p>
          <a:p>
            <a:endParaRPr lang="ru-RU" sz="3600" dirty="0">
              <a:latin typeface="Roboto" panose="020B0604020202020204" charset="0"/>
              <a:ea typeface="Roboto" panose="020B0604020202020204" charset="0"/>
            </a:endParaRPr>
          </a:p>
          <a:p>
            <a:r>
              <a:rPr lang="ru-RU" sz="3600" dirty="0" err="1">
                <a:latin typeface="Roboto" panose="020B0604020202020204" charset="0"/>
                <a:ea typeface="Roboto" panose="020B0604020202020204" charset="0"/>
              </a:rPr>
              <a:t>В.О.Ключевский</a:t>
            </a:r>
            <a:endParaRPr lang="ru-RU" sz="3600" dirty="0">
              <a:latin typeface="Roboto" panose="020B0604020202020204" charset="0"/>
              <a:ea typeface="Robo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2819400" y="7321661"/>
            <a:ext cx="5963656" cy="498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37"/>
              </a:lnSpc>
            </a:pPr>
            <a:endParaRPr lang="en-US" sz="1625" dirty="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30000" y="2318662"/>
            <a:ext cx="6324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Roboto" panose="020B0604020202020204" charset="0"/>
                <a:ea typeface="Roboto" panose="020B0604020202020204" charset="0"/>
              </a:rPr>
              <a:t>"...</a:t>
            </a:r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Петр Великий явился не как нечто случайное, но как порождение... Руси, чувствовавшей жгучую потребность нового, потребность преобразования..."</a:t>
            </a:r>
          </a:p>
          <a:p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С. М. Соловьев</a:t>
            </a:r>
          </a:p>
        </p:txBody>
      </p:sp>
      <p:pic>
        <p:nvPicPr>
          <p:cNvPr id="4098" name="Picture 2" descr="https://im0-tub-ru.yandex.net/i?id=5702020dbb215485021ad435485ac45e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76300"/>
            <a:ext cx="9833949" cy="73754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0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7200" y="3086100"/>
            <a:ext cx="17526000" cy="3808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870"/>
              </a:lnSpc>
            </a:pPr>
            <a:r>
              <a:rPr lang="ru-RU" sz="9600" dirty="0" smtClean="0">
                <a:solidFill>
                  <a:schemeClr val="tx1">
                    <a:alpha val="80000"/>
                  </a:schemeClr>
                </a:solidFill>
                <a:latin typeface="Lemon Tuesday"/>
              </a:rPr>
              <a:t>ПРЕДПОСЫЛКИ ПЕТРОВСКИХ ПРЕОБРАЗОВАНИЙ</a:t>
            </a:r>
            <a:endParaRPr lang="en-US" sz="9600" dirty="0">
              <a:solidFill>
                <a:schemeClr val="tx1">
                  <a:alpha val="80000"/>
                </a:schemeClr>
              </a:solidFill>
              <a:latin typeface="Lemon Tuesday"/>
            </a:endParaRPr>
          </a:p>
          <a:p>
            <a:pPr>
              <a:lnSpc>
                <a:spcPts val="9870"/>
              </a:lnSpc>
            </a:pPr>
            <a:endParaRPr lang="en-US" sz="8225" dirty="0">
              <a:solidFill>
                <a:srgbClr val="FFFFFF">
                  <a:alpha val="80000"/>
                </a:srgbClr>
              </a:solidFill>
              <a:latin typeface="Lemon Tuesday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819400" y="7321661"/>
            <a:ext cx="5963656" cy="498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37"/>
              </a:lnSpc>
            </a:pPr>
            <a:endParaRPr lang="en-US" sz="1625" dirty="0">
              <a:solidFill>
                <a:srgbClr val="FFFFFF"/>
              </a:solidFill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51959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2819400" y="7321661"/>
            <a:ext cx="5963656" cy="498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37"/>
              </a:lnSpc>
            </a:pPr>
            <a:endParaRPr lang="en-US" sz="1625" dirty="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2050" name="Picture 2" descr="Романов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48"/>
            <a:ext cx="18647820" cy="1029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76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kr.sh/i/010921/6UNSwt3L.jpg?download=1&amp;name=%D0%A1%D0%BA%D1%80%D0%B8%D0%BD%D1%88%D0%BE%D1%82%2001-09-2021%2023:12: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66700"/>
            <a:ext cx="8966747" cy="971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62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2819400" y="7321661"/>
            <a:ext cx="5963656" cy="498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37"/>
              </a:lnSpc>
            </a:pPr>
            <a:endParaRPr lang="en-US" sz="1625" dirty="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7170" name="Picture 2" descr="https://avatars.mds.yandex.net/get-zen_doc/3630864/pub_607208a26e6b477f1681806f_60720d1fc64ef5217e83cebc/scale_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00"/>
          <a:stretch/>
        </p:blipFill>
        <p:spPr bwMode="auto">
          <a:xfrm>
            <a:off x="9258300" y="19050"/>
            <a:ext cx="9124950" cy="1022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peterburg2.ru/uploads/18/02/02/ga2_7771739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7"/>
          <a:stretch/>
        </p:blipFill>
        <p:spPr bwMode="auto">
          <a:xfrm>
            <a:off x="-147916" y="19050"/>
            <a:ext cx="9481913" cy="1027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58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762000" y="342900"/>
            <a:ext cx="17068800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Roboto" panose="020B0604020202020204" charset="0"/>
                <a:ea typeface="Roboto" panose="020B0604020202020204" charset="0"/>
              </a:rPr>
              <a:t>Прочтите </a:t>
            </a:r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текст и найдите в нем исторические ошибки.</a:t>
            </a:r>
          </a:p>
          <a:p>
            <a:endParaRPr lang="ru-RU" sz="3600" dirty="0">
              <a:latin typeface="Roboto" panose="020B0604020202020204" charset="0"/>
              <a:ea typeface="Roboto" panose="020B0604020202020204" charset="0"/>
            </a:endParaRPr>
          </a:p>
          <a:p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У России был торговый и военный флот.  Имела свободный выход Россия в моря на юге и на севере.</a:t>
            </a:r>
          </a:p>
          <a:p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Выплавка металла в нашей стране многократно превосходила Швецию. Природные ресурсы были уже разведаны, что и неудивительно при малой плотности населения, особенно на окраинах, где и находились основные залежи полезных ископаемых. </a:t>
            </a:r>
          </a:p>
          <a:p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Хорошо развитой была отечественная промышленность для производства вооружений. В годы войны осуществлялись лишь небольшие закупки оружия в иных государствах. По-прежнему созывалось хорошо оснащённое и обученное дворянское ополчение, хотя и были созданы полки «нового строя» – предтечи регулярной армии.</a:t>
            </a:r>
          </a:p>
          <a:p>
            <a:r>
              <a:rPr lang="ru-RU" sz="3600" dirty="0">
                <a:latin typeface="Roboto" panose="020B0604020202020204" charset="0"/>
                <a:ea typeface="Roboto" panose="020B0604020202020204" charset="0"/>
              </a:rPr>
              <a:t>Вместе с тем преобразования могли затормозить развитие страны. С неизбежностью возникал вопрос об овладении морскими побережьями для более тесных экономических, политических и культурных связей с Западной Европой.</a:t>
            </a:r>
          </a:p>
        </p:txBody>
      </p:sp>
    </p:spTree>
    <p:extLst>
      <p:ext uri="{BB962C8B-B14F-4D97-AF65-F5344CB8AC3E}">
        <p14:creationId xmlns:p14="http://schemas.microsoft.com/office/powerpoint/2010/main" val="199195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kr.sh/i/010921/Ep4FoYuR.jpg?download=1&amp;name=%D0%A1%D0%BA%D1%80%D0%B8%D0%BD%D1%88%D0%BE%D1%82%2001-09-2021%2023:16: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95"/>
          <a:stretch/>
        </p:blipFill>
        <p:spPr bwMode="auto">
          <a:xfrm>
            <a:off x="0" y="9525"/>
            <a:ext cx="9445256" cy="1014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skr.sh/i/010921/i7ASMh8v.jpg?download=1&amp;name=%D0%A1%D0%BA%D1%80%D0%B8%D0%BD%D1%88%D0%BE%D1%82%2001-09-2021%2023:17: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5130" y="107138"/>
            <a:ext cx="9295696" cy="1017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16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238</Words>
  <Application>Microsoft Office PowerPoint</Application>
  <PresentationFormat>Произвольный</PresentationFormat>
  <Paragraphs>14</Paragraphs>
  <Slides>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Lemon Tuesday</vt:lpstr>
      <vt:lpstr>Roboto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Красный От Руки Каракули Виртуальный Ассистент Маркетинговая Презентация</dc:title>
  <dc:creator>Галстян Надежда Анатольевна</dc:creator>
  <cp:lastModifiedBy>Надежда Галстян</cp:lastModifiedBy>
  <cp:revision>30</cp:revision>
  <dcterms:created xsi:type="dcterms:W3CDTF">2006-08-16T00:00:00Z</dcterms:created>
  <dcterms:modified xsi:type="dcterms:W3CDTF">2021-09-01T20:31:11Z</dcterms:modified>
  <dc:identifier>DAEojg5f74M</dc:identifier>
</cp:coreProperties>
</file>