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9" r:id="rId4"/>
    <p:sldId id="260" r:id="rId5"/>
    <p:sldId id="261" r:id="rId6"/>
    <p:sldId id="262" r:id="rId7"/>
    <p:sldId id="264" r:id="rId8"/>
    <p:sldId id="263" r:id="rId9"/>
    <p:sldId id="267" r:id="rId10"/>
    <p:sldId id="265" r:id="rId11"/>
    <p:sldId id="266" r:id="rId12"/>
    <p:sldId id="269" r:id="rId13"/>
    <p:sldId id="26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varScale="1">
        <p:scale>
          <a:sx n="95" d="100"/>
          <a:sy n="95" d="100"/>
        </p:scale>
        <p:origin x="-108" y="-4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cat>
            <c:strRef>
              <c:f>Лист1!$A$1:$A$6</c:f>
              <c:strCache>
                <c:ptCount val="6"/>
                <c:pt idx="0">
                  <c:v>Пищевые отходы</c:v>
                </c:pt>
                <c:pt idx="1">
                  <c:v>Бумага</c:v>
                </c:pt>
                <c:pt idx="2">
                  <c:v>Металл</c:v>
                </c:pt>
                <c:pt idx="3">
                  <c:v>Пластмассы</c:v>
                </c:pt>
                <c:pt idx="4">
                  <c:v>Стекло, керамика</c:v>
                </c:pt>
                <c:pt idx="5">
                  <c:v>Другие отходы</c:v>
                </c:pt>
              </c:strCache>
            </c:strRef>
          </c:cat>
          <c:val>
            <c:numRef>
              <c:f>Лист1!$B$1:$B$6</c:f>
              <c:numCache>
                <c:formatCode>0.00%</c:formatCode>
                <c:ptCount val="6"/>
                <c:pt idx="0">
                  <c:v>0.21700000000000033</c:v>
                </c:pt>
                <c:pt idx="1">
                  <c:v>8.3000000000000074E-2</c:v>
                </c:pt>
                <c:pt idx="2">
                  <c:v>8.8000000000000092E-2</c:v>
                </c:pt>
                <c:pt idx="3">
                  <c:v>5.9000000000000129E-2</c:v>
                </c:pt>
                <c:pt idx="4">
                  <c:v>0.50800000000000001</c:v>
                </c:pt>
                <c:pt idx="5">
                  <c:v>4.5000000000000026E-2</c:v>
                </c:pt>
              </c:numCache>
            </c:numRef>
          </c:val>
        </c:ser>
        <c:dLbls>
          <c:showLegendKey val="0"/>
          <c:showVal val="0"/>
          <c:showCatName val="0"/>
          <c:showSerName val="0"/>
          <c:showPercent val="1"/>
          <c:showBubbleSize val="0"/>
          <c:showLeaderLines val="0"/>
        </c:dLbls>
        <c:firstSliceAng val="0"/>
      </c:pieChart>
    </c:plotArea>
    <c:legend>
      <c:legendPos val="r"/>
      <c:layout/>
      <c:overlay val="0"/>
    </c:legend>
    <c:plotVisOnly val="1"/>
    <c:dispBlanksAs val="zero"/>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cat>
            <c:strRef>
              <c:f>Лист1!$A$1:$A$6</c:f>
              <c:strCache>
                <c:ptCount val="6"/>
                <c:pt idx="0">
                  <c:v>Пищевые отходы</c:v>
                </c:pt>
                <c:pt idx="1">
                  <c:v>Бумага</c:v>
                </c:pt>
                <c:pt idx="2">
                  <c:v>Металл</c:v>
                </c:pt>
                <c:pt idx="3">
                  <c:v>Пластмассы</c:v>
                </c:pt>
                <c:pt idx="4">
                  <c:v>Стекло, керамика</c:v>
                </c:pt>
                <c:pt idx="5">
                  <c:v>Другие отходы</c:v>
                </c:pt>
              </c:strCache>
            </c:strRef>
          </c:cat>
          <c:val>
            <c:numRef>
              <c:f>Лист1!$B$1:$B$6</c:f>
              <c:numCache>
                <c:formatCode>0.00%</c:formatCode>
                <c:ptCount val="6"/>
                <c:pt idx="0">
                  <c:v>0.29600000000000032</c:v>
                </c:pt>
                <c:pt idx="1">
                  <c:v>4.3999999999999997E-2</c:v>
                </c:pt>
                <c:pt idx="2">
                  <c:v>3.0000000000000074E-3</c:v>
                </c:pt>
                <c:pt idx="3">
                  <c:v>5.0000000000000114E-3</c:v>
                </c:pt>
                <c:pt idx="4" formatCode="0%">
                  <c:v>0.1</c:v>
                </c:pt>
                <c:pt idx="5">
                  <c:v>0.55200000000000005</c:v>
                </c:pt>
              </c:numCache>
            </c:numRef>
          </c:val>
        </c:ser>
        <c:dLbls>
          <c:showLegendKey val="0"/>
          <c:showVal val="0"/>
          <c:showCatName val="0"/>
          <c:showSerName val="0"/>
          <c:showPercent val="1"/>
          <c:showBubbleSize val="0"/>
          <c:showLeaderLines val="0"/>
        </c:dLbls>
        <c:firstSliceAng val="0"/>
      </c:pieChart>
    </c:plotArea>
    <c:legend>
      <c:legendPos val="r"/>
      <c:layout/>
      <c:overlay val="0"/>
    </c:legend>
    <c:plotVisOnly val="1"/>
    <c:dispBlanksAs val="zero"/>
    <c:showDLblsOverMax val="0"/>
  </c:chart>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cat>
            <c:strRef>
              <c:f>Лист3!$A$1:$A$6</c:f>
              <c:strCache>
                <c:ptCount val="6"/>
                <c:pt idx="0">
                  <c:v>Пищевые отходы</c:v>
                </c:pt>
                <c:pt idx="1">
                  <c:v>Бумага</c:v>
                </c:pt>
                <c:pt idx="2">
                  <c:v>Металл</c:v>
                </c:pt>
                <c:pt idx="3">
                  <c:v>Пластмассы</c:v>
                </c:pt>
                <c:pt idx="4">
                  <c:v>Стекло, керамика</c:v>
                </c:pt>
                <c:pt idx="5">
                  <c:v>Другие отходы</c:v>
                </c:pt>
              </c:strCache>
            </c:strRef>
          </c:cat>
          <c:val>
            <c:numRef>
              <c:f>Лист3!$B$1:$B$6</c:f>
              <c:numCache>
                <c:formatCode>0.00%</c:formatCode>
                <c:ptCount val="6"/>
                <c:pt idx="0">
                  <c:v>0.41800000000000032</c:v>
                </c:pt>
                <c:pt idx="1">
                  <c:v>0.112</c:v>
                </c:pt>
                <c:pt idx="2">
                  <c:v>0.14500000000000021</c:v>
                </c:pt>
                <c:pt idx="3">
                  <c:v>8.5000000000000006E-2</c:v>
                </c:pt>
                <c:pt idx="4">
                  <c:v>2.4E-2</c:v>
                </c:pt>
                <c:pt idx="5">
                  <c:v>0.21600000000000041</c:v>
                </c:pt>
              </c:numCache>
            </c:numRef>
          </c:val>
        </c:ser>
        <c:dLbls>
          <c:showLegendKey val="0"/>
          <c:showVal val="0"/>
          <c:showCatName val="0"/>
          <c:showSerName val="0"/>
          <c:showPercent val="1"/>
          <c:showBubbleSize val="0"/>
          <c:showLeaderLines val="0"/>
        </c:dLbls>
        <c:firstSliceAng val="0"/>
      </c:pieChart>
    </c:plotArea>
    <c:legend>
      <c:legendPos val="r"/>
      <c:layout/>
      <c:overlay val="0"/>
    </c:legend>
    <c:plotVisOnly val="1"/>
    <c:dispBlanksAs val="zero"/>
    <c:showDLblsOverMax val="0"/>
  </c:chart>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cat>
            <c:strRef>
              <c:f>Лист4!$A$1:$A$6</c:f>
              <c:strCache>
                <c:ptCount val="6"/>
                <c:pt idx="0">
                  <c:v>Пищевые отходы</c:v>
                </c:pt>
                <c:pt idx="1">
                  <c:v>Бумага</c:v>
                </c:pt>
                <c:pt idx="2">
                  <c:v>Металл</c:v>
                </c:pt>
                <c:pt idx="3">
                  <c:v>Пластмассы</c:v>
                </c:pt>
                <c:pt idx="4">
                  <c:v>Стекло, керамика</c:v>
                </c:pt>
                <c:pt idx="5">
                  <c:v>Другие отходы</c:v>
                </c:pt>
              </c:strCache>
            </c:strRef>
          </c:cat>
          <c:val>
            <c:numRef>
              <c:f>Лист4!$B$1:$B$6</c:f>
              <c:numCache>
                <c:formatCode>0.00%</c:formatCode>
                <c:ptCount val="6"/>
                <c:pt idx="0">
                  <c:v>0.34500000000000008</c:v>
                </c:pt>
                <c:pt idx="1">
                  <c:v>9.5000000000000043E-2</c:v>
                </c:pt>
                <c:pt idx="2">
                  <c:v>4.9000000000000113E-2</c:v>
                </c:pt>
                <c:pt idx="3">
                  <c:v>4.5000000000000012E-2</c:v>
                </c:pt>
                <c:pt idx="4">
                  <c:v>0.20600000000000004</c:v>
                </c:pt>
                <c:pt idx="5" formatCode="0%">
                  <c:v>0.26</c:v>
                </c:pt>
              </c:numCache>
            </c:numRef>
          </c:val>
        </c:ser>
        <c:dLbls>
          <c:showLegendKey val="0"/>
          <c:showVal val="0"/>
          <c:showCatName val="0"/>
          <c:showSerName val="0"/>
          <c:showPercent val="1"/>
          <c:showBubbleSize val="0"/>
          <c:showLeaderLines val="0"/>
        </c:dLbls>
        <c:firstSliceAng val="0"/>
      </c:pieChart>
    </c:plotArea>
    <c:legend>
      <c:legendPos val="r"/>
      <c:layout/>
      <c:overlay val="0"/>
    </c:legend>
    <c:plotVisOnly val="1"/>
    <c:dispBlanksAs val="zero"/>
    <c:showDLblsOverMax val="0"/>
  </c:chart>
  <c:externalData r:id="rId2">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19.10.2021</a:t>
            </a:fld>
            <a:endParaRPr lang="ru-RU"/>
          </a:p>
        </p:txBody>
      </p:sp>
      <p:sp>
        <p:nvSpPr>
          <p:cNvPr id="5" name="Footer Placeholder 4"/>
          <p:cNvSpPr>
            <a:spLocks noGrp="1"/>
          </p:cNvSpPr>
          <p:nvPr>
            <p:ph type="ftr" sz="quarter" idx="11"/>
          </p:nvPr>
        </p:nvSpPr>
        <p:spPr/>
        <p:txBody>
          <a:bodyPr/>
          <a:lstStyle/>
          <a:p>
            <a:endParaRPr lang="ru-RU"/>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B19B0651-EE4F-4900-A07F-96A6BFA9D0F0}" type="slidenum">
              <a:rPr lang="ru-RU" smtClean="0"/>
              <a:t>‹#›</a:t>
            </a:fld>
            <a:endParaRPr lang="ru-RU"/>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19.10.2021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19.10.2021</a:t>
            </a:fld>
            <a:endParaRPr lang="ru-RU"/>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smtClean="0"/>
              <a:t>Образец заголовка</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19.10.2021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19.10.2021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19.10.2021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B4C71EC6-210F-42DE-9C53-41977AD35B3D}" type="datetimeFigureOut">
              <a:rPr lang="ru-RU" smtClean="0"/>
              <a:t>19.10.2021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19.10.2021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19.10.2021</a:t>
            </a:fld>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ru-RU"/>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ru-RU" smtClean="0"/>
              <a:t>Образец заголовка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19.10.2021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19.10.2021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t>19.10.2021</a:t>
            </a:fld>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t>‹#›</a:t>
            </a:fld>
            <a:endParaRPr lang="ru-RU"/>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em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6.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642804" y="4581128"/>
            <a:ext cx="7097547" cy="1944216"/>
          </a:xfrm>
        </p:spPr>
        <p:txBody>
          <a:bodyPr>
            <a:normAutofit/>
          </a:bodyPr>
          <a:lstStyle/>
          <a:p>
            <a:r>
              <a:rPr lang="ru-RU" dirty="0" smtClean="0">
                <a:solidFill>
                  <a:schemeClr val="bg2">
                    <a:lumMod val="10000"/>
                  </a:schemeClr>
                </a:solidFill>
              </a:rPr>
              <a:t>.</a:t>
            </a:r>
            <a:endParaRPr lang="ru-RU" dirty="0">
              <a:solidFill>
                <a:schemeClr val="bg2">
                  <a:lumMod val="10000"/>
                </a:schemeClr>
              </a:solidFill>
            </a:endParaRPr>
          </a:p>
        </p:txBody>
      </p:sp>
      <p:sp>
        <p:nvSpPr>
          <p:cNvPr id="2" name="Заголовок 1"/>
          <p:cNvSpPr>
            <a:spLocks noGrp="1"/>
          </p:cNvSpPr>
          <p:nvPr>
            <p:ph type="ctrTitle"/>
          </p:nvPr>
        </p:nvSpPr>
        <p:spPr>
          <a:xfrm>
            <a:off x="685800" y="1412777"/>
            <a:ext cx="7772400" cy="2187674"/>
          </a:xfrm>
        </p:spPr>
        <p:txBody>
          <a:bodyPr>
            <a:normAutofit fontScale="90000"/>
          </a:bodyPr>
          <a:lstStyle/>
          <a:p>
            <a:pPr>
              <a:lnSpc>
                <a:spcPct val="115000"/>
              </a:lnSpc>
              <a:spcAft>
                <a:spcPts val="1000"/>
              </a:spcAft>
            </a:pPr>
            <a:r>
              <a:rPr lang="ru-RU" b="1" dirty="0">
                <a:latin typeface="Times New Roman"/>
                <a:ea typeface="Calibri"/>
                <a:cs typeface="Times New Roman"/>
              </a:rPr>
              <a:t>Переработка мусора с учетом его теплоемкости</a:t>
            </a:r>
            <a:r>
              <a:rPr lang="ru-RU" sz="4000" dirty="0">
                <a:ea typeface="Calibri"/>
                <a:cs typeface="Times New Roman"/>
              </a:rPr>
              <a:t/>
            </a:r>
            <a:br>
              <a:rPr lang="ru-RU" sz="4000" dirty="0">
                <a:ea typeface="Calibri"/>
                <a:cs typeface="Times New Roman"/>
              </a:rPr>
            </a:br>
            <a:endParaRPr lang="ru-RU" dirty="0"/>
          </a:p>
        </p:txBody>
      </p:sp>
    </p:spTree>
    <p:extLst>
      <p:ext uri="{BB962C8B-B14F-4D97-AF65-F5344CB8AC3E}">
        <p14:creationId xmlns:p14="http://schemas.microsoft.com/office/powerpoint/2010/main" val="1857483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Цель и задачи</a:t>
            </a:r>
            <a:endParaRPr lang="ru-RU" sz="3200" dirty="0"/>
          </a:p>
        </p:txBody>
      </p:sp>
      <p:sp>
        <p:nvSpPr>
          <p:cNvPr id="3" name="Объект 2"/>
          <p:cNvSpPr>
            <a:spLocks noGrp="1"/>
          </p:cNvSpPr>
          <p:nvPr>
            <p:ph idx="1"/>
          </p:nvPr>
        </p:nvSpPr>
        <p:spPr/>
        <p:txBody>
          <a:bodyPr>
            <a:noAutofit/>
          </a:bodyPr>
          <a:lstStyle/>
          <a:p>
            <a:r>
              <a:rPr lang="ru-RU" sz="2000" b="1" dirty="0">
                <a:solidFill>
                  <a:srgbClr val="000000"/>
                </a:solidFill>
                <a:latin typeface="Times New Roman"/>
              </a:rPr>
              <a:t>Цель моей работы : </a:t>
            </a:r>
            <a:r>
              <a:rPr lang="ru-RU" sz="2000" dirty="0">
                <a:solidFill>
                  <a:srgbClr val="000000"/>
                </a:solidFill>
                <a:latin typeface="Times New Roman"/>
              </a:rPr>
              <a:t>изучить проблему переработки мусора и пути ее решения , рассмотреть положительные стороны вторичной переработки бытовых отходов , в частности возможностей обеспечения теплом от сжигания мусора в специальных </a:t>
            </a:r>
            <a:r>
              <a:rPr lang="ru-RU" sz="2000" dirty="0" smtClean="0">
                <a:solidFill>
                  <a:srgbClr val="000000"/>
                </a:solidFill>
                <a:latin typeface="Times New Roman"/>
              </a:rPr>
              <a:t>топках. </a:t>
            </a:r>
            <a:endParaRPr lang="ru-RU" sz="2000" dirty="0">
              <a:solidFill>
                <a:srgbClr val="000000"/>
              </a:solidFill>
              <a:latin typeface="Times New Roman"/>
            </a:endParaRPr>
          </a:p>
          <a:p>
            <a:r>
              <a:rPr lang="ru-RU" sz="2000" b="1" dirty="0">
                <a:solidFill>
                  <a:srgbClr val="000000"/>
                </a:solidFill>
                <a:latin typeface="Times New Roman"/>
              </a:rPr>
              <a:t>Для достижения этой цели были поставлены следующие задачи: </a:t>
            </a:r>
            <a:endParaRPr lang="ru-RU" sz="2000" dirty="0">
              <a:solidFill>
                <a:srgbClr val="000000"/>
              </a:solidFill>
              <a:latin typeface="Times New Roman"/>
            </a:endParaRPr>
          </a:p>
          <a:p>
            <a:r>
              <a:rPr lang="ru-RU" sz="2000" dirty="0">
                <a:solidFill>
                  <a:srgbClr val="000000"/>
                </a:solidFill>
                <a:latin typeface="Times New Roman"/>
              </a:rPr>
              <a:t>1.Рассмотреть понятия утилизация отходов; </a:t>
            </a:r>
          </a:p>
          <a:p>
            <a:r>
              <a:rPr lang="ru-RU" sz="2000" dirty="0">
                <a:solidFill>
                  <a:srgbClr val="000000"/>
                </a:solidFill>
                <a:latin typeface="Times New Roman"/>
              </a:rPr>
              <a:t>2.Ознакомиться с проблемой отходов и раскрыть такие понятия , как переработка отходов , </a:t>
            </a:r>
            <a:r>
              <a:rPr lang="ru-RU" sz="2000" dirty="0" smtClean="0">
                <a:solidFill>
                  <a:srgbClr val="000000"/>
                </a:solidFill>
                <a:latin typeface="Times New Roman"/>
              </a:rPr>
              <a:t>сжигание отходов. </a:t>
            </a:r>
          </a:p>
          <a:p>
            <a:r>
              <a:rPr lang="ru-RU" sz="2000" dirty="0" smtClean="0">
                <a:solidFill>
                  <a:srgbClr val="000000"/>
                </a:solidFill>
                <a:latin typeface="Times New Roman"/>
              </a:rPr>
              <a:t>4.Провести </a:t>
            </a:r>
            <a:r>
              <a:rPr lang="ru-RU" sz="2000" dirty="0">
                <a:solidFill>
                  <a:srgbClr val="000000"/>
                </a:solidFill>
                <a:latin typeface="Times New Roman"/>
              </a:rPr>
              <a:t>подсчет выбрасываемого мусора в нашем городе. </a:t>
            </a:r>
          </a:p>
          <a:p>
            <a:r>
              <a:rPr lang="ru-RU" sz="2000" dirty="0">
                <a:solidFill>
                  <a:srgbClr val="000000"/>
                </a:solidFill>
                <a:latin typeface="Times New Roman"/>
              </a:rPr>
              <a:t>5. Подсчитать количество теплоты, которое выделяется при сжигании мусора. </a:t>
            </a:r>
            <a:endParaRPr lang="ru-RU" sz="2000" dirty="0"/>
          </a:p>
        </p:txBody>
      </p:sp>
    </p:spTree>
    <p:extLst>
      <p:ext uri="{BB962C8B-B14F-4D97-AF65-F5344CB8AC3E}">
        <p14:creationId xmlns:p14="http://schemas.microsoft.com/office/powerpoint/2010/main" val="1176345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800" b="1" dirty="0"/>
              <a:t>Примерный  состав ТБО городов России.</a:t>
            </a:r>
            <a:br>
              <a:rPr lang="ru-RU" sz="2800" b="1" dirty="0"/>
            </a:br>
            <a:endParaRPr lang="ru-RU" sz="2800" dirty="0"/>
          </a:p>
        </p:txBody>
      </p:sp>
      <p:sp>
        <p:nvSpPr>
          <p:cNvPr id="3" name="Объект 2"/>
          <p:cNvSpPr>
            <a:spLocks noGrp="1"/>
          </p:cNvSpPr>
          <p:nvPr>
            <p:ph sz="half" idx="1"/>
          </p:nvPr>
        </p:nvSpPr>
        <p:spPr>
          <a:xfrm>
            <a:off x="457200" y="1600200"/>
            <a:ext cx="4042792" cy="4525963"/>
          </a:xfrm>
        </p:spPr>
        <p:txBody>
          <a:bodyPr>
            <a:normAutofit fontScale="47500" lnSpcReduction="20000"/>
          </a:bodyPr>
          <a:lstStyle/>
          <a:p>
            <a:pPr marL="0" indent="0">
              <a:buNone/>
            </a:pPr>
            <a:endParaRPr lang="ru-RU" b="1" dirty="0" smtClean="0"/>
          </a:p>
          <a:p>
            <a:endParaRPr lang="ru-RU" dirty="0"/>
          </a:p>
          <a:p>
            <a:pPr algn="r"/>
            <a:r>
              <a:rPr lang="ru-RU" sz="3300" b="1" dirty="0"/>
              <a:t>Наименование                                                   </a:t>
            </a:r>
            <a:r>
              <a:rPr lang="ru-RU" sz="3300" b="1" dirty="0" smtClean="0"/>
              <a:t>                                 %     содержание </a:t>
            </a:r>
            <a:r>
              <a:rPr lang="ru-RU" sz="3300" b="1" dirty="0"/>
              <a:t>по массе</a:t>
            </a:r>
            <a:endParaRPr lang="ru-RU" sz="3300" dirty="0"/>
          </a:p>
          <a:p>
            <a:r>
              <a:rPr lang="ru-RU" sz="2900" dirty="0"/>
              <a:t>Бумага                                             </a:t>
            </a:r>
            <a:r>
              <a:rPr lang="ru-RU" sz="2900" dirty="0" smtClean="0"/>
              <a:t> 20--30</a:t>
            </a:r>
            <a:endParaRPr lang="ru-RU" sz="2900" dirty="0"/>
          </a:p>
          <a:p>
            <a:r>
              <a:rPr lang="ru-RU" sz="2900" dirty="0"/>
              <a:t>Пищевые отходы                         </a:t>
            </a:r>
            <a:r>
              <a:rPr lang="ru-RU" sz="2900" dirty="0" smtClean="0"/>
              <a:t> </a:t>
            </a:r>
            <a:r>
              <a:rPr lang="ru-RU" sz="2900" dirty="0"/>
              <a:t>33 – </a:t>
            </a:r>
            <a:r>
              <a:rPr lang="ru-RU" sz="2900" dirty="0" smtClean="0"/>
              <a:t>43</a:t>
            </a:r>
            <a:endParaRPr lang="ru-RU" sz="2900" dirty="0"/>
          </a:p>
          <a:p>
            <a:r>
              <a:rPr lang="ru-RU" sz="2900" dirty="0"/>
              <a:t>Дерево                                           </a:t>
            </a:r>
            <a:r>
              <a:rPr lang="ru-RU" sz="2900" dirty="0" smtClean="0"/>
              <a:t> </a:t>
            </a:r>
            <a:r>
              <a:rPr lang="ru-RU" sz="2900" dirty="0"/>
              <a:t>1,5 – 3</a:t>
            </a:r>
          </a:p>
          <a:p>
            <a:r>
              <a:rPr lang="ru-RU" sz="2900" dirty="0"/>
              <a:t>Металлы                                      </a:t>
            </a:r>
            <a:r>
              <a:rPr lang="ru-RU" sz="2900" dirty="0" smtClean="0"/>
              <a:t> </a:t>
            </a:r>
            <a:r>
              <a:rPr lang="ru-RU" sz="2900" dirty="0"/>
              <a:t>0,5 – 3,5</a:t>
            </a:r>
          </a:p>
          <a:p>
            <a:r>
              <a:rPr lang="ru-RU" sz="2900" dirty="0"/>
              <a:t>Текстиль                                          </a:t>
            </a:r>
            <a:r>
              <a:rPr lang="ru-RU" sz="2900" dirty="0" smtClean="0"/>
              <a:t> </a:t>
            </a:r>
            <a:r>
              <a:rPr lang="ru-RU" sz="2900" dirty="0"/>
              <a:t>3 – 5</a:t>
            </a:r>
          </a:p>
          <a:p>
            <a:r>
              <a:rPr lang="ru-RU" sz="2900" dirty="0"/>
              <a:t>Кости                                              </a:t>
            </a:r>
            <a:r>
              <a:rPr lang="ru-RU" sz="2900" dirty="0" smtClean="0"/>
              <a:t>0,5 </a:t>
            </a:r>
            <a:r>
              <a:rPr lang="ru-RU" sz="2900" dirty="0"/>
              <a:t>– 2</a:t>
            </a:r>
          </a:p>
          <a:p>
            <a:r>
              <a:rPr lang="ru-RU" sz="2900" dirty="0"/>
              <a:t>Стекло                                             </a:t>
            </a:r>
            <a:r>
              <a:rPr lang="ru-RU" sz="2900" dirty="0" smtClean="0"/>
              <a:t> </a:t>
            </a:r>
            <a:r>
              <a:rPr lang="ru-RU" sz="2900" dirty="0"/>
              <a:t>5 – 7</a:t>
            </a:r>
          </a:p>
          <a:p>
            <a:r>
              <a:rPr lang="ru-RU" sz="2900" dirty="0"/>
              <a:t>Кожа, резина                                  2 – 4</a:t>
            </a:r>
          </a:p>
          <a:p>
            <a:r>
              <a:rPr lang="ru-RU" sz="2900" dirty="0"/>
              <a:t>Пластмасса                                  </a:t>
            </a:r>
            <a:r>
              <a:rPr lang="ru-RU" sz="2900" dirty="0" smtClean="0"/>
              <a:t> </a:t>
            </a:r>
            <a:r>
              <a:rPr lang="ru-RU" sz="2900" dirty="0"/>
              <a:t>  2 – 5</a:t>
            </a:r>
          </a:p>
          <a:p>
            <a:endParaRPr lang="ru-RU" dirty="0"/>
          </a:p>
        </p:txBody>
      </p:sp>
      <p:sp>
        <p:nvSpPr>
          <p:cNvPr id="4" name="Объект 3"/>
          <p:cNvSpPr>
            <a:spLocks noGrp="1"/>
          </p:cNvSpPr>
          <p:nvPr>
            <p:ph sz="half" idx="2"/>
          </p:nvPr>
        </p:nvSpPr>
        <p:spPr/>
        <p:txBody>
          <a:bodyPr>
            <a:normAutofit fontScale="47500" lnSpcReduction="20000"/>
          </a:bodyPr>
          <a:lstStyle/>
          <a:p>
            <a:endParaRPr lang="ru-RU"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1844825"/>
            <a:ext cx="4054746" cy="3824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519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Состав и количество мусора семьи №1</a:t>
            </a:r>
          </a:p>
        </p:txBody>
      </p:sp>
      <p:pic>
        <p:nvPicPr>
          <p:cNvPr id="1026"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tretch>
            <a:fillRect/>
          </a:stretch>
        </p:blipFill>
        <p:spPr bwMode="auto">
          <a:xfrm>
            <a:off x="425450" y="2640341"/>
            <a:ext cx="4038600" cy="2564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Объект 5"/>
          <p:cNvGraphicFramePr>
            <a:graphicFrameLocks noGrp="1"/>
          </p:cNvGraphicFramePr>
          <p:nvPr>
            <p:ph sz="half" idx="2"/>
            <p:extLst>
              <p:ext uri="{D42A27DB-BD31-4B8C-83A1-F6EECF244321}">
                <p14:modId xmlns:p14="http://schemas.microsoft.com/office/powerpoint/2010/main" val="2185577698"/>
              </p:ext>
            </p:extLst>
          </p:nvPr>
        </p:nvGraphicFramePr>
        <p:xfrm>
          <a:off x="4499992" y="1268760"/>
          <a:ext cx="4320480" cy="48574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53657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Количество и состав мусора семьи №2</a:t>
            </a:r>
          </a:p>
        </p:txBody>
      </p:sp>
      <p:pic>
        <p:nvPicPr>
          <p:cNvPr id="2050"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132856"/>
            <a:ext cx="4313192"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Объект 5"/>
          <p:cNvGraphicFramePr>
            <a:graphicFrameLocks noGrp="1"/>
          </p:cNvGraphicFramePr>
          <p:nvPr>
            <p:ph sz="half" idx="2"/>
            <p:extLst>
              <p:ext uri="{D42A27DB-BD31-4B8C-83A1-F6EECF244321}">
                <p14:modId xmlns:p14="http://schemas.microsoft.com/office/powerpoint/2010/main" val="3224027763"/>
              </p:ext>
            </p:extLst>
          </p:nvPr>
        </p:nvGraphicFramePr>
        <p:xfrm>
          <a:off x="4572000" y="1124744"/>
          <a:ext cx="4320480" cy="48860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30287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Количество и состав мусора в семье №3</a:t>
            </a:r>
            <a:r>
              <a:rPr lang="ru-RU" sz="2400" dirty="0"/>
              <a:t> </a:t>
            </a:r>
          </a:p>
        </p:txBody>
      </p:sp>
      <p:pic>
        <p:nvPicPr>
          <p:cNvPr id="3074"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2204864"/>
            <a:ext cx="4330824" cy="3248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Объект 5"/>
          <p:cNvGraphicFramePr>
            <a:graphicFrameLocks noGrp="1"/>
          </p:cNvGraphicFramePr>
          <p:nvPr>
            <p:ph sz="half" idx="2"/>
            <p:extLst>
              <p:ext uri="{D42A27DB-BD31-4B8C-83A1-F6EECF244321}">
                <p14:modId xmlns:p14="http://schemas.microsoft.com/office/powerpoint/2010/main" val="3583856191"/>
              </p:ext>
            </p:extLst>
          </p:nvPr>
        </p:nvGraphicFramePr>
        <p:xfrm>
          <a:off x="4499992" y="1124744"/>
          <a:ext cx="4392488" cy="500141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81153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Среднее количество и состав мусора</a:t>
            </a:r>
            <a:br>
              <a:rPr lang="ru-RU" sz="2800" dirty="0"/>
            </a:br>
            <a:endParaRPr lang="ru-RU" sz="2800" dirty="0"/>
          </a:p>
        </p:txBody>
      </p:sp>
      <p:pic>
        <p:nvPicPr>
          <p:cNvPr id="4098" name="Picture 2"/>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tretch>
            <a:fillRect/>
          </a:stretch>
        </p:blipFill>
        <p:spPr bwMode="auto">
          <a:xfrm>
            <a:off x="425450" y="2829806"/>
            <a:ext cx="4038600" cy="2185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Объект 5"/>
          <p:cNvGraphicFramePr>
            <a:graphicFrameLocks noGrp="1"/>
          </p:cNvGraphicFramePr>
          <p:nvPr>
            <p:ph sz="half" idx="2"/>
            <p:extLst>
              <p:ext uri="{D42A27DB-BD31-4B8C-83A1-F6EECF244321}">
                <p14:modId xmlns:p14="http://schemas.microsoft.com/office/powerpoint/2010/main" val="1476853645"/>
              </p:ext>
            </p:extLst>
          </p:nvPr>
        </p:nvGraphicFramePr>
        <p:xfrm>
          <a:off x="4427984" y="1268760"/>
          <a:ext cx="4392488" cy="485740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80697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Расчет количества теплоты</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834979150"/>
              </p:ext>
            </p:extLst>
          </p:nvPr>
        </p:nvGraphicFramePr>
        <p:xfrm>
          <a:off x="1475653" y="3052414"/>
          <a:ext cx="6336706" cy="2896865"/>
        </p:xfrm>
        <a:graphic>
          <a:graphicData uri="http://schemas.openxmlformats.org/drawingml/2006/table">
            <a:tbl>
              <a:tblPr firstRow="1" firstCol="1" bandRow="1">
                <a:tableStyleId>{5C22544A-7EE6-4342-B048-85BDC9FD1C3A}</a:tableStyleId>
              </a:tblPr>
              <a:tblGrid>
                <a:gridCol w="2111780"/>
                <a:gridCol w="2112463"/>
                <a:gridCol w="2112463"/>
              </a:tblGrid>
              <a:tr h="803927">
                <a:tc>
                  <a:txBody>
                    <a:bodyPr/>
                    <a:lstStyle/>
                    <a:p>
                      <a:pPr>
                        <a:lnSpc>
                          <a:spcPct val="150000"/>
                        </a:lnSpc>
                        <a:spcAft>
                          <a:spcPts val="0"/>
                        </a:spcAft>
                      </a:pPr>
                      <a:r>
                        <a:rPr lang="ru-RU" sz="1200" dirty="0">
                          <a:effectLst/>
                        </a:rPr>
                        <a:t>Наименование </a:t>
                      </a:r>
                      <a:endParaRPr lang="ru-RU" sz="1100" dirty="0">
                        <a:effectLst/>
                        <a:latin typeface="Calibri"/>
                        <a:cs typeface="Times New Roman"/>
                      </a:endParaRPr>
                    </a:p>
                  </a:txBody>
                  <a:tcPr marL="68580" marR="68580" marT="0" marB="0"/>
                </a:tc>
                <a:tc>
                  <a:txBody>
                    <a:bodyPr/>
                    <a:lstStyle/>
                    <a:p>
                      <a:pPr>
                        <a:lnSpc>
                          <a:spcPct val="150000"/>
                        </a:lnSpc>
                        <a:spcAft>
                          <a:spcPts val="0"/>
                        </a:spcAft>
                      </a:pPr>
                      <a:r>
                        <a:rPr lang="ru-RU" sz="1200">
                          <a:effectLst/>
                        </a:rPr>
                        <a:t>Количество теплоты при сгорании 1кг</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a:effectLst/>
                        </a:rPr>
                        <a:t>Общее количество теплоты за год</a:t>
                      </a:r>
                      <a:endParaRPr lang="ru-RU" sz="1100">
                        <a:effectLst/>
                        <a:latin typeface="Calibri"/>
                        <a:cs typeface="Times New Roman"/>
                      </a:endParaRPr>
                    </a:p>
                  </a:txBody>
                  <a:tcPr marL="68580" marR="68580" marT="0" marB="0"/>
                </a:tc>
              </a:tr>
              <a:tr h="380084">
                <a:tc>
                  <a:txBody>
                    <a:bodyPr/>
                    <a:lstStyle/>
                    <a:p>
                      <a:pPr>
                        <a:lnSpc>
                          <a:spcPct val="150000"/>
                        </a:lnSpc>
                        <a:spcAft>
                          <a:spcPts val="0"/>
                        </a:spcAft>
                      </a:pPr>
                      <a:r>
                        <a:rPr lang="ru-RU" sz="1200">
                          <a:effectLst/>
                        </a:rPr>
                        <a:t>Пищевые отходы</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a:effectLst/>
                        </a:rPr>
                        <a:t>7500 кДж\кг</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a:effectLst/>
                        </a:rPr>
                        <a:t>6712,5МДж</a:t>
                      </a:r>
                      <a:endParaRPr lang="ru-RU" sz="1100">
                        <a:effectLst/>
                        <a:latin typeface="Calibri"/>
                        <a:cs typeface="Times New Roman"/>
                      </a:endParaRPr>
                    </a:p>
                  </a:txBody>
                  <a:tcPr marL="68580" marR="68580" marT="0" marB="0"/>
                </a:tc>
              </a:tr>
              <a:tr h="380084">
                <a:tc>
                  <a:txBody>
                    <a:bodyPr/>
                    <a:lstStyle/>
                    <a:p>
                      <a:pPr>
                        <a:lnSpc>
                          <a:spcPct val="150000"/>
                        </a:lnSpc>
                        <a:spcAft>
                          <a:spcPts val="0"/>
                        </a:spcAft>
                      </a:pPr>
                      <a:r>
                        <a:rPr lang="ru-RU" sz="1200">
                          <a:effectLst/>
                        </a:rPr>
                        <a:t>Бумага </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dirty="0">
                          <a:effectLst/>
                        </a:rPr>
                        <a:t>17600кДж\кг</a:t>
                      </a:r>
                      <a:endParaRPr lang="ru-RU" sz="1100" dirty="0">
                        <a:effectLst/>
                        <a:latin typeface="Calibri"/>
                        <a:cs typeface="Times New Roman"/>
                      </a:endParaRPr>
                    </a:p>
                  </a:txBody>
                  <a:tcPr marL="68580" marR="68580" marT="0" marB="0"/>
                </a:tc>
                <a:tc>
                  <a:txBody>
                    <a:bodyPr/>
                    <a:lstStyle/>
                    <a:p>
                      <a:pPr>
                        <a:lnSpc>
                          <a:spcPct val="150000"/>
                        </a:lnSpc>
                        <a:spcAft>
                          <a:spcPts val="0"/>
                        </a:spcAft>
                      </a:pPr>
                      <a:r>
                        <a:rPr lang="ru-RU" sz="1200">
                          <a:effectLst/>
                        </a:rPr>
                        <a:t>15752МДж</a:t>
                      </a:r>
                      <a:endParaRPr lang="ru-RU" sz="1100">
                        <a:effectLst/>
                        <a:latin typeface="Calibri"/>
                        <a:cs typeface="Times New Roman"/>
                      </a:endParaRPr>
                    </a:p>
                  </a:txBody>
                  <a:tcPr marL="68580" marR="68580" marT="0" marB="0"/>
                </a:tc>
              </a:tr>
              <a:tr h="380084">
                <a:tc>
                  <a:txBody>
                    <a:bodyPr/>
                    <a:lstStyle/>
                    <a:p>
                      <a:pPr>
                        <a:lnSpc>
                          <a:spcPct val="150000"/>
                        </a:lnSpc>
                        <a:spcAft>
                          <a:spcPts val="0"/>
                        </a:spcAft>
                      </a:pPr>
                      <a:r>
                        <a:rPr lang="ru-RU" sz="1200">
                          <a:effectLst/>
                        </a:rPr>
                        <a:t>Металл (алюминий)</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dirty="0">
                          <a:effectLst/>
                        </a:rPr>
                        <a:t>31,10МДж\кг</a:t>
                      </a:r>
                      <a:endParaRPr lang="ru-RU" sz="1100" dirty="0">
                        <a:effectLst/>
                        <a:latin typeface="Calibri"/>
                        <a:cs typeface="Times New Roman"/>
                      </a:endParaRPr>
                    </a:p>
                  </a:txBody>
                  <a:tcPr marL="68580" marR="68580" marT="0" marB="0"/>
                </a:tc>
                <a:tc>
                  <a:txBody>
                    <a:bodyPr/>
                    <a:lstStyle/>
                    <a:p>
                      <a:pPr>
                        <a:lnSpc>
                          <a:spcPct val="150000"/>
                        </a:lnSpc>
                        <a:spcAft>
                          <a:spcPts val="0"/>
                        </a:spcAft>
                      </a:pPr>
                      <a:r>
                        <a:rPr lang="ru-RU" sz="1200">
                          <a:effectLst/>
                        </a:rPr>
                        <a:t>27834500МДж</a:t>
                      </a:r>
                      <a:endParaRPr lang="ru-RU" sz="1100">
                        <a:effectLst/>
                        <a:latin typeface="Calibri"/>
                        <a:cs typeface="Times New Roman"/>
                      </a:endParaRPr>
                    </a:p>
                  </a:txBody>
                  <a:tcPr marL="68580" marR="68580" marT="0" marB="0"/>
                </a:tc>
              </a:tr>
              <a:tr h="380084">
                <a:tc>
                  <a:txBody>
                    <a:bodyPr/>
                    <a:lstStyle/>
                    <a:p>
                      <a:pPr>
                        <a:lnSpc>
                          <a:spcPct val="150000"/>
                        </a:lnSpc>
                        <a:spcAft>
                          <a:spcPts val="0"/>
                        </a:spcAft>
                      </a:pPr>
                      <a:r>
                        <a:rPr lang="ru-RU" sz="1200">
                          <a:effectLst/>
                        </a:rPr>
                        <a:t>Керамика</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dirty="0">
                          <a:effectLst/>
                        </a:rPr>
                        <a:t>26,4 МДж\кг</a:t>
                      </a:r>
                      <a:endParaRPr lang="ru-RU" sz="1100" dirty="0">
                        <a:effectLst/>
                        <a:latin typeface="Calibri"/>
                        <a:cs typeface="Times New Roman"/>
                      </a:endParaRPr>
                    </a:p>
                  </a:txBody>
                  <a:tcPr marL="68580" marR="68580" marT="0" marB="0"/>
                </a:tc>
                <a:tc>
                  <a:txBody>
                    <a:bodyPr/>
                    <a:lstStyle/>
                    <a:p>
                      <a:pPr>
                        <a:lnSpc>
                          <a:spcPct val="150000"/>
                        </a:lnSpc>
                        <a:spcAft>
                          <a:spcPts val="0"/>
                        </a:spcAft>
                      </a:pPr>
                      <a:r>
                        <a:rPr lang="ru-RU" sz="1200" dirty="0">
                          <a:effectLst/>
                        </a:rPr>
                        <a:t>23628000МДж</a:t>
                      </a:r>
                      <a:endParaRPr lang="ru-RU" sz="1100" dirty="0">
                        <a:effectLst/>
                        <a:latin typeface="Calibri"/>
                        <a:cs typeface="Times New Roman"/>
                      </a:endParaRPr>
                    </a:p>
                  </a:txBody>
                  <a:tcPr marL="68580" marR="68580" marT="0" marB="0"/>
                </a:tc>
              </a:tr>
              <a:tr h="572602">
                <a:tc>
                  <a:txBody>
                    <a:bodyPr/>
                    <a:lstStyle/>
                    <a:p>
                      <a:pPr>
                        <a:lnSpc>
                          <a:spcPct val="150000"/>
                        </a:lnSpc>
                        <a:spcAft>
                          <a:spcPts val="0"/>
                        </a:spcAft>
                      </a:pPr>
                      <a:r>
                        <a:rPr lang="ru-RU" sz="1200">
                          <a:effectLst/>
                        </a:rPr>
                        <a:t>Пластик </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a:effectLst/>
                        </a:rPr>
                        <a:t>18,7МДж\кг</a:t>
                      </a:r>
                      <a:endParaRPr lang="ru-RU" sz="1100">
                        <a:effectLst/>
                        <a:latin typeface="Calibri"/>
                        <a:cs typeface="Times New Roman"/>
                      </a:endParaRPr>
                    </a:p>
                  </a:txBody>
                  <a:tcPr marL="68580" marR="68580" marT="0" marB="0"/>
                </a:tc>
                <a:tc>
                  <a:txBody>
                    <a:bodyPr/>
                    <a:lstStyle/>
                    <a:p>
                      <a:pPr>
                        <a:lnSpc>
                          <a:spcPct val="150000"/>
                        </a:lnSpc>
                        <a:spcAft>
                          <a:spcPts val="0"/>
                        </a:spcAft>
                      </a:pPr>
                      <a:r>
                        <a:rPr lang="ru-RU" sz="1200" dirty="0">
                          <a:effectLst/>
                        </a:rPr>
                        <a:t>16736500МДж</a:t>
                      </a:r>
                      <a:endParaRPr lang="ru-RU" sz="1100" dirty="0">
                        <a:effectLst/>
                        <a:latin typeface="Calibri"/>
                        <a:cs typeface="Times New Roman"/>
                      </a:endParaRPr>
                    </a:p>
                  </a:txBody>
                  <a:tcPr marL="68580" marR="68580" marT="0" marB="0"/>
                </a:tc>
              </a:tr>
            </a:tbl>
          </a:graphicData>
        </a:graphic>
      </p:graphicFrame>
      <p:sp>
        <p:nvSpPr>
          <p:cNvPr id="5" name="Rectangle 1"/>
          <p:cNvSpPr>
            <a:spLocks noChangeArrowheads="1"/>
          </p:cNvSpPr>
          <p:nvPr/>
        </p:nvSpPr>
        <p:spPr bwMode="auto">
          <a:xfrm>
            <a:off x="683569" y="1975196"/>
            <a:ext cx="7776864"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Если, по моим подсчетам в Усмани за год будет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собрано 895360 кг различного мусора, то зная удельную теплоемкость этих веществ можно вычислить получаемую тепловую энергию.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081744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r>
              <a:rPr lang="ru-RU" sz="1600" dirty="0" smtClean="0"/>
              <a:t>Если общая масса отходов за год жителей нашего города 895360кг, то зная процентное содержание категорий мусора, вычислим отдельно количество теплоты за год. Сложив их получим общее количество тепла при их сжигании</a:t>
            </a:r>
          </a:p>
          <a:p>
            <a:pPr>
              <a:lnSpc>
                <a:spcPct val="150000"/>
              </a:lnSpc>
              <a:spcAft>
                <a:spcPts val="0"/>
              </a:spcAft>
            </a:pPr>
            <a:r>
              <a:rPr lang="en-US" sz="1600" dirty="0" smtClean="0"/>
              <a:t>Q</a:t>
            </a:r>
            <a:r>
              <a:rPr lang="ru-RU" sz="1600" dirty="0" smtClean="0"/>
              <a:t> = 6712,5 МДж + 15752 МДж + 27834500 МДж + 23628000МДж + 16736500МДж =</a:t>
            </a:r>
          </a:p>
          <a:p>
            <a:pPr>
              <a:lnSpc>
                <a:spcPct val="150000"/>
              </a:lnSpc>
              <a:spcAft>
                <a:spcPts val="0"/>
              </a:spcAft>
            </a:pPr>
            <a:r>
              <a:rPr lang="ru-RU" sz="1600" dirty="0" smtClean="0">
                <a:cs typeface="Times New Roman"/>
              </a:rPr>
              <a:t>= </a:t>
            </a:r>
            <a:r>
              <a:rPr lang="ru-RU" sz="1600" dirty="0"/>
              <a:t>68221464,5 МДж </a:t>
            </a:r>
            <a:endParaRPr lang="ru-RU" sz="1600" dirty="0">
              <a:cs typeface="Times New Roman"/>
            </a:endParaRPr>
          </a:p>
          <a:p>
            <a:r>
              <a:rPr lang="ru-RU" sz="1400" dirty="0" smtClean="0">
                <a:cs typeface="Times New Roman"/>
              </a:rPr>
              <a:t>Если даже в Липецкой области будет построен один мусоросжигательный завод, то со всех районов области сырь для него будет довольно много, а значит и получим достаточное количество тепла.</a:t>
            </a:r>
            <a:endParaRPr lang="ru-RU" sz="1400" dirty="0">
              <a:cs typeface="Times New Roman"/>
            </a:endParaRPr>
          </a:p>
          <a:p>
            <a:r>
              <a:rPr lang="ru-RU" sz="1600" b="1" dirty="0"/>
              <a:t>После подсчетов получено 68221464,5 МДж энергии</a:t>
            </a:r>
            <a:r>
              <a:rPr lang="ru-RU" sz="1600" dirty="0"/>
              <a:t>. И это был бы вклад только нашего города при переводе мусора в полезное тепло.</a:t>
            </a:r>
          </a:p>
          <a:p>
            <a:endParaRPr lang="ru-RU" sz="1600" dirty="0"/>
          </a:p>
        </p:txBody>
      </p:sp>
    </p:spTree>
    <p:extLst>
      <p:ext uri="{BB962C8B-B14F-4D97-AF65-F5344CB8AC3E}">
        <p14:creationId xmlns:p14="http://schemas.microsoft.com/office/powerpoint/2010/main" val="13561976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endParaRPr lang="ru-RU" sz="2000" dirty="0" smtClean="0"/>
          </a:p>
          <a:p>
            <a:endParaRPr lang="ru-RU" sz="2000" dirty="0" smtClean="0"/>
          </a:p>
          <a:p>
            <a:endParaRPr lang="ru-RU" sz="2000" dirty="0"/>
          </a:p>
          <a:p>
            <a:endParaRPr lang="ru-RU" sz="2000" dirty="0"/>
          </a:p>
        </p:txBody>
      </p:sp>
      <p:sp>
        <p:nvSpPr>
          <p:cNvPr id="4" name="Прямоугольник 3"/>
          <p:cNvSpPr/>
          <p:nvPr/>
        </p:nvSpPr>
        <p:spPr>
          <a:xfrm>
            <a:off x="1187624" y="2136339"/>
            <a:ext cx="6840760" cy="3416320"/>
          </a:xfrm>
          <a:prstGeom prst="rect">
            <a:avLst/>
          </a:prstGeom>
        </p:spPr>
        <p:txBody>
          <a:bodyPr wrap="square">
            <a:spAutoFit/>
          </a:bodyPr>
          <a:lstStyle/>
          <a:p>
            <a:r>
              <a:rPr lang="ru-RU" b="1" dirty="0"/>
              <a:t>Количество</a:t>
            </a:r>
            <a:r>
              <a:rPr lang="ru-RU" dirty="0"/>
              <a:t> </a:t>
            </a:r>
            <a:r>
              <a:rPr lang="ru-RU" b="1" dirty="0"/>
              <a:t>теплоты</a:t>
            </a:r>
            <a:r>
              <a:rPr lang="ru-RU" dirty="0"/>
              <a:t>, выделяющееся при </a:t>
            </a:r>
            <a:r>
              <a:rPr lang="ru-RU" dirty="0" smtClean="0"/>
              <a:t>полном </a:t>
            </a:r>
            <a:r>
              <a:rPr lang="ru-RU" dirty="0"/>
              <a:t> </a:t>
            </a:r>
            <a:r>
              <a:rPr lang="ru-RU" b="1" dirty="0"/>
              <a:t>сгорании</a:t>
            </a:r>
            <a:r>
              <a:rPr lang="ru-RU" dirty="0"/>
              <a:t> </a:t>
            </a:r>
            <a:r>
              <a:rPr lang="ru-RU" b="1" dirty="0"/>
              <a:t>вещества</a:t>
            </a:r>
            <a:r>
              <a:rPr lang="ru-RU" dirty="0"/>
              <a:t>, зависит от его массы и удельной </a:t>
            </a:r>
            <a:r>
              <a:rPr lang="ru-RU" b="1" dirty="0"/>
              <a:t>теплоты</a:t>
            </a:r>
            <a:r>
              <a:rPr lang="ru-RU" dirty="0"/>
              <a:t> </a:t>
            </a:r>
            <a:r>
              <a:rPr lang="ru-RU" b="1" dirty="0"/>
              <a:t>сгорания</a:t>
            </a:r>
            <a:r>
              <a:rPr lang="ru-RU" dirty="0" smtClean="0"/>
              <a:t>:</a:t>
            </a:r>
          </a:p>
          <a:p>
            <a:r>
              <a:rPr lang="ru-RU" dirty="0" smtClean="0"/>
              <a:t> Формула для</a:t>
            </a:r>
            <a:r>
              <a:rPr lang="ru-RU" dirty="0"/>
              <a:t> </a:t>
            </a:r>
            <a:r>
              <a:rPr lang="ru-RU" b="1" dirty="0"/>
              <a:t>подсчета</a:t>
            </a:r>
            <a:r>
              <a:rPr lang="ru-RU" dirty="0"/>
              <a:t> </a:t>
            </a:r>
            <a:r>
              <a:rPr lang="ru-RU" b="1" dirty="0" smtClean="0"/>
              <a:t>количества теплоты</a:t>
            </a:r>
            <a:r>
              <a:rPr lang="ru-RU" dirty="0"/>
              <a:t>, выделяющейся при полном </a:t>
            </a:r>
            <a:r>
              <a:rPr lang="ru-RU" b="1" dirty="0"/>
              <a:t>сгорании</a:t>
            </a:r>
            <a:r>
              <a:rPr lang="ru-RU" dirty="0"/>
              <a:t> топлива. Q = </a:t>
            </a:r>
            <a:r>
              <a:rPr lang="ru-RU" dirty="0" err="1"/>
              <a:t>q·m</a:t>
            </a:r>
            <a:r>
              <a:rPr lang="ru-RU" dirty="0"/>
              <a:t>. </a:t>
            </a:r>
            <a:endParaRPr lang="ru-RU" dirty="0" smtClean="0"/>
          </a:p>
          <a:p>
            <a:r>
              <a:rPr lang="ru-RU" dirty="0" smtClean="0"/>
              <a:t>Q </a:t>
            </a:r>
            <a:r>
              <a:rPr lang="ru-RU" dirty="0"/>
              <a:t>– </a:t>
            </a:r>
            <a:r>
              <a:rPr lang="ru-RU" b="1" dirty="0"/>
              <a:t>количество</a:t>
            </a:r>
            <a:r>
              <a:rPr lang="ru-RU" dirty="0"/>
              <a:t> </a:t>
            </a:r>
            <a:r>
              <a:rPr lang="ru-RU" b="1" dirty="0"/>
              <a:t>теплоты</a:t>
            </a:r>
            <a:r>
              <a:rPr lang="ru-RU" dirty="0"/>
              <a:t>, Дж </a:t>
            </a:r>
            <a:endParaRPr lang="ru-RU" dirty="0" smtClean="0"/>
          </a:p>
          <a:p>
            <a:r>
              <a:rPr lang="ru-RU" dirty="0" smtClean="0"/>
              <a:t>m масса</a:t>
            </a:r>
            <a:r>
              <a:rPr lang="ru-RU" dirty="0"/>
              <a:t> </a:t>
            </a:r>
            <a:r>
              <a:rPr lang="ru-RU" b="1" dirty="0"/>
              <a:t>вещества</a:t>
            </a:r>
            <a:r>
              <a:rPr lang="ru-RU" dirty="0"/>
              <a:t> (топлива), кг </a:t>
            </a:r>
            <a:endParaRPr lang="ru-RU" dirty="0" smtClean="0"/>
          </a:p>
          <a:p>
            <a:r>
              <a:rPr lang="ru-RU" dirty="0" smtClean="0"/>
              <a:t>q </a:t>
            </a:r>
            <a:r>
              <a:rPr lang="ru-RU" dirty="0"/>
              <a:t>– удельная </a:t>
            </a:r>
            <a:r>
              <a:rPr lang="ru-RU" b="1" dirty="0"/>
              <a:t>теплота</a:t>
            </a:r>
            <a:r>
              <a:rPr lang="ru-RU" dirty="0"/>
              <a:t> </a:t>
            </a:r>
            <a:r>
              <a:rPr lang="ru-RU" b="1" dirty="0"/>
              <a:t>сгорания</a:t>
            </a:r>
            <a:r>
              <a:rPr lang="ru-RU" dirty="0"/>
              <a:t>, Дж/кг</a:t>
            </a:r>
            <a:r>
              <a:rPr lang="ru-RU" dirty="0" smtClean="0"/>
              <a:t>. </a:t>
            </a:r>
            <a:r>
              <a:rPr lang="ru-RU" b="1" dirty="0"/>
              <a:t>Удельная теплота сгорания </a:t>
            </a:r>
            <a:r>
              <a:rPr lang="ru-RU" dirty="0"/>
              <a:t>q</a:t>
            </a:r>
            <a:r>
              <a:rPr lang="ru-RU" b="1" dirty="0"/>
              <a:t> топлива</a:t>
            </a:r>
            <a:r>
              <a:rPr lang="ru-RU" dirty="0"/>
              <a:t> — количество теплоты, которая выделяется при полном сгорании 1 кг данного </a:t>
            </a:r>
            <a:r>
              <a:rPr lang="ru-RU" dirty="0" smtClean="0"/>
              <a:t>топлива.</a:t>
            </a:r>
            <a:endParaRPr lang="ru-RU" dirty="0"/>
          </a:p>
          <a:p>
            <a:endParaRPr lang="ru-RU" dirty="0"/>
          </a:p>
          <a:p>
            <a:endParaRPr lang="ru-RU" dirty="0"/>
          </a:p>
        </p:txBody>
      </p:sp>
    </p:spTree>
    <p:extLst>
      <p:ext uri="{BB962C8B-B14F-4D97-AF65-F5344CB8AC3E}">
        <p14:creationId xmlns:p14="http://schemas.microsoft.com/office/powerpoint/2010/main" val="2506616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t>Полигон сбора ТБО и </a:t>
            </a:r>
            <a:r>
              <a:rPr lang="ru-RU" sz="2800" dirty="0" smtClean="0"/>
              <a:t>свалки мусора</a:t>
            </a:r>
            <a:r>
              <a:rPr lang="ru-RU" sz="2000" dirty="0"/>
              <a:t/>
            </a:r>
            <a:br>
              <a:rPr lang="ru-RU" sz="2000" dirty="0"/>
            </a:br>
            <a:endParaRPr lang="ru-RU" sz="2000" dirty="0"/>
          </a:p>
        </p:txBody>
      </p:sp>
      <p:pic>
        <p:nvPicPr>
          <p:cNvPr id="614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18202" y="2204864"/>
            <a:ext cx="4353798"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4648200" y="2647243"/>
            <a:ext cx="4038600" cy="2550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681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выводы</a:t>
            </a:r>
            <a:endParaRPr lang="ru-RU" dirty="0"/>
          </a:p>
        </p:txBody>
      </p:sp>
      <p:sp>
        <p:nvSpPr>
          <p:cNvPr id="3" name="Объект 2"/>
          <p:cNvSpPr>
            <a:spLocks noGrp="1"/>
          </p:cNvSpPr>
          <p:nvPr>
            <p:ph idx="1"/>
          </p:nvPr>
        </p:nvSpPr>
        <p:spPr/>
        <p:txBody>
          <a:bodyPr>
            <a:normAutofit fontScale="77500" lnSpcReduction="20000"/>
          </a:bodyPr>
          <a:lstStyle/>
          <a:p>
            <a:r>
              <a:rPr lang="ru-RU" dirty="0"/>
              <a:t>В ходе работы над данной темой была изучена литература по проблеме бытовых отходов. Также, были произведены исследования мусора, накопленного в мусорной корзине разными семьями, и произведены расчеты количества мусора на семью, на одного человека за неделю, за месяц, за год. Исходя из этого подсчитано количество тепла, которое могут выделять отходы при их правильной переработке, в частности если их утилизировать на мусоросжигательном заводе. Полученное количество тепла будет огромно – это примерно 68221464,5 МДж энергии. Таим количеством теплоты можно не только нагревать воду, но и отапливать помещения. </a:t>
            </a:r>
          </a:p>
          <a:p>
            <a:r>
              <a:rPr lang="ru-RU" dirty="0"/>
              <a:t>Выявлены пункты приема и переработки вторичного сырья вблизи нашего города и на территории Липецкой области. В результате всех наших исследований мы считаем, что утилизация мусора необходима и с точки зрения получения энергии, пригодной для нужд человека, и с точки зрения сохранения окружающей среды. </a:t>
            </a:r>
          </a:p>
        </p:txBody>
      </p:sp>
    </p:spTree>
    <p:extLst>
      <p:ext uri="{BB962C8B-B14F-4D97-AF65-F5344CB8AC3E}">
        <p14:creationId xmlns:p14="http://schemas.microsoft.com/office/powerpoint/2010/main" val="3236332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pPr marL="274320" lvl="0" indent="-274320">
              <a:buClr>
                <a:srgbClr val="0BD0D9"/>
              </a:buClr>
              <a:buSzPct val="95000"/>
              <a:buFont typeface="Wingdings 2"/>
              <a:buChar char=""/>
            </a:pPr>
            <a:endParaRPr lang="ru-RU" sz="3600" dirty="0" smtClean="0">
              <a:solidFill>
                <a:prstClr val="black"/>
              </a:solidFill>
              <a:latin typeface="Constantia"/>
            </a:endParaRPr>
          </a:p>
          <a:p>
            <a:pPr marL="274320" lvl="0" indent="-274320">
              <a:buClr>
                <a:srgbClr val="0BD0D9"/>
              </a:buClr>
              <a:buSzPct val="95000"/>
              <a:buFont typeface="Wingdings 2"/>
              <a:buChar char=""/>
            </a:pPr>
            <a:endParaRPr lang="ru-RU" sz="3600" dirty="0">
              <a:solidFill>
                <a:prstClr val="black"/>
              </a:solidFill>
              <a:latin typeface="Constantia"/>
            </a:endParaRPr>
          </a:p>
          <a:p>
            <a:pPr marL="274320" lvl="0" indent="-274320">
              <a:buClr>
                <a:srgbClr val="0BD0D9"/>
              </a:buClr>
              <a:buSzPct val="95000"/>
              <a:buFont typeface="Wingdings 2"/>
              <a:buChar char=""/>
            </a:pPr>
            <a:r>
              <a:rPr lang="ru-RU" sz="3600" dirty="0" smtClean="0">
                <a:solidFill>
                  <a:prstClr val="black"/>
                </a:solidFill>
                <a:latin typeface="Constantia"/>
              </a:rPr>
              <a:t>СПАСИБО </a:t>
            </a:r>
            <a:r>
              <a:rPr lang="ru-RU" sz="3600" dirty="0">
                <a:solidFill>
                  <a:prstClr val="black"/>
                </a:solidFill>
                <a:latin typeface="Constantia"/>
              </a:rPr>
              <a:t>ЗА ВНИМАНИЕ!</a:t>
            </a:r>
          </a:p>
        </p:txBody>
      </p:sp>
    </p:spTree>
    <p:extLst>
      <p:ext uri="{BB962C8B-B14F-4D97-AF65-F5344CB8AC3E}">
        <p14:creationId xmlns:p14="http://schemas.microsoft.com/office/powerpoint/2010/main" val="105416221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Apothecary</Template>
  <TotalTime>117</TotalTime>
  <Words>454</Words>
  <Application>Microsoft Office PowerPoint</Application>
  <PresentationFormat>Экран (4:3)</PresentationFormat>
  <Paragraphs>66</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Аптека</vt:lpstr>
      <vt:lpstr>Переработка мусора с учетом его теплоемкости </vt:lpstr>
      <vt:lpstr>Цель и задачи</vt:lpstr>
      <vt:lpstr>Примерный  состав ТБО городов России. </vt:lpstr>
      <vt:lpstr>Состав и количество мусора семьи №1</vt:lpstr>
      <vt:lpstr>Количество и состав мусора семьи №2</vt:lpstr>
      <vt:lpstr>Количество и состав мусора в семье №3 </vt:lpstr>
      <vt:lpstr>Среднее количество и состав мусора </vt:lpstr>
      <vt:lpstr>Расчет количества теплоты</vt:lpstr>
      <vt:lpstr>Презентация PowerPoint</vt:lpstr>
      <vt:lpstr>Презентация PowerPoint</vt:lpstr>
      <vt:lpstr>Полигон сбора ТБО и свалки мусора </vt:lpstr>
      <vt:lpstr>выводы</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Переработка мусора с учетом его теплоемкости </dc:title>
  <dc:creator>Галина</dc:creator>
  <cp:lastModifiedBy>Галина</cp:lastModifiedBy>
  <cp:revision>15</cp:revision>
  <dcterms:created xsi:type="dcterms:W3CDTF">2020-10-21T16:09:46Z</dcterms:created>
  <dcterms:modified xsi:type="dcterms:W3CDTF">2021-10-19T19:03:37Z</dcterms:modified>
</cp:coreProperties>
</file>