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71" r:id="rId3"/>
    <p:sldId id="275" r:id="rId4"/>
    <p:sldId id="260" r:id="rId5"/>
    <p:sldId id="281" r:id="rId6"/>
    <p:sldId id="274" r:id="rId7"/>
    <p:sldId id="261" r:id="rId8"/>
    <p:sldId id="289" r:id="rId9"/>
    <p:sldId id="273" r:id="rId10"/>
    <p:sldId id="269" r:id="rId11"/>
    <p:sldId id="259" r:id="rId12"/>
    <p:sldId id="263" r:id="rId13"/>
    <p:sldId id="284" r:id="rId14"/>
    <p:sldId id="283" r:id="rId15"/>
    <p:sldId id="267" r:id="rId16"/>
    <p:sldId id="268" r:id="rId17"/>
    <p:sldId id="272" r:id="rId18"/>
    <p:sldId id="276" r:id="rId19"/>
    <p:sldId id="282" r:id="rId20"/>
    <p:sldId id="285" r:id="rId21"/>
    <p:sldId id="279" r:id="rId22"/>
    <p:sldId id="278" r:id="rId23"/>
    <p:sldId id="286" r:id="rId24"/>
    <p:sldId id="28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47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B6D20-7807-4449-9E40-847B18A5D1B8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1A287-B28B-4B0F-9D33-BC3FD556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405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1A287-B28B-4B0F-9D33-BC3FD556882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275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1A287-B28B-4B0F-9D33-BC3FD556882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02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1A287-B28B-4B0F-9D33-BC3FD556882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02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1A287-B28B-4B0F-9D33-BC3FD556882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02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1A287-B28B-4B0F-9D33-BC3FD556882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02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1A287-B28B-4B0F-9D33-BC3FD556882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02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AE25F60-93DE-4410-9AC6-E760C6F50803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BF39D09-1478-487B-A011-C5F1ACC9D89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4392488"/>
          </a:xfrm>
        </p:spPr>
        <p:txBody>
          <a:bodyPr>
            <a:normAutofit/>
          </a:bodyPr>
          <a:lstStyle/>
          <a:p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русского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языка 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5а классе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СОШ №1 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Агидель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имени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Р.К.Холбана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355080"/>
            <a:ext cx="6400800" cy="14732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Учитель:  </a:t>
            </a:r>
            <a:r>
              <a:rPr lang="ru-RU" dirty="0" err="1">
                <a:solidFill>
                  <a:schemeClr val="tx1"/>
                </a:solidFill>
              </a:rPr>
              <a:t>Муллакаева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Данифа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Хафасовна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8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Физкультминутка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33152"/>
            <a:ext cx="7992888" cy="464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9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512168"/>
          </a:xfrm>
        </p:spPr>
        <p:txBody>
          <a:bodyPr>
            <a:noAutofit/>
          </a:bodyPr>
          <a:lstStyle/>
          <a:p>
            <a:r>
              <a:rPr lang="ru-RU" sz="2800" dirty="0"/>
              <a:t>Выборочный диктант.  </a:t>
            </a:r>
            <a:br>
              <a:rPr lang="ru-RU" sz="2800" dirty="0"/>
            </a:br>
            <a:r>
              <a:rPr lang="ru-RU" sz="2800" dirty="0"/>
              <a:t> Выписать из текста глаголы, объяснить в них орфограммы.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556792"/>
            <a:ext cx="6400800" cy="4896544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Гре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…т-</a:t>
            </a:r>
            <a:endParaRPr lang="ru-RU" sz="32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(Не) растаял -</a:t>
            </a:r>
            <a:endParaRPr lang="ru-RU" sz="32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Нужно </a:t>
            </a: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заня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…</a:t>
            </a: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ся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</a:t>
            </a:r>
            <a:endParaRPr lang="ru-RU" sz="32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Радуют…</a:t>
            </a: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ся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</a:t>
            </a:r>
            <a:endParaRPr lang="ru-RU" sz="32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Превратят…</a:t>
            </a: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ся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</a:t>
            </a:r>
            <a:endParaRPr lang="ru-RU" sz="32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Дыш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…</a:t>
            </a: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шь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</a:t>
            </a:r>
            <a:endParaRPr lang="ru-RU" sz="32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Любуеш</a:t>
            </a:r>
            <a:r>
              <a:rPr lang="ru-RU" sz="32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…</a:t>
            </a:r>
            <a:r>
              <a:rPr lang="ru-RU" sz="32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ся</a:t>
            </a:r>
            <a:r>
              <a:rPr lang="ru-RU" sz="32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</a:t>
            </a:r>
            <a:endParaRPr lang="ru-RU" sz="30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8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512168"/>
          </a:xfrm>
        </p:spPr>
        <p:txBody>
          <a:bodyPr>
            <a:noAutofit/>
          </a:bodyPr>
          <a:lstStyle/>
          <a:p>
            <a:r>
              <a:rPr lang="ru-RU" sz="2800" dirty="0"/>
              <a:t>Выборочный диктант.  </a:t>
            </a:r>
            <a:br>
              <a:rPr lang="ru-RU" sz="2800" dirty="0"/>
            </a:br>
            <a:r>
              <a:rPr lang="ru-RU" sz="2800" dirty="0"/>
              <a:t> Выписать из текста глаголы, объяснить в них орфограммы.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8064896" cy="4896544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Гре</a:t>
            </a:r>
            <a:r>
              <a:rPr lang="ru-RU" sz="2600" b="1" dirty="0" smtClean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</a:t>
            </a:r>
            <a:r>
              <a:rPr lang="ru-RU" sz="26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 - 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глагол 2 спряжения.</a:t>
            </a:r>
            <a:endParaRPr lang="ru-RU" sz="26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Не</a:t>
            </a:r>
            <a:r>
              <a:rPr lang="ru-RU" sz="26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</a:t>
            </a: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растаял – 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частица не с глаголами пишется раздельно.</a:t>
            </a:r>
            <a:endParaRPr lang="ru-RU" sz="26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Нужно занят</a:t>
            </a:r>
            <a:r>
              <a:rPr lang="ru-RU" sz="26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ь</a:t>
            </a: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ся- 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нужно что сделат</a:t>
            </a:r>
            <a:r>
              <a:rPr lang="ru-RU" sz="2600" i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ь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? </a:t>
            </a:r>
            <a:endParaRPr lang="ru-RU" sz="26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Радую</a:t>
            </a:r>
            <a:r>
              <a:rPr lang="ru-RU" sz="26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тся</a:t>
            </a: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– что делаю</a:t>
            </a:r>
            <a:r>
              <a:rPr lang="ru-RU" sz="2600" i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?</a:t>
            </a:r>
            <a:endParaRPr lang="ru-RU" sz="26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Превратя</a:t>
            </a:r>
            <a:r>
              <a:rPr lang="ru-RU" sz="26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тся</a:t>
            </a: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– 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что сделаю</a:t>
            </a:r>
            <a:r>
              <a:rPr lang="ru-RU" sz="2600" i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?</a:t>
            </a:r>
            <a:endParaRPr lang="ru-RU" sz="26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Дыш</a:t>
            </a:r>
            <a:r>
              <a:rPr lang="ru-RU" sz="26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</a:t>
            </a: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шь – 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глагол 2 спряжения</a:t>
            </a: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  <a:endParaRPr lang="ru-RU" sz="2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Любуеш</a:t>
            </a:r>
            <a:r>
              <a:rPr lang="ru-RU" sz="26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ь</a:t>
            </a:r>
            <a:r>
              <a:rPr lang="ru-RU" sz="2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ся – </a:t>
            </a:r>
            <a:r>
              <a:rPr lang="ru-RU" sz="26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глагол 2 лица </a:t>
            </a:r>
            <a:r>
              <a:rPr lang="ru-RU" sz="2600" i="1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ед.числа</a:t>
            </a:r>
            <a:endParaRPr lang="ru-RU" sz="2600" i="1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24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772400" cy="1512168"/>
          </a:xfrm>
        </p:spPr>
        <p:txBody>
          <a:bodyPr>
            <a:noAutofit/>
          </a:bodyPr>
          <a:lstStyle/>
          <a:p>
            <a:r>
              <a:rPr lang="ru-RU" sz="3200" dirty="0"/>
              <a:t>«Третий лишний»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556792"/>
            <a:ext cx="8352928" cy="4896544"/>
          </a:xfrm>
        </p:spPr>
        <p:txBody>
          <a:bodyPr>
            <a:noAutofit/>
          </a:bodyPr>
          <a:lstStyle/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      1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Белеет, зеленеет, синий 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      2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Сделает, напишет, рисует 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    3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Расскажет, говорит,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спросит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     4. Шумел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сияет, греет 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     5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Играют, поют, смеётся 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    6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Молчу, скачет, слушаю 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    7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Смеялась, держалось,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танцевала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024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772400" cy="1512168"/>
          </a:xfrm>
        </p:spPr>
        <p:txBody>
          <a:bodyPr>
            <a:noAutofit/>
          </a:bodyPr>
          <a:lstStyle/>
          <a:p>
            <a:r>
              <a:rPr lang="ru-RU" sz="3200" dirty="0"/>
              <a:t>«Третий лишний»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568951" cy="4896544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1. Белеет, зеленеет, </a:t>
            </a:r>
            <a:r>
              <a:rPr lang="ru-RU" sz="2800" dirty="0" smtClean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синий 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(значение)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Сделает, напишет, </a:t>
            </a: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рисует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(вид)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3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2800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Расскажет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говорит, спросит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(спряжение)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4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.Шумел</a:t>
            </a:r>
            <a:r>
              <a:rPr lang="ru-RU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сияет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греет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(время)</a:t>
            </a:r>
            <a:endParaRPr lang="ru-RU" sz="28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5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Играют, поют, </a:t>
            </a:r>
            <a:r>
              <a:rPr lang="ru-RU" sz="2800" dirty="0" smtClean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смеётся 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(число)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6</a:t>
            </a:r>
            <a:r>
              <a:rPr lang="ru-RU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Молчу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скачет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слушаю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(лицо)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7. Смеялась, </a:t>
            </a:r>
            <a:r>
              <a:rPr lang="ru-RU" sz="2800" dirty="0" smtClean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держалось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танцевала(род)</a:t>
            </a:r>
            <a:endParaRPr lang="ru-RU" sz="28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0764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512168"/>
          </a:xfrm>
        </p:spPr>
        <p:txBody>
          <a:bodyPr>
            <a:noAutofit/>
          </a:bodyPr>
          <a:lstStyle/>
          <a:p>
            <a:r>
              <a:rPr lang="ru-RU" sz="2800" dirty="0"/>
              <a:t>Индивидуальная работа. Выписать из текста слова с другими орфограммами и объяснить их.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556792"/>
            <a:ext cx="6400800" cy="4896544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Сне(г/к) -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Вес..</a:t>
            </a:r>
            <a:r>
              <a:rPr lang="ru-RU" sz="30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ло</a:t>
            </a: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</a:t>
            </a:r>
            <a:endParaRPr lang="ru-RU" sz="3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(На) ветках-</a:t>
            </a:r>
            <a:endParaRPr lang="ru-RU" sz="3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Радуются </a:t>
            </a:r>
            <a:r>
              <a:rPr lang="ru-RU" sz="30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весн</a:t>
            </a: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… -</a:t>
            </a:r>
            <a:endParaRPr lang="ru-RU" sz="3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Сквозь мокр… землю -</a:t>
            </a:r>
            <a:endParaRPr lang="ru-RU" sz="3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дерев..</a:t>
            </a:r>
            <a:r>
              <a:rPr lang="ru-RU" sz="30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ях</a:t>
            </a: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-</a:t>
            </a:r>
            <a:endParaRPr lang="ru-RU" sz="3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0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Поч</a:t>
            </a: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(?)</a:t>
            </a:r>
            <a:r>
              <a:rPr lang="ru-RU" sz="30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ки</a:t>
            </a:r>
            <a:r>
              <a:rPr lang="ru-RU" sz="30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</a:t>
            </a:r>
            <a:endParaRPr lang="ru-RU" sz="30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62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512168"/>
          </a:xfrm>
        </p:spPr>
        <p:txBody>
          <a:bodyPr>
            <a:noAutofit/>
          </a:bodyPr>
          <a:lstStyle/>
          <a:p>
            <a:r>
              <a:rPr lang="ru-RU" sz="2800" dirty="0"/>
              <a:t>Индивидуальная работа. Выписать из текста слова с другими орфограммами и объяснить.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556792"/>
            <a:ext cx="8136904" cy="4896544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Сне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</a:t>
            </a: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- </a:t>
            </a:r>
            <a:r>
              <a:rPr lang="ru-RU" sz="2800" i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снег</a:t>
            </a:r>
            <a:r>
              <a:rPr lang="ru-RU" sz="2800" i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Весело - 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вес</a:t>
            </a:r>
            <a:r>
              <a:rPr lang="ru-RU" sz="2800" i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лье</a:t>
            </a:r>
            <a:endParaRPr lang="ru-RU" sz="28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ветках- 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</a:t>
            </a:r>
            <a:r>
              <a:rPr lang="ru-RU" sz="2800" i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тонких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ветках</a:t>
            </a:r>
            <a:endParaRPr lang="ru-RU" sz="28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Радуются весн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 </a:t>
            </a: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– 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чему?сущ.1 </a:t>
            </a:r>
            <a:r>
              <a:rPr lang="ru-RU" sz="2800" i="1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скл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., в </a:t>
            </a:r>
            <a:r>
              <a:rPr lang="ru-RU" sz="2800" i="1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Д.п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  <a:endParaRPr lang="ru-RU" sz="28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Сквозь мокр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ую</a:t>
            </a: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землю –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сквозь землю </a:t>
            </a:r>
            <a:r>
              <a:rPr lang="ru-RU" sz="2800" i="1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как</a:t>
            </a:r>
            <a:r>
              <a:rPr lang="ru-RU" sz="2800" i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ую?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дерев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ь</a:t>
            </a: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ях  - 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разделительный Ь стоит на стыке корня и окончания</a:t>
            </a:r>
            <a:endParaRPr lang="ru-RU" sz="2800" i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Почки, листо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чк</a:t>
            </a: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 – </a:t>
            </a:r>
            <a:r>
              <a:rPr lang="ru-RU" sz="2800" i="1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чк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, </a:t>
            </a:r>
            <a:r>
              <a:rPr lang="ru-RU" sz="2800" i="1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чн</a:t>
            </a:r>
            <a:r>
              <a:rPr lang="ru-RU" sz="2800" i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без Ь</a:t>
            </a:r>
            <a:endParaRPr lang="ru-RU" sz="2800" i="1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68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>Морфологический разбор глагола</a:t>
            </a:r>
            <a: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064896" cy="4464496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Греет- 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глагол, что делает?, обозначает действие предмета.</a:t>
            </a:r>
            <a:endParaRPr lang="ru-RU" sz="3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II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Н.ф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–греть, 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постоянные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морф.признаки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: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несов.вида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1 спряжения, в </a:t>
            </a:r>
            <a:r>
              <a:rPr lang="ru-RU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настоящем времени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в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ед.числе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в 3-м лице.</a:t>
            </a:r>
            <a:endParaRPr lang="ru-RU" sz="3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III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  <a:r>
              <a:rPr lang="ru-RU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Солнышко(что 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делает?) </a:t>
            </a:r>
            <a:r>
              <a:rPr lang="ru-RU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греет. 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(сказуемое)</a:t>
            </a:r>
            <a:endParaRPr lang="ru-RU" sz="3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655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>Морфологический разбор глагола</a:t>
            </a:r>
            <a: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064896" cy="4464496"/>
          </a:xfrm>
        </p:spPr>
        <p:txBody>
          <a:bodyPr>
            <a:normAutofit fontScale="77500" lnSpcReduction="2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Морфологический разбор глагола «</a:t>
            </a:r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растаял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»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I.	Растаял- глагол, что сделал?, обозначает действие предмета.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II.	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Н.ф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–растаять, постоянные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морф.признаки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: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сов.вида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1 спряжения, в прошедшем времени, в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ед.числе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в </a:t>
            </a:r>
            <a:r>
              <a:rPr lang="ru-RU" sz="3600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м.р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III.    Снег (что сделал?) растаял (сказуемое)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60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>Взаимопроверка</a:t>
            </a:r>
            <a: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064896" cy="4464496"/>
          </a:xfrm>
        </p:spPr>
        <p:txBody>
          <a:bodyPr>
            <a:normAutofit/>
          </a:bodyPr>
          <a:lstStyle/>
          <a:p>
            <a:pPr lvl="0" algn="l">
              <a:buClr>
                <a:srgbClr val="31B6FD"/>
              </a:buClr>
            </a:pPr>
            <a:r>
              <a:rPr lang="ru-RU" sz="2400" dirty="0">
                <a:solidFill>
                  <a:srgbClr val="073E87"/>
                </a:solidFill>
              </a:rPr>
              <a:t> </a:t>
            </a:r>
            <a:r>
              <a:rPr lang="ru-RU" sz="2400" dirty="0" smtClean="0">
                <a:solidFill>
                  <a:srgbClr val="073E87"/>
                </a:solidFill>
              </a:rPr>
              <a:t> </a:t>
            </a:r>
          </a:p>
          <a:p>
            <a:pPr lvl="0" algn="l">
              <a:buClr>
                <a:srgbClr val="31B6FD"/>
              </a:buClr>
            </a:pPr>
            <a:r>
              <a:rPr lang="ru-RU" sz="2400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5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5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ошибок – «5»</a:t>
            </a:r>
          </a:p>
          <a:p>
            <a:pPr lvl="0" algn="l">
              <a:buClr>
                <a:srgbClr val="31B6FD"/>
              </a:buClr>
            </a:pPr>
            <a:r>
              <a:rPr lang="ru-RU" sz="5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1-2 </a:t>
            </a:r>
            <a:r>
              <a:rPr lang="ru-RU" sz="5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ошибки – «4»</a:t>
            </a:r>
          </a:p>
          <a:p>
            <a:pPr lvl="0" algn="l">
              <a:buClr>
                <a:srgbClr val="31B6FD"/>
              </a:buClr>
            </a:pPr>
            <a:r>
              <a:rPr lang="ru-RU" sz="5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3-4 </a:t>
            </a:r>
            <a:r>
              <a:rPr lang="ru-RU" sz="5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ошибки – «3»</a:t>
            </a:r>
          </a:p>
        </p:txBody>
      </p:sp>
    </p:spTree>
    <p:extLst>
      <p:ext uri="{BB962C8B-B14F-4D97-AF65-F5344CB8AC3E}">
        <p14:creationId xmlns:p14="http://schemas.microsoft.com/office/powerpoint/2010/main" val="32675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93610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чем мы будем сегодня говорит?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8136904" cy="4464496"/>
          </a:xfrm>
        </p:spPr>
        <p:txBody>
          <a:bodyPr>
            <a:normAutofit fontScale="40000" lnSpcReduction="20000"/>
          </a:bodyPr>
          <a:lstStyle/>
          <a:p>
            <a:pPr algn="l" fontAlgn="base"/>
            <a:endParaRPr lang="ru-RU" dirty="0">
              <a:solidFill>
                <a:srgbClr val="000000"/>
              </a:solidFill>
              <a:latin typeface="Arial"/>
            </a:endParaRPr>
          </a:p>
          <a:p>
            <a:pPr fontAlgn="base"/>
            <a:r>
              <a:rPr lang="ru-RU" sz="8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предметы оживляет, </a:t>
            </a:r>
          </a:p>
          <a:p>
            <a:pPr fontAlgn="base"/>
            <a:r>
              <a:rPr lang="ru-RU" sz="8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 дела их привлекает.</a:t>
            </a:r>
          </a:p>
          <a:p>
            <a:pPr fontAlgn="base"/>
            <a:r>
              <a:rPr lang="ru-RU" sz="8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им делать – говорит.</a:t>
            </a:r>
          </a:p>
          <a:p>
            <a:pPr fontAlgn="base"/>
            <a:r>
              <a:rPr lang="ru-RU" sz="8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Строго сам за всем следит.</a:t>
            </a:r>
          </a:p>
          <a:p>
            <a:pPr fontAlgn="base"/>
            <a:r>
              <a:rPr lang="ru-RU" sz="8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три времени имеет, </a:t>
            </a:r>
          </a:p>
          <a:p>
            <a:pPr fontAlgn="base"/>
            <a:r>
              <a:rPr lang="ru-RU" sz="8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спрягаться сам умеет.</a:t>
            </a:r>
          </a:p>
          <a:p>
            <a:pPr fontAlgn="base"/>
            <a:r>
              <a:rPr lang="ru-RU" sz="8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долго ходят в школы, </a:t>
            </a:r>
          </a:p>
          <a:p>
            <a:pPr fontAlgn="base"/>
            <a:r>
              <a:rPr lang="ru-RU" sz="8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выучить...</a:t>
            </a:r>
            <a:endParaRPr lang="ru-RU" sz="800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49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>Домашнее задание</a:t>
            </a:r>
            <a: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064896" cy="4464496"/>
          </a:xfrm>
        </p:spPr>
        <p:txBody>
          <a:bodyPr>
            <a:normAutofit/>
          </a:bodyPr>
          <a:lstStyle/>
          <a:p>
            <a:pPr lvl="0" algn="l">
              <a:buClr>
                <a:srgbClr val="31B6FD"/>
              </a:buClr>
            </a:pPr>
            <a:r>
              <a:rPr lang="ru-RU" sz="2400" dirty="0">
                <a:solidFill>
                  <a:srgbClr val="073E87"/>
                </a:solidFill>
              </a:rPr>
              <a:t> </a:t>
            </a:r>
            <a:r>
              <a:rPr lang="ru-RU" sz="2400" dirty="0" smtClean="0">
                <a:solidFill>
                  <a:srgbClr val="073E87"/>
                </a:solidFill>
              </a:rPr>
              <a:t> </a:t>
            </a:r>
          </a:p>
          <a:p>
            <a:pPr lvl="0" algn="l">
              <a:buClr>
                <a:srgbClr val="31B6FD"/>
              </a:buClr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4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Параграф 104,</a:t>
            </a:r>
          </a:p>
          <a:p>
            <a:pPr lvl="0" algn="l">
              <a:buClr>
                <a:srgbClr val="31B6FD"/>
              </a:buClr>
            </a:pPr>
            <a:r>
              <a:rPr lang="ru-RU" sz="4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упражнение 650</a:t>
            </a:r>
            <a:endParaRPr lang="ru-RU" sz="4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62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1" y="404664"/>
            <a:ext cx="8376931" cy="6449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92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60648"/>
            <a:ext cx="8280920" cy="5688632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ru-RU" sz="36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289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89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2675467"/>
            <a:ext cx="8424936" cy="3450696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5940425" algn="r"/>
              </a:tabLst>
            </a:pPr>
            <a:r>
              <a:rPr lang="ru-RU" sz="3200" b="1" dirty="0" smtClean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После </a:t>
            </a:r>
            <a:r>
              <a:rPr lang="ru-RU" sz="3200" b="1" dirty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драки …. не будешь знать </a:t>
            </a:r>
            <a:r>
              <a:rPr lang="ru-RU" sz="3200" b="1" dirty="0" smtClean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голоду.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5940425" algn="r"/>
              </a:tabLst>
            </a:pPr>
            <a:r>
              <a:rPr lang="ru-RU" sz="3200" b="1" dirty="0" smtClean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Кто </a:t>
            </a:r>
            <a:r>
              <a:rPr lang="ru-RU" sz="3200" b="1" dirty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не работает…. так и с полки не </a:t>
            </a:r>
            <a:r>
              <a:rPr lang="ru-RU" sz="3200" b="1" dirty="0" smtClean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достанешь</a:t>
            </a:r>
            <a:r>
              <a:rPr lang="ru-RU" sz="3200" b="1" dirty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5940425" algn="r"/>
              </a:tabLst>
            </a:pPr>
            <a:r>
              <a:rPr lang="ru-RU" sz="3200" b="1" dirty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Учись смолоду …. кулаками не </a:t>
            </a:r>
            <a:r>
              <a:rPr lang="ru-RU" sz="3200" b="1" dirty="0" smtClean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машут.</a:t>
            </a:r>
            <a:endParaRPr lang="ru-RU" sz="3200" b="1" dirty="0">
              <a:solidFill>
                <a:schemeClr val="tx1"/>
              </a:solidFill>
              <a:latin typeface="Arial Narrow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5940425" algn="r"/>
              </a:tabLst>
            </a:pPr>
            <a:r>
              <a:rPr lang="ru-RU" sz="3200" b="1" dirty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Руки не </a:t>
            </a:r>
            <a:r>
              <a:rPr lang="ru-RU" sz="3200" b="1" dirty="0" smtClean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протянешь….тот </a:t>
            </a:r>
            <a:r>
              <a:rPr lang="ru-RU" sz="3200" b="1" dirty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не </a:t>
            </a:r>
            <a:r>
              <a:rPr lang="ru-RU" sz="3200" b="1" dirty="0" smtClean="0">
                <a:solidFill>
                  <a:schemeClr val="tx1"/>
                </a:solidFill>
                <a:latin typeface="Arial Narrow" pitchFamily="34" charset="0"/>
                <a:ea typeface="Calibri"/>
                <a:cs typeface="Times New Roman"/>
              </a:rPr>
              <a:t>ест.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>Восстанови пословицы. Соедини начало и конец пословицы</a:t>
            </a:r>
            <a:endParaRPr lang="ru-RU" sz="2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68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064896" cy="4464496"/>
          </a:xfrm>
        </p:spPr>
        <p:txBody>
          <a:bodyPr>
            <a:normAutofit/>
          </a:bodyPr>
          <a:lstStyle/>
          <a:p>
            <a:pPr lvl="0" algn="l">
              <a:buClr>
                <a:srgbClr val="31B6FD"/>
              </a:buClr>
            </a:pPr>
            <a:r>
              <a:rPr lang="ru-RU" sz="2400" dirty="0">
                <a:solidFill>
                  <a:srgbClr val="073E87"/>
                </a:solidFill>
              </a:rPr>
              <a:t> </a:t>
            </a:r>
            <a:r>
              <a:rPr lang="ru-RU" sz="2400" dirty="0" smtClean="0">
                <a:solidFill>
                  <a:srgbClr val="073E87"/>
                </a:solidFill>
              </a:rPr>
              <a:t> </a:t>
            </a:r>
          </a:p>
          <a:p>
            <a:pPr lvl="0" algn="l">
              <a:buClr>
                <a:srgbClr val="31B6FD"/>
              </a:buClr>
            </a:pPr>
            <a:r>
              <a:rPr lang="ru-RU" sz="6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Спасибо за урок</a:t>
            </a:r>
            <a:endParaRPr lang="ru-RU" sz="6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05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урока:</a:t>
            </a:r>
            <a:b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«Глагол как часть речи»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98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296144"/>
          </a:xfrm>
        </p:spPr>
        <p:txBody>
          <a:bodyPr/>
          <a:lstStyle/>
          <a:p>
            <a:r>
              <a:rPr lang="ru-RU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Цели урока: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6400800" cy="3040361"/>
          </a:xfrm>
        </p:spPr>
        <p:txBody>
          <a:bodyPr>
            <a:normAutofit fontScale="92500"/>
          </a:bodyPr>
          <a:lstStyle/>
          <a:p>
            <a:pPr algn="just">
              <a:spcAft>
                <a:spcPts val="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Цель: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-формирование умения выделять глагол среди других частей речи по его значению и морфологическим признакам 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-повторение орфограмм в глаголах 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38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урока:</a:t>
            </a:r>
            <a:b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«Глагол как часть речи»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941168"/>
            <a:ext cx="6400800" cy="3930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1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02624" cy="864096"/>
          </a:xfrm>
        </p:spPr>
        <p:txBody>
          <a:bodyPr>
            <a:normAutofit fontScale="90000"/>
          </a:bodyPr>
          <a:lstStyle/>
          <a:p>
            <a:r>
              <a:rPr lang="ru-RU" dirty="0"/>
              <a:t>Работа с текстом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908720"/>
            <a:ext cx="7560840" cy="5400600"/>
          </a:xfrm>
        </p:spPr>
        <p:txBody>
          <a:bodyPr>
            <a:normAutofit fontScale="92500"/>
          </a:bodyPr>
          <a:lstStyle/>
          <a:p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sz="3200" dirty="0">
                <a:solidFill>
                  <a:schemeClr val="tx1"/>
                </a:solidFill>
              </a:rPr>
              <a:t>        </a:t>
            </a:r>
            <a:r>
              <a:rPr lang="ru-RU" sz="3500" dirty="0">
                <a:solidFill>
                  <a:schemeClr val="tx1"/>
                </a:solidFill>
              </a:rPr>
              <a:t>Весна </a:t>
            </a:r>
            <a:r>
              <a:rPr lang="ru-RU" sz="3500" dirty="0" smtClean="0">
                <a:solidFill>
                  <a:schemeClr val="tx1"/>
                </a:solidFill>
              </a:rPr>
              <a:t>идёт</a:t>
            </a:r>
            <a:r>
              <a:rPr lang="ru-RU" sz="3500" dirty="0">
                <a:solidFill>
                  <a:schemeClr val="tx1"/>
                </a:solidFill>
              </a:rPr>
              <a:t>. </a:t>
            </a:r>
            <a:r>
              <a:rPr lang="ru-RU" sz="3500" dirty="0" err="1">
                <a:solidFill>
                  <a:schemeClr val="tx1"/>
                </a:solidFill>
              </a:rPr>
              <a:t>Гре</a:t>
            </a:r>
            <a:r>
              <a:rPr lang="ru-RU" sz="3500" dirty="0">
                <a:solidFill>
                  <a:schemeClr val="tx1"/>
                </a:solidFill>
              </a:rPr>
              <a:t>…т солнышко. Снег еще(не) растаял. Птицы весело щебечут на ветках. Им нужно занят…</a:t>
            </a:r>
            <a:r>
              <a:rPr lang="ru-RU" sz="3500" dirty="0" err="1">
                <a:solidFill>
                  <a:schemeClr val="tx1"/>
                </a:solidFill>
              </a:rPr>
              <a:t>ся</a:t>
            </a:r>
            <a:r>
              <a:rPr lang="ru-RU" sz="3500" dirty="0">
                <a:solidFill>
                  <a:schemeClr val="tx1"/>
                </a:solidFill>
              </a:rPr>
              <a:t> гнездами. Они радуют(?)</a:t>
            </a:r>
            <a:r>
              <a:rPr lang="ru-RU" sz="3500" dirty="0" err="1">
                <a:solidFill>
                  <a:schemeClr val="tx1"/>
                </a:solidFill>
              </a:rPr>
              <a:t>ся</a:t>
            </a:r>
            <a:r>
              <a:rPr lang="ru-RU" sz="3500" dirty="0">
                <a:solidFill>
                  <a:schemeClr val="tx1"/>
                </a:solidFill>
              </a:rPr>
              <a:t>  весне. Сквозь мокрую землю пробивается весенняя трава. На </a:t>
            </a:r>
            <a:r>
              <a:rPr lang="ru-RU" sz="3500" dirty="0" smtClean="0">
                <a:solidFill>
                  <a:schemeClr val="tx1"/>
                </a:solidFill>
              </a:rPr>
              <a:t>деревьях </a:t>
            </a:r>
            <a:r>
              <a:rPr lang="ru-RU" sz="3500" dirty="0">
                <a:solidFill>
                  <a:schemeClr val="tx1"/>
                </a:solidFill>
              </a:rPr>
              <a:t>набухли почки. Скоро они превратят(?)</a:t>
            </a:r>
            <a:r>
              <a:rPr lang="ru-RU" sz="3500" dirty="0" err="1">
                <a:solidFill>
                  <a:schemeClr val="tx1"/>
                </a:solidFill>
              </a:rPr>
              <a:t>ся</a:t>
            </a:r>
            <a:r>
              <a:rPr lang="ru-RU" sz="3500" dirty="0">
                <a:solidFill>
                  <a:schemeClr val="tx1"/>
                </a:solidFill>
              </a:rPr>
              <a:t> в зеленые листочки. </a:t>
            </a:r>
            <a:r>
              <a:rPr lang="ru-RU" sz="3500" dirty="0" err="1">
                <a:solidFill>
                  <a:schemeClr val="tx1"/>
                </a:solidFill>
              </a:rPr>
              <a:t>Дыш</a:t>
            </a:r>
            <a:r>
              <a:rPr lang="ru-RU" sz="3500" dirty="0">
                <a:solidFill>
                  <a:schemeClr val="tx1"/>
                </a:solidFill>
              </a:rPr>
              <a:t>…</a:t>
            </a:r>
            <a:r>
              <a:rPr lang="ru-RU" sz="3500" dirty="0" err="1">
                <a:solidFill>
                  <a:schemeClr val="tx1"/>
                </a:solidFill>
              </a:rPr>
              <a:t>шь</a:t>
            </a:r>
            <a:r>
              <a:rPr lang="ru-RU" sz="3500" dirty="0">
                <a:solidFill>
                  <a:schemeClr val="tx1"/>
                </a:solidFill>
              </a:rPr>
              <a:t> </a:t>
            </a:r>
            <a:r>
              <a:rPr lang="ru-RU" sz="3500" dirty="0" err="1">
                <a:solidFill>
                  <a:schemeClr val="tx1"/>
                </a:solidFill>
              </a:rPr>
              <a:t>свеж..м</a:t>
            </a:r>
            <a:r>
              <a:rPr lang="ru-RU" sz="3500" dirty="0">
                <a:solidFill>
                  <a:schemeClr val="tx1"/>
                </a:solidFill>
              </a:rPr>
              <a:t> воздухом, </a:t>
            </a:r>
            <a:r>
              <a:rPr lang="ru-RU" sz="3500" dirty="0" err="1">
                <a:solidFill>
                  <a:schemeClr val="tx1"/>
                </a:solidFill>
              </a:rPr>
              <a:t>любуеш</a:t>
            </a:r>
            <a:r>
              <a:rPr lang="ru-RU" sz="3500" dirty="0">
                <a:solidFill>
                  <a:schemeClr val="tx1"/>
                </a:solidFill>
              </a:rPr>
              <a:t>…</a:t>
            </a:r>
            <a:r>
              <a:rPr lang="ru-RU" sz="3500" dirty="0" err="1">
                <a:solidFill>
                  <a:schemeClr val="tx1"/>
                </a:solidFill>
              </a:rPr>
              <a:t>ся</a:t>
            </a:r>
            <a:r>
              <a:rPr lang="ru-RU" sz="3500" dirty="0">
                <a:solidFill>
                  <a:schemeClr val="tx1"/>
                </a:solidFill>
              </a:rPr>
              <a:t> красотой природы. Как хорошо весной!</a:t>
            </a:r>
            <a:endParaRPr lang="ru-RU" sz="3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07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4902" y="908720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Как определить вид глагола?</a:t>
            </a:r>
            <a: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52407"/>
              </p:ext>
            </p:extLst>
          </p:nvPr>
        </p:nvGraphicFramePr>
        <p:xfrm>
          <a:off x="486698" y="1912696"/>
          <a:ext cx="8333774" cy="4536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68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668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67463">
                <a:tc>
                  <a:txBody>
                    <a:bodyPr/>
                    <a:lstStyle/>
                    <a:p>
                      <a:r>
                        <a:rPr lang="ru-RU" sz="2800" dirty="0"/>
                        <a:t>Несовершенного вида</a:t>
                      </a:r>
                    </a:p>
                    <a:p>
                      <a:r>
                        <a:rPr lang="ru-RU" sz="2800" dirty="0"/>
                        <a:t>(что делать?)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Совершенного вида</a:t>
                      </a:r>
                    </a:p>
                    <a:p>
                      <a:r>
                        <a:rPr lang="ru-RU" sz="2800" dirty="0"/>
                        <a:t>(что сделать?)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260">
                <a:tc>
                  <a:txBody>
                    <a:bodyPr/>
                    <a:lstStyle/>
                    <a:p>
                      <a:r>
                        <a:rPr lang="ru-RU" sz="3600" dirty="0"/>
                        <a:t>Рисовать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/>
                        <a:t>Нарисовать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260">
                <a:tc>
                  <a:txBody>
                    <a:bodyPr/>
                    <a:lstStyle/>
                    <a:p>
                      <a:r>
                        <a:rPr lang="ru-RU" sz="3600" dirty="0"/>
                        <a:t>Читать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/>
                        <a:t>Прочитать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260">
                <a:tc>
                  <a:txBody>
                    <a:bodyPr/>
                    <a:lstStyle/>
                    <a:p>
                      <a:r>
                        <a:rPr lang="ru-RU" sz="3600" dirty="0"/>
                        <a:t>Бегать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/>
                        <a:t>Добежать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2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7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798206" y="1268759"/>
            <a:ext cx="94954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296835"/>
              </p:ext>
            </p:extLst>
          </p:nvPr>
        </p:nvGraphicFramePr>
        <p:xfrm>
          <a:off x="395536" y="836712"/>
          <a:ext cx="11993667" cy="6870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окумент" r:id="rId3" imgW="11286162" imgH="6453533" progId="Word.Document.12">
                  <p:embed/>
                </p:oleObj>
              </mc:Choice>
              <mc:Fallback>
                <p:oleObj name="Документ" r:id="rId3" imgW="11286162" imgH="6453533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836712"/>
                        <a:ext cx="11993667" cy="68709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726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432048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dirty="0">
                <a:solidFill>
                  <a:srgbClr val="31B6FD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Как определить спряжение глагола?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8280920" cy="4464496"/>
          </a:xfrm>
        </p:spPr>
        <p:txBody>
          <a:bodyPr>
            <a:normAutofit fontScale="925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Они (что дела</a:t>
            </a:r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ют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?)по</a:t>
            </a:r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ют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(1 спряжения)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Они(что делают?) прочт</a:t>
            </a:r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ут.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(1спряжения)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Они(что делают?) слыш</a:t>
            </a:r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ат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(2 спряжения)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  <a:buClr>
                <a:srgbClr val="31B6FD"/>
              </a:buClr>
            </a:pP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Они(что делают?) сп</a:t>
            </a:r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ят</a:t>
            </a:r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(2 спряжения)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ru-RU" sz="3600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996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562</TotalTime>
  <Words>644</Words>
  <Application>Microsoft Office PowerPoint</Application>
  <PresentationFormat>Экран (4:3)</PresentationFormat>
  <Paragraphs>119</Paragraphs>
  <Slides>24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Arial Narrow</vt:lpstr>
      <vt:lpstr>Calibri</vt:lpstr>
      <vt:lpstr>Candara</vt:lpstr>
      <vt:lpstr>Symbol</vt:lpstr>
      <vt:lpstr>Times New Roman</vt:lpstr>
      <vt:lpstr>Волна</vt:lpstr>
      <vt:lpstr>Документ Microsoft Word</vt:lpstr>
      <vt:lpstr>Урок русского языка  в 5а классе МАОУ СОШ №1  города Агидель имени Р.К.Холбана</vt:lpstr>
      <vt:lpstr>О чем мы будем сегодня говорит?</vt:lpstr>
      <vt:lpstr>Тема урока: «Глагол как часть речи»</vt:lpstr>
      <vt:lpstr>Цели урока:</vt:lpstr>
      <vt:lpstr>Тема урока: «Глагол как часть речи»</vt:lpstr>
      <vt:lpstr>Работа с текстом </vt:lpstr>
      <vt:lpstr>Как определить вид глагола? </vt:lpstr>
      <vt:lpstr>Презентация PowerPoint</vt:lpstr>
      <vt:lpstr> Как определить спряжение глагола?</vt:lpstr>
      <vt:lpstr>Физкультминутка</vt:lpstr>
      <vt:lpstr>Выборочный диктант.    Выписать из текста глаголы, объяснить в них орфограммы. </vt:lpstr>
      <vt:lpstr>Выборочный диктант.    Выписать из текста глаголы, объяснить в них орфограммы. </vt:lpstr>
      <vt:lpstr>«Третий лишний» </vt:lpstr>
      <vt:lpstr>«Третий лишний» </vt:lpstr>
      <vt:lpstr>Индивидуальная работа. Выписать из текста слова с другими орфограммами и объяснить их. </vt:lpstr>
      <vt:lpstr>Индивидуальная работа. Выписать из текста слова с другими орфограммами и объяснить. </vt:lpstr>
      <vt:lpstr>Морфологический разбор глагола </vt:lpstr>
      <vt:lpstr>Морфологический разбор глагола </vt:lpstr>
      <vt:lpstr>Взаимопроверка </vt:lpstr>
      <vt:lpstr>       Домашнее задание </vt:lpstr>
      <vt:lpstr>Презентация PowerPoint</vt:lpstr>
      <vt:lpstr> </vt:lpstr>
      <vt:lpstr>Восстанови пословицы. Соедини начало и конец пословицы</vt:lpstr>
      <vt:lpstr>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 в 5а классе</dc:title>
  <dc:creator>lenovo</dc:creator>
  <cp:lastModifiedBy>Муллакаева</cp:lastModifiedBy>
  <cp:revision>34</cp:revision>
  <dcterms:created xsi:type="dcterms:W3CDTF">2021-04-18T10:14:55Z</dcterms:created>
  <dcterms:modified xsi:type="dcterms:W3CDTF">2022-01-31T04:20:32Z</dcterms:modified>
</cp:coreProperties>
</file>