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4" r:id="rId4"/>
    <p:sldId id="261" r:id="rId5"/>
    <p:sldId id="262" r:id="rId6"/>
    <p:sldId id="273" r:id="rId7"/>
    <p:sldId id="274" r:id="rId8"/>
    <p:sldId id="257" r:id="rId9"/>
    <p:sldId id="266" r:id="rId10"/>
    <p:sldId id="267" r:id="rId11"/>
    <p:sldId id="258" r:id="rId12"/>
    <p:sldId id="259" r:id="rId13"/>
    <p:sldId id="269" r:id="rId14"/>
    <p:sldId id="270" r:id="rId15"/>
    <p:sldId id="271" r:id="rId16"/>
    <p:sldId id="272" r:id="rId17"/>
    <p:sldId id="26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9" autoAdjust="0"/>
    <p:restoredTop sz="86477" autoAdjust="0"/>
  </p:normalViewPr>
  <p:slideViewPr>
    <p:cSldViewPr>
      <p:cViewPr varScale="1">
        <p:scale>
          <a:sx n="63" d="100"/>
          <a:sy n="63" d="100"/>
        </p:scale>
        <p:origin x="-136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588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B314EC-3887-4E99-9834-7A62708A6A3D}" type="doc">
      <dgm:prSet loTypeId="urn:microsoft.com/office/officeart/2005/8/layout/default#63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A755FA5-9159-4EEC-92F8-9AD14720F284}">
      <dgm:prSet custT="1"/>
      <dgm:spPr>
        <a:xfrm>
          <a:off x="0" y="20527"/>
          <a:ext cx="1863328" cy="2207440"/>
        </a:xfrm>
      </dgm:spPr>
      <dgm:t>
        <a:bodyPr/>
        <a:lstStyle/>
        <a:p>
          <a:r>
            <a:rPr lang="ru-RU" sz="1800" smtClean="0">
              <a:latin typeface="Times New Roman" pitchFamily="18" charset="0"/>
              <a:ea typeface="+mn-ea"/>
              <a:cs typeface="Times New Roman" pitchFamily="18" charset="0"/>
            </a:rPr>
            <a:t>анализ подобранной психолого-педагогической литературы</a:t>
          </a:r>
          <a:endParaRPr lang="ru-RU" sz="1800">
            <a:latin typeface="Times New Roman" pitchFamily="18" charset="0"/>
            <a:ea typeface="+mn-ea"/>
            <a:cs typeface="Times New Roman" pitchFamily="18" charset="0"/>
          </a:endParaRPr>
        </a:p>
      </dgm:t>
    </dgm:pt>
    <dgm:pt modelId="{5FEEE82C-640F-462F-AD2D-422050238C51}" type="parTrans" cxnId="{A8DA8B8A-CE44-42B1-93E3-8315D95FEF2B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3E466315-DCDE-4010-B5E1-3638CFB48B52}" type="sibTrans" cxnId="{A8DA8B8A-CE44-42B1-93E3-8315D95FEF2B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9685FB06-F91C-4FF5-ACD8-CA0A24BC6B9F}">
      <dgm:prSet custT="1"/>
      <dgm:spPr>
        <a:xfrm>
          <a:off x="2049660" y="9694"/>
          <a:ext cx="1863328" cy="2229106"/>
        </a:xfrm>
      </dgm:spPr>
      <dgm:t>
        <a:bodyPr/>
        <a:lstStyle/>
        <a:p>
          <a:r>
            <a:rPr lang="ru-RU" sz="1800" smtClean="0">
              <a:latin typeface="Times New Roman" pitchFamily="18" charset="0"/>
              <a:ea typeface="+mn-ea"/>
              <a:cs typeface="Times New Roman" pitchFamily="18" charset="0"/>
            </a:rPr>
            <a:t>подбор педагогического инструментария</a:t>
          </a:r>
          <a:endParaRPr lang="ru-RU" sz="1800">
            <a:latin typeface="Times New Roman" pitchFamily="18" charset="0"/>
            <a:ea typeface="+mn-ea"/>
            <a:cs typeface="Times New Roman" pitchFamily="18" charset="0"/>
          </a:endParaRPr>
        </a:p>
      </dgm:t>
    </dgm:pt>
    <dgm:pt modelId="{2B1D971C-55BF-4CB5-9F4A-92D178EDD41E}" type="parTrans" cxnId="{44438873-3A6C-4403-A37B-76A53A6C28D8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B1CF7280-FB0B-4439-B080-6D781BBC2EE7}" type="sibTrans" cxnId="{44438873-3A6C-4403-A37B-76A53A6C28D8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02B8631A-7204-4B81-A90C-AA61F2849DBD}">
      <dgm:prSet custT="1"/>
      <dgm:spPr>
        <a:xfrm>
          <a:off x="4099321" y="9453"/>
          <a:ext cx="1863328" cy="2229587"/>
        </a:xfrm>
      </dgm:spPr>
      <dgm:t>
        <a:bodyPr/>
        <a:lstStyle/>
        <a:p>
          <a:r>
            <a:rPr lang="ru-RU" sz="1800" smtClean="0">
              <a:latin typeface="Times New Roman" pitchFamily="18" charset="0"/>
              <a:ea typeface="+mn-ea"/>
              <a:cs typeface="Times New Roman" pitchFamily="18" charset="0"/>
            </a:rPr>
            <a:t>подбор иллюстраций к заданиям</a:t>
          </a:r>
          <a:endParaRPr lang="ru-RU" sz="1800">
            <a:latin typeface="Times New Roman" pitchFamily="18" charset="0"/>
            <a:ea typeface="+mn-ea"/>
            <a:cs typeface="Times New Roman" pitchFamily="18" charset="0"/>
          </a:endParaRPr>
        </a:p>
      </dgm:t>
    </dgm:pt>
    <dgm:pt modelId="{9FB7F23C-3815-4B9C-8531-66F06FE23037}" type="parTrans" cxnId="{36F5E95C-4A75-48A7-9767-1F05D2A864E9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D3D716C8-2193-4449-B5AA-324D1D30ED9F}" type="sibTrans" cxnId="{36F5E95C-4A75-48A7-9767-1F05D2A864E9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9850DA6E-3A7A-48E0-BD96-0B201A60442E}">
      <dgm:prSet custT="1"/>
      <dgm:spPr>
        <a:xfrm>
          <a:off x="0" y="2425374"/>
          <a:ext cx="1863328" cy="1117996"/>
        </a:xfrm>
      </dgm:spPr>
      <dgm:t>
        <a:bodyPr/>
        <a:lstStyle/>
        <a:p>
          <a:r>
            <a:rPr lang="ru-RU" sz="1800" smtClean="0">
              <a:latin typeface="Times New Roman" pitchFamily="18" charset="0"/>
              <a:ea typeface="+mn-ea"/>
              <a:cs typeface="Times New Roman" pitchFamily="18" charset="0"/>
            </a:rPr>
            <a:t>создание и редактирование макета в формате Word</a:t>
          </a:r>
          <a:endParaRPr lang="ru-RU" sz="1800">
            <a:latin typeface="Times New Roman" pitchFamily="18" charset="0"/>
            <a:ea typeface="+mn-ea"/>
            <a:cs typeface="Times New Roman" pitchFamily="18" charset="0"/>
          </a:endParaRPr>
        </a:p>
      </dgm:t>
    </dgm:pt>
    <dgm:pt modelId="{C733A36B-123A-4A6A-BB50-4257F0F59B04}" type="parTrans" cxnId="{4AC790A4-EC8E-46CF-9370-E78A76489880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72CF1C74-D393-4C61-9C33-D4A739A35BD7}" type="sibTrans" cxnId="{4AC790A4-EC8E-46CF-9370-E78A76489880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99790534-F1A9-4E88-AF94-A2C8B3E4B34D}">
      <dgm:prSet custT="1"/>
      <dgm:spPr>
        <a:xfrm>
          <a:off x="4099321" y="2425374"/>
          <a:ext cx="1863328" cy="1117996"/>
        </a:xfrm>
      </dgm:spPr>
      <dgm:t>
        <a:bodyPr/>
        <a:lstStyle/>
        <a:p>
          <a:r>
            <a:rPr lang="ru-RU" sz="1800" smtClean="0">
              <a:latin typeface="Times New Roman" pitchFamily="18" charset="0"/>
              <a:ea typeface="+mn-ea"/>
              <a:cs typeface="Times New Roman" pitchFamily="18" charset="0"/>
            </a:rPr>
            <a:t>апробация разработанных картотеки на детях с задержкой псизического развития</a:t>
          </a:r>
          <a:endParaRPr lang="ru-RU" sz="1800">
            <a:latin typeface="Times New Roman" pitchFamily="18" charset="0"/>
            <a:ea typeface="+mn-ea"/>
            <a:cs typeface="Times New Roman" pitchFamily="18" charset="0"/>
          </a:endParaRPr>
        </a:p>
      </dgm:t>
    </dgm:pt>
    <dgm:pt modelId="{5A409515-F0E2-4473-839C-42C9BA6839F3}" type="parTrans" cxnId="{C3E40536-47BD-48D1-8404-EE185E7D887D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D4C02105-350E-4C4F-AC00-F54D61B12A71}" type="sibTrans" cxnId="{C3E40536-47BD-48D1-8404-EE185E7D887D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F4CD1998-D68D-4316-9DB6-6FA4DC19FE49}">
      <dgm:prSet custT="1"/>
      <dgm:spPr>
        <a:xfrm>
          <a:off x="2049660" y="2425374"/>
          <a:ext cx="1863328" cy="1117996"/>
        </a:xfrm>
      </dgm:spPr>
      <dgm:t>
        <a:bodyPr/>
        <a:lstStyle/>
        <a:p>
          <a:r>
            <a:rPr lang="ru-RU" sz="1800" smtClean="0">
              <a:latin typeface="Times New Roman" pitchFamily="18" charset="0"/>
              <a:ea typeface="+mn-ea"/>
              <a:cs typeface="Times New Roman" pitchFamily="18" charset="0"/>
            </a:rPr>
            <a:t>итоговое оформление картотеки в формате PDF и HTML</a:t>
          </a:r>
          <a:endParaRPr lang="ru-RU" sz="1800">
            <a:latin typeface="Times New Roman" pitchFamily="18" charset="0"/>
            <a:ea typeface="+mn-ea"/>
            <a:cs typeface="Times New Roman" pitchFamily="18" charset="0"/>
          </a:endParaRPr>
        </a:p>
      </dgm:t>
    </dgm:pt>
    <dgm:pt modelId="{8160E17C-B004-42C2-83DA-AA08148FE715}" type="parTrans" cxnId="{3A5947B1-C4B4-4192-ADEA-66F856D861C6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802E879E-39FB-4E6B-BD7F-F242E9614746}" type="sibTrans" cxnId="{3A5947B1-C4B4-4192-ADEA-66F856D861C6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4E9664B0-CF48-457C-8342-9BC38BBF13B7}" type="pres">
      <dgm:prSet presAssocID="{7AB314EC-3887-4E99-9834-7A62708A6A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562ACC-3F9E-4E25-9AA9-46D03FDA89E6}" type="pres">
      <dgm:prSet presAssocID="{5A755FA5-9159-4EEC-92F8-9AD14720F284}" presName="node" presStyleLbl="node1" presStyleIdx="0" presStyleCnt="6" custScaleY="19744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2467CE09-E44B-41F9-A843-EA4D0BFA27F4}" type="pres">
      <dgm:prSet presAssocID="{3E466315-DCDE-4010-B5E1-3638CFB48B52}" presName="sibTrans" presStyleCnt="0"/>
      <dgm:spPr/>
      <dgm:t>
        <a:bodyPr/>
        <a:lstStyle/>
        <a:p>
          <a:endParaRPr lang="ru-RU"/>
        </a:p>
      </dgm:t>
    </dgm:pt>
    <dgm:pt modelId="{14AF86C6-32C4-4C86-A930-9A8CA54F3476}" type="pres">
      <dgm:prSet presAssocID="{9685FB06-F91C-4FF5-ACD8-CA0A24BC6B9F}" presName="node" presStyleLbl="node1" presStyleIdx="1" presStyleCnt="6" custScaleY="19938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438E1C0C-1EED-447E-A004-DEC200A395E3}" type="pres">
      <dgm:prSet presAssocID="{B1CF7280-FB0B-4439-B080-6D781BBC2EE7}" presName="sibTrans" presStyleCnt="0"/>
      <dgm:spPr/>
      <dgm:t>
        <a:bodyPr/>
        <a:lstStyle/>
        <a:p>
          <a:endParaRPr lang="ru-RU"/>
        </a:p>
      </dgm:t>
    </dgm:pt>
    <dgm:pt modelId="{342993C7-895A-481F-8C11-83923863D082}" type="pres">
      <dgm:prSet presAssocID="{02B8631A-7204-4B81-A90C-AA61F2849DBD}" presName="node" presStyleLbl="node1" presStyleIdx="2" presStyleCnt="6" custScaleY="199427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84C1550B-23C8-42FC-9440-C83FF4035D73}" type="pres">
      <dgm:prSet presAssocID="{D3D716C8-2193-4449-B5AA-324D1D30ED9F}" presName="sibTrans" presStyleCnt="0"/>
      <dgm:spPr/>
      <dgm:t>
        <a:bodyPr/>
        <a:lstStyle/>
        <a:p>
          <a:endParaRPr lang="ru-RU"/>
        </a:p>
      </dgm:t>
    </dgm:pt>
    <dgm:pt modelId="{3EC1BD5E-94A4-4C96-AEDC-D57A3BF172E9}" type="pres">
      <dgm:prSet presAssocID="{9850DA6E-3A7A-48E0-BD96-0B201A60442E}" presName="node" presStyleLbl="node1" presStyleIdx="3" presStyleCnt="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6493EAE1-02B2-475C-AED4-95618705A14E}" type="pres">
      <dgm:prSet presAssocID="{72CF1C74-D393-4C61-9C33-D4A739A35BD7}" presName="sibTrans" presStyleCnt="0"/>
      <dgm:spPr/>
      <dgm:t>
        <a:bodyPr/>
        <a:lstStyle/>
        <a:p>
          <a:endParaRPr lang="ru-RU"/>
        </a:p>
      </dgm:t>
    </dgm:pt>
    <dgm:pt modelId="{9AC38E9C-0EC5-4847-92E6-E5B0120FBDC2}" type="pres">
      <dgm:prSet presAssocID="{F4CD1998-D68D-4316-9DB6-6FA4DC19FE49}" presName="node" presStyleLbl="node1" presStyleIdx="4" presStyleCnt="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3F23CCDC-17E9-4A1D-824B-40182FB68F66}" type="pres">
      <dgm:prSet presAssocID="{802E879E-39FB-4E6B-BD7F-F242E9614746}" presName="sibTrans" presStyleCnt="0"/>
      <dgm:spPr/>
      <dgm:t>
        <a:bodyPr/>
        <a:lstStyle/>
        <a:p>
          <a:endParaRPr lang="ru-RU"/>
        </a:p>
      </dgm:t>
    </dgm:pt>
    <dgm:pt modelId="{B52706E4-7189-4CD9-B61D-28AC07B82125}" type="pres">
      <dgm:prSet presAssocID="{99790534-F1A9-4E88-AF94-A2C8B3E4B34D}" presName="node" presStyleLbl="node1" presStyleIdx="5" presStyleCnt="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</dgm:ptLst>
  <dgm:cxnLst>
    <dgm:cxn modelId="{B177F913-413B-43D4-8356-7A280C4BCAE4}" type="presOf" srcId="{9850DA6E-3A7A-48E0-BD96-0B201A60442E}" destId="{3EC1BD5E-94A4-4C96-AEDC-D57A3BF172E9}" srcOrd="0" destOrd="0" presId="urn:microsoft.com/office/officeart/2005/8/layout/default#63"/>
    <dgm:cxn modelId="{36F5E95C-4A75-48A7-9767-1F05D2A864E9}" srcId="{7AB314EC-3887-4E99-9834-7A62708A6A3D}" destId="{02B8631A-7204-4B81-A90C-AA61F2849DBD}" srcOrd="2" destOrd="0" parTransId="{9FB7F23C-3815-4B9C-8531-66F06FE23037}" sibTransId="{D3D716C8-2193-4449-B5AA-324D1D30ED9F}"/>
    <dgm:cxn modelId="{3A5947B1-C4B4-4192-ADEA-66F856D861C6}" srcId="{7AB314EC-3887-4E99-9834-7A62708A6A3D}" destId="{F4CD1998-D68D-4316-9DB6-6FA4DC19FE49}" srcOrd="4" destOrd="0" parTransId="{8160E17C-B004-42C2-83DA-AA08148FE715}" sibTransId="{802E879E-39FB-4E6B-BD7F-F242E9614746}"/>
    <dgm:cxn modelId="{A2E811C8-88D6-4F88-9FAA-9554711487F6}" type="presOf" srcId="{02B8631A-7204-4B81-A90C-AA61F2849DBD}" destId="{342993C7-895A-481F-8C11-83923863D082}" srcOrd="0" destOrd="0" presId="urn:microsoft.com/office/officeart/2005/8/layout/default#63"/>
    <dgm:cxn modelId="{E0190150-EAE5-4B48-A50D-2284D70F4BE0}" type="presOf" srcId="{5A755FA5-9159-4EEC-92F8-9AD14720F284}" destId="{29562ACC-3F9E-4E25-9AA9-46D03FDA89E6}" srcOrd="0" destOrd="0" presId="urn:microsoft.com/office/officeart/2005/8/layout/default#63"/>
    <dgm:cxn modelId="{19FB7CF6-2294-47C3-BBF5-4C67AC0BA436}" type="presOf" srcId="{F4CD1998-D68D-4316-9DB6-6FA4DC19FE49}" destId="{9AC38E9C-0EC5-4847-92E6-E5B0120FBDC2}" srcOrd="0" destOrd="0" presId="urn:microsoft.com/office/officeart/2005/8/layout/default#63"/>
    <dgm:cxn modelId="{A8DA8B8A-CE44-42B1-93E3-8315D95FEF2B}" srcId="{7AB314EC-3887-4E99-9834-7A62708A6A3D}" destId="{5A755FA5-9159-4EEC-92F8-9AD14720F284}" srcOrd="0" destOrd="0" parTransId="{5FEEE82C-640F-462F-AD2D-422050238C51}" sibTransId="{3E466315-DCDE-4010-B5E1-3638CFB48B52}"/>
    <dgm:cxn modelId="{6F30572C-18DE-4BA7-96A8-DDB04ACC70D0}" type="presOf" srcId="{9685FB06-F91C-4FF5-ACD8-CA0A24BC6B9F}" destId="{14AF86C6-32C4-4C86-A930-9A8CA54F3476}" srcOrd="0" destOrd="0" presId="urn:microsoft.com/office/officeart/2005/8/layout/default#63"/>
    <dgm:cxn modelId="{AFE0B27A-21C5-4845-825A-DA47768CC890}" type="presOf" srcId="{99790534-F1A9-4E88-AF94-A2C8B3E4B34D}" destId="{B52706E4-7189-4CD9-B61D-28AC07B82125}" srcOrd="0" destOrd="0" presId="urn:microsoft.com/office/officeart/2005/8/layout/default#63"/>
    <dgm:cxn modelId="{4AC790A4-EC8E-46CF-9370-E78A76489880}" srcId="{7AB314EC-3887-4E99-9834-7A62708A6A3D}" destId="{9850DA6E-3A7A-48E0-BD96-0B201A60442E}" srcOrd="3" destOrd="0" parTransId="{C733A36B-123A-4A6A-BB50-4257F0F59B04}" sibTransId="{72CF1C74-D393-4C61-9C33-D4A739A35BD7}"/>
    <dgm:cxn modelId="{519ED80D-0F23-4D80-B48C-35D2B6824327}" type="presOf" srcId="{7AB314EC-3887-4E99-9834-7A62708A6A3D}" destId="{4E9664B0-CF48-457C-8342-9BC38BBF13B7}" srcOrd="0" destOrd="0" presId="urn:microsoft.com/office/officeart/2005/8/layout/default#63"/>
    <dgm:cxn modelId="{44438873-3A6C-4403-A37B-76A53A6C28D8}" srcId="{7AB314EC-3887-4E99-9834-7A62708A6A3D}" destId="{9685FB06-F91C-4FF5-ACD8-CA0A24BC6B9F}" srcOrd="1" destOrd="0" parTransId="{2B1D971C-55BF-4CB5-9F4A-92D178EDD41E}" sibTransId="{B1CF7280-FB0B-4439-B080-6D781BBC2EE7}"/>
    <dgm:cxn modelId="{C3E40536-47BD-48D1-8404-EE185E7D887D}" srcId="{7AB314EC-3887-4E99-9834-7A62708A6A3D}" destId="{99790534-F1A9-4E88-AF94-A2C8B3E4B34D}" srcOrd="5" destOrd="0" parTransId="{5A409515-F0E2-4473-839C-42C9BA6839F3}" sibTransId="{D4C02105-350E-4C4F-AC00-F54D61B12A71}"/>
    <dgm:cxn modelId="{8ED8E85C-550A-4B15-B3E7-4F9FB3209DA2}" type="presParOf" srcId="{4E9664B0-CF48-457C-8342-9BC38BBF13B7}" destId="{29562ACC-3F9E-4E25-9AA9-46D03FDA89E6}" srcOrd="0" destOrd="0" presId="urn:microsoft.com/office/officeart/2005/8/layout/default#63"/>
    <dgm:cxn modelId="{C629849A-E5DA-4D59-83FB-EF20AE56B994}" type="presParOf" srcId="{4E9664B0-CF48-457C-8342-9BC38BBF13B7}" destId="{2467CE09-E44B-41F9-A843-EA4D0BFA27F4}" srcOrd="1" destOrd="0" presId="urn:microsoft.com/office/officeart/2005/8/layout/default#63"/>
    <dgm:cxn modelId="{72EEB210-31AD-433F-8D74-9786B459AB33}" type="presParOf" srcId="{4E9664B0-CF48-457C-8342-9BC38BBF13B7}" destId="{14AF86C6-32C4-4C86-A930-9A8CA54F3476}" srcOrd="2" destOrd="0" presId="urn:microsoft.com/office/officeart/2005/8/layout/default#63"/>
    <dgm:cxn modelId="{8E317494-3C76-4448-A75C-87CBE8BF12AE}" type="presParOf" srcId="{4E9664B0-CF48-457C-8342-9BC38BBF13B7}" destId="{438E1C0C-1EED-447E-A004-DEC200A395E3}" srcOrd="3" destOrd="0" presId="urn:microsoft.com/office/officeart/2005/8/layout/default#63"/>
    <dgm:cxn modelId="{81B67A53-F6EB-4823-849E-B704414045EB}" type="presParOf" srcId="{4E9664B0-CF48-457C-8342-9BC38BBF13B7}" destId="{342993C7-895A-481F-8C11-83923863D082}" srcOrd="4" destOrd="0" presId="urn:microsoft.com/office/officeart/2005/8/layout/default#63"/>
    <dgm:cxn modelId="{EB88776C-0587-49BB-BC54-FD18C4DC18A8}" type="presParOf" srcId="{4E9664B0-CF48-457C-8342-9BC38BBF13B7}" destId="{84C1550B-23C8-42FC-9440-C83FF4035D73}" srcOrd="5" destOrd="0" presId="urn:microsoft.com/office/officeart/2005/8/layout/default#63"/>
    <dgm:cxn modelId="{52F72345-1DE8-4B2D-B582-B71552798F82}" type="presParOf" srcId="{4E9664B0-CF48-457C-8342-9BC38BBF13B7}" destId="{3EC1BD5E-94A4-4C96-AEDC-D57A3BF172E9}" srcOrd="6" destOrd="0" presId="urn:microsoft.com/office/officeart/2005/8/layout/default#63"/>
    <dgm:cxn modelId="{E2CF1B6E-294D-4E53-88E9-F8A0B6104126}" type="presParOf" srcId="{4E9664B0-CF48-457C-8342-9BC38BBF13B7}" destId="{6493EAE1-02B2-475C-AED4-95618705A14E}" srcOrd="7" destOrd="0" presId="urn:microsoft.com/office/officeart/2005/8/layout/default#63"/>
    <dgm:cxn modelId="{662C0ABB-6449-435C-8031-F034DF02D488}" type="presParOf" srcId="{4E9664B0-CF48-457C-8342-9BC38BBF13B7}" destId="{9AC38E9C-0EC5-4847-92E6-E5B0120FBDC2}" srcOrd="8" destOrd="0" presId="urn:microsoft.com/office/officeart/2005/8/layout/default#63"/>
    <dgm:cxn modelId="{859C18C5-4D81-4A2B-8EC0-4756C1C5DCB5}" type="presParOf" srcId="{4E9664B0-CF48-457C-8342-9BC38BBF13B7}" destId="{3F23CCDC-17E9-4A1D-824B-40182FB68F66}" srcOrd="9" destOrd="0" presId="urn:microsoft.com/office/officeart/2005/8/layout/default#63"/>
    <dgm:cxn modelId="{2A70394A-511F-411C-9434-B8133418FD31}" type="presParOf" srcId="{4E9664B0-CF48-457C-8342-9BC38BBF13B7}" destId="{B52706E4-7189-4CD9-B61D-28AC07B82125}" srcOrd="10" destOrd="0" presId="urn:microsoft.com/office/officeart/2005/8/layout/default#6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562ACC-3F9E-4E25-9AA9-46D03FDA89E6}">
      <dsp:nvSpPr>
        <dsp:cNvPr id="0" name=""/>
        <dsp:cNvSpPr/>
      </dsp:nvSpPr>
      <dsp:spPr>
        <a:xfrm>
          <a:off x="245614" y="18736"/>
          <a:ext cx="2501785" cy="296380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itchFamily="18" charset="0"/>
              <a:ea typeface="+mn-ea"/>
              <a:cs typeface="Times New Roman" pitchFamily="18" charset="0"/>
            </a:rPr>
            <a:t>анализ подобранной психолого-педагогической литературы</a:t>
          </a:r>
          <a:endParaRPr lang="ru-RU" sz="1800" kern="1200">
            <a:latin typeface="Times New Roman" pitchFamily="18" charset="0"/>
            <a:ea typeface="+mn-ea"/>
            <a:cs typeface="Times New Roman" pitchFamily="18" charset="0"/>
          </a:endParaRPr>
        </a:p>
      </dsp:txBody>
      <dsp:txXfrm>
        <a:off x="245614" y="18736"/>
        <a:ext cx="2501785" cy="2963805"/>
      </dsp:txXfrm>
    </dsp:sp>
    <dsp:sp modelId="{14AF86C6-32C4-4C86-A930-9A8CA54F3476}">
      <dsp:nvSpPr>
        <dsp:cNvPr id="0" name=""/>
        <dsp:cNvSpPr/>
      </dsp:nvSpPr>
      <dsp:spPr>
        <a:xfrm>
          <a:off x="2997578" y="4191"/>
          <a:ext cx="2501785" cy="2992895"/>
        </a:xfrm>
        <a:prstGeom prst="rect">
          <a:avLst/>
        </a:prstGeom>
        <a:solidFill>
          <a:schemeClr val="accent3">
            <a:hueOff val="-1374467"/>
            <a:satOff val="-11674"/>
            <a:lumOff val="3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itchFamily="18" charset="0"/>
              <a:ea typeface="+mn-ea"/>
              <a:cs typeface="Times New Roman" pitchFamily="18" charset="0"/>
            </a:rPr>
            <a:t>подбор педагогического инструментария</a:t>
          </a:r>
          <a:endParaRPr lang="ru-RU" sz="1800" kern="1200">
            <a:latin typeface="Times New Roman" pitchFamily="18" charset="0"/>
            <a:ea typeface="+mn-ea"/>
            <a:cs typeface="Times New Roman" pitchFamily="18" charset="0"/>
          </a:endParaRPr>
        </a:p>
      </dsp:txBody>
      <dsp:txXfrm>
        <a:off x="2997578" y="4191"/>
        <a:ext cx="2501785" cy="2992895"/>
      </dsp:txXfrm>
    </dsp:sp>
    <dsp:sp modelId="{342993C7-895A-481F-8C11-83923863D082}">
      <dsp:nvSpPr>
        <dsp:cNvPr id="0" name=""/>
        <dsp:cNvSpPr/>
      </dsp:nvSpPr>
      <dsp:spPr>
        <a:xfrm>
          <a:off x="5749542" y="3868"/>
          <a:ext cx="2501785" cy="2993541"/>
        </a:xfrm>
        <a:prstGeom prst="rect">
          <a:avLst/>
        </a:prstGeom>
        <a:solidFill>
          <a:schemeClr val="accent3">
            <a:hueOff val="-2748934"/>
            <a:satOff val="-23348"/>
            <a:lumOff val="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itchFamily="18" charset="0"/>
              <a:ea typeface="+mn-ea"/>
              <a:cs typeface="Times New Roman" pitchFamily="18" charset="0"/>
            </a:rPr>
            <a:t>подбор иллюстраций к заданиям</a:t>
          </a:r>
          <a:endParaRPr lang="ru-RU" sz="1800" kern="1200">
            <a:latin typeface="Times New Roman" pitchFamily="18" charset="0"/>
            <a:ea typeface="+mn-ea"/>
            <a:cs typeface="Times New Roman" pitchFamily="18" charset="0"/>
          </a:endParaRPr>
        </a:p>
      </dsp:txBody>
      <dsp:txXfrm>
        <a:off x="5749542" y="3868"/>
        <a:ext cx="2501785" cy="2993541"/>
      </dsp:txXfrm>
    </dsp:sp>
    <dsp:sp modelId="{3EC1BD5E-94A4-4C96-AEDC-D57A3BF172E9}">
      <dsp:nvSpPr>
        <dsp:cNvPr id="0" name=""/>
        <dsp:cNvSpPr/>
      </dsp:nvSpPr>
      <dsp:spPr>
        <a:xfrm>
          <a:off x="245614" y="3247588"/>
          <a:ext cx="2501785" cy="1501071"/>
        </a:xfrm>
        <a:prstGeom prst="rect">
          <a:avLst/>
        </a:prstGeom>
        <a:solidFill>
          <a:schemeClr val="accent3">
            <a:hueOff val="-4123401"/>
            <a:satOff val="-35023"/>
            <a:lumOff val="11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itchFamily="18" charset="0"/>
              <a:ea typeface="+mn-ea"/>
              <a:cs typeface="Times New Roman" pitchFamily="18" charset="0"/>
            </a:rPr>
            <a:t>создание и редактирование макета в формате Word</a:t>
          </a:r>
          <a:endParaRPr lang="ru-RU" sz="1800" kern="1200">
            <a:latin typeface="Times New Roman" pitchFamily="18" charset="0"/>
            <a:ea typeface="+mn-ea"/>
            <a:cs typeface="Times New Roman" pitchFamily="18" charset="0"/>
          </a:endParaRPr>
        </a:p>
      </dsp:txBody>
      <dsp:txXfrm>
        <a:off x="245614" y="3247588"/>
        <a:ext cx="2501785" cy="1501071"/>
      </dsp:txXfrm>
    </dsp:sp>
    <dsp:sp modelId="{9AC38E9C-0EC5-4847-92E6-E5B0120FBDC2}">
      <dsp:nvSpPr>
        <dsp:cNvPr id="0" name=""/>
        <dsp:cNvSpPr/>
      </dsp:nvSpPr>
      <dsp:spPr>
        <a:xfrm>
          <a:off x="2997578" y="3247588"/>
          <a:ext cx="2501785" cy="1501071"/>
        </a:xfrm>
        <a:prstGeom prst="rect">
          <a:avLst/>
        </a:prstGeom>
        <a:solidFill>
          <a:schemeClr val="accent3">
            <a:hueOff val="-5497868"/>
            <a:satOff val="-46697"/>
            <a:lumOff val="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itchFamily="18" charset="0"/>
              <a:ea typeface="+mn-ea"/>
              <a:cs typeface="Times New Roman" pitchFamily="18" charset="0"/>
            </a:rPr>
            <a:t>итоговое оформление картотеки в формате PDF и HTML</a:t>
          </a:r>
          <a:endParaRPr lang="ru-RU" sz="1800" kern="1200">
            <a:latin typeface="Times New Roman" pitchFamily="18" charset="0"/>
            <a:ea typeface="+mn-ea"/>
            <a:cs typeface="Times New Roman" pitchFamily="18" charset="0"/>
          </a:endParaRPr>
        </a:p>
      </dsp:txBody>
      <dsp:txXfrm>
        <a:off x="2997578" y="3247588"/>
        <a:ext cx="2501785" cy="1501071"/>
      </dsp:txXfrm>
    </dsp:sp>
    <dsp:sp modelId="{B52706E4-7189-4CD9-B61D-28AC07B82125}">
      <dsp:nvSpPr>
        <dsp:cNvPr id="0" name=""/>
        <dsp:cNvSpPr/>
      </dsp:nvSpPr>
      <dsp:spPr>
        <a:xfrm>
          <a:off x="5749542" y="3247588"/>
          <a:ext cx="2501785" cy="1501071"/>
        </a:xfrm>
        <a:prstGeom prst="rect">
          <a:avLst/>
        </a:prstGeom>
        <a:solidFill>
          <a:schemeClr val="accent3">
            <a:hueOff val="-6872335"/>
            <a:satOff val="-58371"/>
            <a:lumOff val="19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>
              <a:latin typeface="Times New Roman" pitchFamily="18" charset="0"/>
              <a:ea typeface="+mn-ea"/>
              <a:cs typeface="Times New Roman" pitchFamily="18" charset="0"/>
            </a:rPr>
            <a:t>апробация разработанных картотеки на детях с задержкой псизического развития</a:t>
          </a:r>
          <a:endParaRPr lang="ru-RU" sz="1800" kern="1200">
            <a:latin typeface="Times New Roman" pitchFamily="18" charset="0"/>
            <a:ea typeface="+mn-ea"/>
            <a:cs typeface="Times New Roman" pitchFamily="18" charset="0"/>
          </a:endParaRPr>
        </a:p>
      </dsp:txBody>
      <dsp:txXfrm>
        <a:off x="5749542" y="3247588"/>
        <a:ext cx="2501785" cy="15010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63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E76A2-0E09-4BE5-8B1E-3F5BEB34D9FA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B57D5-9D75-4E8F-9B62-C9016E84B3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E76A2-0E09-4BE5-8B1E-3F5BEB34D9FA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B57D5-9D75-4E8F-9B62-C9016E84B3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E76A2-0E09-4BE5-8B1E-3F5BEB34D9FA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B57D5-9D75-4E8F-9B62-C9016E84B3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E76A2-0E09-4BE5-8B1E-3F5BEB34D9FA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B57D5-9D75-4E8F-9B62-C9016E84B3A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E76A2-0E09-4BE5-8B1E-3F5BEB34D9FA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B57D5-9D75-4E8F-9B62-C9016E84B3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E76A2-0E09-4BE5-8B1E-3F5BEB34D9FA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B57D5-9D75-4E8F-9B62-C9016E84B3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E76A2-0E09-4BE5-8B1E-3F5BEB34D9FA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B57D5-9D75-4E8F-9B62-C9016E84B3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E76A2-0E09-4BE5-8B1E-3F5BEB34D9FA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3EB57D5-9D75-4E8F-9B62-C9016E84B3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E76A2-0E09-4BE5-8B1E-3F5BEB34D9FA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B57D5-9D75-4E8F-9B62-C9016E84B3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E76A2-0E09-4BE5-8B1E-3F5BEB34D9FA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B57D5-9D75-4E8F-9B62-C9016E84B3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E76A2-0E09-4BE5-8B1E-3F5BEB34D9FA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B57D5-9D75-4E8F-9B62-C9016E84B3A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59E76A2-0E09-4BE5-8B1E-3F5BEB34D9FA}" type="datetimeFigureOut">
              <a:rPr lang="ru-RU" smtClean="0"/>
              <a:t>06.11.2024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03EB57D5-9D75-4E8F-9B62-C9016E84B3A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jpe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260648"/>
            <a:ext cx="7772400" cy="1872208"/>
          </a:xfrm>
        </p:spPr>
        <p:txBody>
          <a:bodyPr>
            <a:normAutofit/>
          </a:bodyPr>
          <a:lstStyle/>
          <a:p>
            <a:r>
              <a:rPr lang="ru-RU" b="1" dirty="0"/>
              <a:t>Использование перфокарт в </a:t>
            </a:r>
            <a:r>
              <a:rPr lang="ru-RU" b="1" dirty="0" smtClean="0"/>
              <a:t>коррекционно-развивающей работе </a:t>
            </a:r>
            <a:r>
              <a:rPr lang="ru-RU" b="1" dirty="0"/>
              <a:t>с обучающимися </a:t>
            </a:r>
            <a:r>
              <a:rPr lang="ru-RU" b="1" dirty="0" smtClean="0"/>
              <a:t>с </a:t>
            </a:r>
            <a:r>
              <a:rPr lang="ru-RU" b="1" dirty="0"/>
              <a:t>ОВЗ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7824" y="4653136"/>
            <a:ext cx="6400800" cy="1752600"/>
          </a:xfrm>
        </p:spPr>
        <p:txBody>
          <a:bodyPr>
            <a:normAutofit lnSpcReduction="1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Подготовили: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Учитель-логопед МБДОУ 89: Джафарова А.В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Учитель-дефектолог МБДОУ 89 </a:t>
            </a:r>
            <a:r>
              <a:rPr lang="ru-RU" sz="2000" b="1" dirty="0" err="1" smtClean="0">
                <a:solidFill>
                  <a:schemeClr val="tx1"/>
                </a:solidFill>
              </a:rPr>
              <a:t>Шепелева</a:t>
            </a:r>
            <a:r>
              <a:rPr lang="ru-RU" sz="2000" b="1" dirty="0" smtClean="0">
                <a:solidFill>
                  <a:schemeClr val="tx1"/>
                </a:solidFill>
              </a:rPr>
              <a:t> Е.Е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513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-171400"/>
            <a:ext cx="8229600" cy="5793507"/>
          </a:xfrm>
        </p:spPr>
        <p:txBody>
          <a:bodyPr>
            <a:normAutofit/>
          </a:bodyPr>
          <a:lstStyle/>
          <a:p>
            <a:pPr algn="just"/>
            <a:endParaRPr lang="ru-RU" sz="28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8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ПЕРФОКАРТА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– это индивидуальная карточка с заданием, сделанная из бумаги или 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картона, многократного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использования.</a:t>
            </a:r>
          </a:p>
          <a:p>
            <a:pPr marL="0" indent="0"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Перфокарты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предназначены для детей в основном среднего 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старшего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возраста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могут быть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использованы: педагогами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детских садах в рамках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непосредственной образовательной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деятельности на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под-групповых,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групговых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индивидуальных занятиях, а также в режимных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моментах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996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98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Стадии разработки перфокарт</a:t>
            </a:r>
            <a:endParaRPr lang="ru-RU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71853037"/>
              </p:ext>
            </p:extLst>
          </p:nvPr>
        </p:nvGraphicFramePr>
        <p:xfrm>
          <a:off x="179512" y="1196752"/>
          <a:ext cx="8496943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211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6511925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Преимущества применения перфокарт для педагогов</a:t>
            </a:r>
            <a:endParaRPr lang="ru-RU" sz="36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531" name="Объект 2"/>
          <p:cNvSpPr>
            <a:spLocks noGrp="1"/>
          </p:cNvSpPr>
          <p:nvPr>
            <p:ph idx="1"/>
          </p:nvPr>
        </p:nvSpPr>
        <p:spPr>
          <a:xfrm>
            <a:off x="323850" y="1700213"/>
            <a:ext cx="8640763" cy="4392612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Ø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проста в изготовлении;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многократное использование перфокарты;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можно применять в индивидуальной и подгрупповой работе;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позволяют вести разнообразную работу по закреплению выученных правил;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проведение работы над ошибками с тем, что вызывает  трудности у ребёнка;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перфокарты позволяют подходить дифференцированно к каждому ребёнку в усвоении темы;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за короткий промежуток времени на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занятиии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можно оценить работу большого количества детей;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у педагога есть  возможность проследить каждого ребёнка в освоении той или иной темы, отмечая результаты (количество ошибок);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 возможно дифференцировать по сложности и темам.</a:t>
            </a:r>
          </a:p>
          <a:p>
            <a:pPr algn="just" eaLnBrk="1" hangingPunct="1"/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algn="just" eaLnBrk="1" hangingPunct="1"/>
            <a:endParaRPr lang="ru-RU" sz="1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44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511925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Преимущества </a:t>
            </a:r>
            <a:r>
              <a:rPr lang="ru-RU" sz="36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применения перфокарт </a:t>
            </a:r>
            <a:r>
              <a:rPr lang="ru-RU" sz="36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для </a:t>
            </a:r>
            <a:r>
              <a:rPr lang="ru-RU" sz="36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детей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3555" name="Объект 2"/>
          <p:cNvSpPr>
            <a:spLocks noGrp="1"/>
          </p:cNvSpPr>
          <p:nvPr>
            <p:ph idx="1"/>
          </p:nvPr>
        </p:nvSpPr>
        <p:spPr>
          <a:xfrm>
            <a:off x="179388" y="1557338"/>
            <a:ext cx="8640762" cy="4392612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Ø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понятны и доступны детскому мышлению;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привлекают внимание детей, позволяют с большим интересом работать на занятии;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дети могут сами контролировать ответ;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работу с перфокартами воспринимают ее как игру;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щадящий режим письма для детей со слабой моторикой;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создают ситуацию успеха, когда ребенок видит, что количество ошибок уменьшается.</a:t>
            </a:r>
          </a:p>
          <a:p>
            <a:pPr algn="just" eaLnBrk="1" hangingPunct="1"/>
            <a:endParaRPr lang="ru-RU" sz="1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01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Используя перфокарты можно решить следующие задачи: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77500" lnSpcReduction="20000"/>
          </a:bodyPr>
          <a:lstStyle/>
          <a:p>
            <a:pPr marL="2743200" lvl="6" indent="0" algn="just">
              <a:buNone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Образовательные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Закрепить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представления о связях и свойствах того или иного предмета, объекта.</a:t>
            </a:r>
          </a:p>
          <a:p>
            <a:pPr marL="0" indent="0" algn="ctr">
              <a:buNone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Развивающие:</a:t>
            </a:r>
          </a:p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1.Развивать логическое мышление, память, внимание, воображение.</a:t>
            </a:r>
          </a:p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2.Развивать самостоятельность, инициативность, сообразительность детей.</a:t>
            </a:r>
          </a:p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3.Развивать мелкую моторику пальцев рук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Воспитательные: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1.Формировать навык самоконтроля и самооценки, умение понимать учебную задачу и выполнять её самостоятельно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2.Поддерживать интерес к интеллектуальной деятельности, проявляя настойчивость, целеустремлённость, взаимопомощь.</a:t>
            </a:r>
          </a:p>
        </p:txBody>
      </p:sp>
    </p:spTree>
    <p:extLst>
      <p:ext uri="{BB962C8B-B14F-4D97-AF65-F5344CB8AC3E}">
        <p14:creationId xmlns:p14="http://schemas.microsoft.com/office/powerpoint/2010/main" val="2584018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 результате </a:t>
            </a: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использования дидактических игр с перфокартами была выявлена положительная динамика по следующим параметрам:</a:t>
            </a:r>
            <a:b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ru-RU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556792"/>
            <a:ext cx="7808972" cy="3579849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1800" dirty="0"/>
          </a:p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активизировалась мыслительная деятельность дети; дети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стали лучше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запоминать, внимание стало более устойчивым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 детей расширился словарный запас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развивается самостоятельность, инициативность, сообразительность детей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повысился познавательный интерес детей к выполнению заданий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улучшилась мелкая моторика рук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520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38CE2F5-B6EB-47EF-A96E-29D05079E757}" type="slidenum">
              <a:rPr lang="ru-RU" altLang="ru-RU" smtClean="0">
                <a:solidFill>
                  <a:srgbClr val="898989"/>
                </a:solidFill>
              </a:rPr>
              <a:pPr/>
              <a:t>8</a:t>
            </a:fld>
            <a:endParaRPr lang="ru-RU" altLang="ru-RU" smtClean="0">
              <a:solidFill>
                <a:srgbClr val="898989"/>
              </a:solidFill>
            </a:endParaRPr>
          </a:p>
        </p:txBody>
      </p:sp>
      <p:sp>
        <p:nvSpPr>
          <p:cNvPr id="16387" name="Прямоугольник 15"/>
          <p:cNvSpPr>
            <a:spLocks noChangeArrowheads="1"/>
          </p:cNvSpPr>
          <p:nvPr/>
        </p:nvSpPr>
        <p:spPr bwMode="auto">
          <a:xfrm>
            <a:off x="755650" y="260350"/>
            <a:ext cx="7848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Использование перфокарт в </a:t>
            </a:r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коррекционно-развивающей </a:t>
            </a: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работе </a:t>
            </a:r>
            <a:r>
              <a:rPr lang="ru-RU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 старшими дошкольниками </a:t>
            </a:r>
            <a:r>
              <a:rPr lang="ru-RU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 ЗПР</a:t>
            </a:r>
          </a:p>
        </p:txBody>
      </p:sp>
      <p:grpSp>
        <p:nvGrpSpPr>
          <p:cNvPr id="17412" name="Группа 73"/>
          <p:cNvGrpSpPr>
            <a:grpSpLocks/>
          </p:cNvGrpSpPr>
          <p:nvPr/>
        </p:nvGrpSpPr>
        <p:grpSpPr bwMode="auto">
          <a:xfrm>
            <a:off x="288925" y="2700338"/>
            <a:ext cx="4200525" cy="3854450"/>
            <a:chOff x="0" y="0"/>
            <a:chExt cx="5617029" cy="7113319"/>
          </a:xfrm>
        </p:grpSpPr>
        <p:sp>
          <p:nvSpPr>
            <p:cNvPr id="17439" name="Прямоугольник 74"/>
            <p:cNvSpPr>
              <a:spLocks noChangeArrowheads="1"/>
            </p:cNvSpPr>
            <p:nvPr/>
          </p:nvSpPr>
          <p:spPr bwMode="auto">
            <a:xfrm>
              <a:off x="0" y="0"/>
              <a:ext cx="5617029" cy="7113319"/>
            </a:xfrm>
            <a:prstGeom prst="rect">
              <a:avLst/>
            </a:prstGeom>
            <a:solidFill>
              <a:schemeClr val="bg1"/>
            </a:solidFill>
            <a:ln w="25400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grpSp>
          <p:nvGrpSpPr>
            <p:cNvPr id="17440" name="Группа 75"/>
            <p:cNvGrpSpPr>
              <a:grpSpLocks/>
            </p:cNvGrpSpPr>
            <p:nvPr/>
          </p:nvGrpSpPr>
          <p:grpSpPr bwMode="auto">
            <a:xfrm>
              <a:off x="95003" y="95002"/>
              <a:ext cx="5427023" cy="6922836"/>
              <a:chOff x="0" y="0"/>
              <a:chExt cx="5427023" cy="6922836"/>
            </a:xfrm>
          </p:grpSpPr>
          <p:pic>
            <p:nvPicPr>
              <p:cNvPr id="17441" name="Рисунок 76" descr="https://gas-kvas.com/uploads/posts/2023-02/1676419828_gas-kvas-com-p-astronom-risunok-detskii-9.jp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5904" r="31721"/>
              <a:stretch>
                <a:fillRect/>
              </a:stretch>
            </p:blipFill>
            <p:spPr bwMode="auto">
              <a:xfrm flipH="1">
                <a:off x="1828800" y="0"/>
                <a:ext cx="1710047" cy="1840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42" name="Рисунок 7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28852" y="4809506"/>
                <a:ext cx="1698171" cy="14725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43" name="Рисунок 7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59480" y="142504"/>
                <a:ext cx="1425039" cy="15437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44" name="Рисунок 79" descr="https://polotnos.cdnbro.com/posts/3794267-pisatel-klipart-1.jp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32561" y="4750130"/>
                <a:ext cx="1163782" cy="16625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45" name="Рисунок 80" descr="https://thumbs.dreamstime.com/z/builder-helmet-19472318.jpg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0005" y="2220686"/>
                <a:ext cx="1745673" cy="19238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46" name="Рисунок 81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71629" b="21698"/>
              <a:stretch>
                <a:fillRect/>
              </a:stretch>
            </p:blipFill>
            <p:spPr bwMode="auto">
              <a:xfrm>
                <a:off x="273132" y="59377"/>
                <a:ext cx="1460665" cy="18644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47" name="Рисунок 82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7940" t="-21698" r="32765" b="21698"/>
              <a:stretch>
                <a:fillRect/>
              </a:stretch>
            </p:blipFill>
            <p:spPr bwMode="auto">
              <a:xfrm>
                <a:off x="2006930" y="1840675"/>
                <a:ext cx="1852550" cy="23988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48" name="Рисунок 83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1823" t="-21858" r="-1117" b="21858"/>
              <a:stretch>
                <a:fillRect/>
              </a:stretch>
            </p:blipFill>
            <p:spPr bwMode="auto">
              <a:xfrm>
                <a:off x="0" y="4263242"/>
                <a:ext cx="1852550" cy="21731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49" name="Рисунок 84" descr="https://avatars.mds.yandex.net/i?id=bc2433a2ef9aff643c6577773a15fdfa56e76ade-11511205-images-thumbs&amp;n=13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28852" y="2375065"/>
                <a:ext cx="1638795" cy="16387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50" name="Овал 85"/>
              <p:cNvSpPr>
                <a:spLocks noChangeArrowheads="1"/>
              </p:cNvSpPr>
              <p:nvPr/>
            </p:nvSpPr>
            <p:spPr bwMode="auto">
              <a:xfrm>
                <a:off x="4334493" y="1888177"/>
                <a:ext cx="534035" cy="486410"/>
              </a:xfrm>
              <a:prstGeom prst="ellipse">
                <a:avLst/>
              </a:prstGeom>
              <a:solidFill>
                <a:srgbClr val="FFFFFF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51" name="Овал 86"/>
              <p:cNvSpPr>
                <a:spLocks noChangeArrowheads="1"/>
              </p:cNvSpPr>
              <p:nvPr/>
            </p:nvSpPr>
            <p:spPr bwMode="auto">
              <a:xfrm>
                <a:off x="712519" y="1888177"/>
                <a:ext cx="534035" cy="486410"/>
              </a:xfrm>
              <a:prstGeom prst="ellipse">
                <a:avLst/>
              </a:prstGeom>
              <a:solidFill>
                <a:srgbClr val="FFFFFF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52" name="Овал 87"/>
              <p:cNvSpPr>
                <a:spLocks noChangeArrowheads="1"/>
              </p:cNvSpPr>
              <p:nvPr/>
            </p:nvSpPr>
            <p:spPr bwMode="auto">
              <a:xfrm>
                <a:off x="2517569" y="1888177"/>
                <a:ext cx="534035" cy="486410"/>
              </a:xfrm>
              <a:prstGeom prst="ellipse">
                <a:avLst/>
              </a:prstGeom>
              <a:solidFill>
                <a:srgbClr val="FFFFFF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53" name="Овал 88"/>
              <p:cNvSpPr>
                <a:spLocks noChangeArrowheads="1"/>
              </p:cNvSpPr>
              <p:nvPr/>
            </p:nvSpPr>
            <p:spPr bwMode="auto">
              <a:xfrm>
                <a:off x="4334493" y="4191990"/>
                <a:ext cx="534035" cy="486410"/>
              </a:xfrm>
              <a:prstGeom prst="ellipse">
                <a:avLst/>
              </a:prstGeom>
              <a:solidFill>
                <a:srgbClr val="FFFFFF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54" name="Овал 89"/>
              <p:cNvSpPr>
                <a:spLocks noChangeArrowheads="1"/>
              </p:cNvSpPr>
              <p:nvPr/>
            </p:nvSpPr>
            <p:spPr bwMode="auto">
              <a:xfrm>
                <a:off x="2600696" y="4215740"/>
                <a:ext cx="534035" cy="486410"/>
              </a:xfrm>
              <a:prstGeom prst="ellipse">
                <a:avLst/>
              </a:prstGeom>
              <a:solidFill>
                <a:srgbClr val="FFFFFF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55" name="Овал 90"/>
              <p:cNvSpPr>
                <a:spLocks noChangeArrowheads="1"/>
              </p:cNvSpPr>
              <p:nvPr/>
            </p:nvSpPr>
            <p:spPr bwMode="auto">
              <a:xfrm>
                <a:off x="819397" y="4215740"/>
                <a:ext cx="534035" cy="486410"/>
              </a:xfrm>
              <a:prstGeom prst="ellipse">
                <a:avLst/>
              </a:prstGeom>
              <a:solidFill>
                <a:srgbClr val="FFFFFF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56" name="Овал 91"/>
              <p:cNvSpPr>
                <a:spLocks noChangeArrowheads="1"/>
              </p:cNvSpPr>
              <p:nvPr/>
            </p:nvSpPr>
            <p:spPr bwMode="auto">
              <a:xfrm>
                <a:off x="4334493" y="6436426"/>
                <a:ext cx="534035" cy="486410"/>
              </a:xfrm>
              <a:prstGeom prst="ellipse">
                <a:avLst/>
              </a:prstGeom>
              <a:solidFill>
                <a:srgbClr val="FFFFFF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57" name="Овал 92"/>
              <p:cNvSpPr>
                <a:spLocks noChangeArrowheads="1"/>
              </p:cNvSpPr>
              <p:nvPr/>
            </p:nvSpPr>
            <p:spPr bwMode="auto">
              <a:xfrm>
                <a:off x="2565070" y="6436426"/>
                <a:ext cx="534035" cy="486410"/>
              </a:xfrm>
              <a:prstGeom prst="ellipse">
                <a:avLst/>
              </a:prstGeom>
              <a:solidFill>
                <a:srgbClr val="FFFFFF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58" name="Овал 93"/>
              <p:cNvSpPr>
                <a:spLocks noChangeArrowheads="1"/>
              </p:cNvSpPr>
              <p:nvPr/>
            </p:nvSpPr>
            <p:spPr bwMode="auto">
              <a:xfrm>
                <a:off x="581891" y="6412675"/>
                <a:ext cx="534035" cy="486410"/>
              </a:xfrm>
              <a:prstGeom prst="ellipse">
                <a:avLst/>
              </a:prstGeom>
              <a:solidFill>
                <a:srgbClr val="FFFFFF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</p:grpSp>
      </p:grpSp>
      <p:grpSp>
        <p:nvGrpSpPr>
          <p:cNvPr id="17413" name="Группа 30"/>
          <p:cNvGrpSpPr>
            <a:grpSpLocks/>
          </p:cNvGrpSpPr>
          <p:nvPr/>
        </p:nvGrpSpPr>
        <p:grpSpPr bwMode="auto">
          <a:xfrm>
            <a:off x="5076825" y="2700338"/>
            <a:ext cx="3592513" cy="3854450"/>
            <a:chOff x="0" y="0"/>
            <a:chExt cx="5617029" cy="7113319"/>
          </a:xfrm>
        </p:grpSpPr>
        <p:sp>
          <p:nvSpPr>
            <p:cNvPr id="17419" name="Прямоугольник 31"/>
            <p:cNvSpPr>
              <a:spLocks noChangeArrowheads="1"/>
            </p:cNvSpPr>
            <p:nvPr/>
          </p:nvSpPr>
          <p:spPr bwMode="auto">
            <a:xfrm>
              <a:off x="0" y="0"/>
              <a:ext cx="5617029" cy="7113319"/>
            </a:xfrm>
            <a:prstGeom prst="rect">
              <a:avLst/>
            </a:prstGeom>
            <a:solidFill>
              <a:schemeClr val="bg1"/>
            </a:solidFill>
            <a:ln w="25400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grpSp>
          <p:nvGrpSpPr>
            <p:cNvPr id="17420" name="Группа 32"/>
            <p:cNvGrpSpPr>
              <a:grpSpLocks/>
            </p:cNvGrpSpPr>
            <p:nvPr/>
          </p:nvGrpSpPr>
          <p:grpSpPr bwMode="auto">
            <a:xfrm>
              <a:off x="95003" y="95002"/>
              <a:ext cx="5427023" cy="6922836"/>
              <a:chOff x="0" y="0"/>
              <a:chExt cx="5427023" cy="6922836"/>
            </a:xfrm>
          </p:grpSpPr>
          <p:pic>
            <p:nvPicPr>
              <p:cNvPr id="17421" name="Рисунок 33" descr="https://gas-kvas.com/uploads/posts/2023-02/1676419828_gas-kvas-com-p-astronom-risunok-detskii-9.jpg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5904" r="31721"/>
              <a:stretch>
                <a:fillRect/>
              </a:stretch>
            </p:blipFill>
            <p:spPr bwMode="auto">
              <a:xfrm flipH="1">
                <a:off x="1828800" y="0"/>
                <a:ext cx="1710047" cy="1840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22" name="Рисунок 34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28852" y="4809506"/>
                <a:ext cx="1698171" cy="14725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23" name="Рисунок 35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59480" y="142504"/>
                <a:ext cx="1425039" cy="15437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24" name="Рисунок 36" descr="https://polotnos.cdnbro.com/posts/3794267-pisatel-klipart-1.jpg"/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32561" y="4750130"/>
                <a:ext cx="1163782" cy="16625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25" name="Рисунок 37" descr="https://thumbs.dreamstime.com/z/builder-helmet-19472318.jpg"/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0005" y="2220686"/>
                <a:ext cx="1745673" cy="19238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26" name="Рисунок 38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71629" b="21698"/>
              <a:stretch>
                <a:fillRect/>
              </a:stretch>
            </p:blipFill>
            <p:spPr bwMode="auto">
              <a:xfrm>
                <a:off x="273132" y="59377"/>
                <a:ext cx="1460665" cy="18644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27" name="Рисунок 39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7940" t="-21698" r="32765" b="21698"/>
              <a:stretch>
                <a:fillRect/>
              </a:stretch>
            </p:blipFill>
            <p:spPr bwMode="auto">
              <a:xfrm>
                <a:off x="2006930" y="1840675"/>
                <a:ext cx="1852550" cy="23988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28" name="Рисунок 40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1823" t="-21858" r="-1117" b="21858"/>
              <a:stretch>
                <a:fillRect/>
              </a:stretch>
            </p:blipFill>
            <p:spPr bwMode="auto">
              <a:xfrm>
                <a:off x="0" y="4263242"/>
                <a:ext cx="1852550" cy="21731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29" name="Рисунок 41" descr="https://avatars.mds.yandex.net/i?id=bc2433a2ef9aff643c6577773a15fdfa56e76ade-11511205-images-thumbs&amp;n=13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28852" y="2375065"/>
                <a:ext cx="1638795" cy="16387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30" name="Овал 42"/>
              <p:cNvSpPr>
                <a:spLocks noChangeArrowheads="1"/>
              </p:cNvSpPr>
              <p:nvPr/>
            </p:nvSpPr>
            <p:spPr bwMode="auto">
              <a:xfrm>
                <a:off x="4334493" y="1888177"/>
                <a:ext cx="534035" cy="486410"/>
              </a:xfrm>
              <a:prstGeom prst="ellipse">
                <a:avLst/>
              </a:prstGeom>
              <a:solidFill>
                <a:schemeClr val="accent1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31" name="Овал 43"/>
              <p:cNvSpPr>
                <a:spLocks noChangeArrowheads="1"/>
              </p:cNvSpPr>
              <p:nvPr/>
            </p:nvSpPr>
            <p:spPr bwMode="auto">
              <a:xfrm>
                <a:off x="712519" y="1888177"/>
                <a:ext cx="534035" cy="486410"/>
              </a:xfrm>
              <a:prstGeom prst="ellipse">
                <a:avLst/>
              </a:prstGeom>
              <a:solidFill>
                <a:srgbClr val="FFFFFF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32" name="Овал 44"/>
              <p:cNvSpPr>
                <a:spLocks noChangeArrowheads="1"/>
              </p:cNvSpPr>
              <p:nvPr/>
            </p:nvSpPr>
            <p:spPr bwMode="auto">
              <a:xfrm>
                <a:off x="2517569" y="1888177"/>
                <a:ext cx="534035" cy="486410"/>
              </a:xfrm>
              <a:prstGeom prst="ellipse">
                <a:avLst/>
              </a:prstGeom>
              <a:solidFill>
                <a:schemeClr val="accent1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33" name="Овал 45"/>
              <p:cNvSpPr>
                <a:spLocks noChangeArrowheads="1"/>
              </p:cNvSpPr>
              <p:nvPr/>
            </p:nvSpPr>
            <p:spPr bwMode="auto">
              <a:xfrm>
                <a:off x="4334493" y="4191990"/>
                <a:ext cx="534035" cy="486410"/>
              </a:xfrm>
              <a:prstGeom prst="ellipse">
                <a:avLst/>
              </a:prstGeom>
              <a:solidFill>
                <a:srgbClr val="FFFFFF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34" name="Овал 46"/>
              <p:cNvSpPr>
                <a:spLocks noChangeArrowheads="1"/>
              </p:cNvSpPr>
              <p:nvPr/>
            </p:nvSpPr>
            <p:spPr bwMode="auto">
              <a:xfrm>
                <a:off x="2600696" y="4215740"/>
                <a:ext cx="534035" cy="486410"/>
              </a:xfrm>
              <a:prstGeom prst="ellipse">
                <a:avLst/>
              </a:prstGeom>
              <a:solidFill>
                <a:srgbClr val="FFFFFF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35" name="Овал 47"/>
              <p:cNvSpPr>
                <a:spLocks noChangeArrowheads="1"/>
              </p:cNvSpPr>
              <p:nvPr/>
            </p:nvSpPr>
            <p:spPr bwMode="auto">
              <a:xfrm>
                <a:off x="819397" y="4215740"/>
                <a:ext cx="534035" cy="486410"/>
              </a:xfrm>
              <a:prstGeom prst="ellipse">
                <a:avLst/>
              </a:prstGeom>
              <a:solidFill>
                <a:schemeClr val="accent1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36" name="Овал 48"/>
              <p:cNvSpPr>
                <a:spLocks noChangeArrowheads="1"/>
              </p:cNvSpPr>
              <p:nvPr/>
            </p:nvSpPr>
            <p:spPr bwMode="auto">
              <a:xfrm>
                <a:off x="4334493" y="6436426"/>
                <a:ext cx="534035" cy="486410"/>
              </a:xfrm>
              <a:prstGeom prst="ellipse">
                <a:avLst/>
              </a:prstGeom>
              <a:solidFill>
                <a:schemeClr val="accent1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37" name="Овал 49"/>
              <p:cNvSpPr>
                <a:spLocks noChangeArrowheads="1"/>
              </p:cNvSpPr>
              <p:nvPr/>
            </p:nvSpPr>
            <p:spPr bwMode="auto">
              <a:xfrm>
                <a:off x="2565070" y="6436426"/>
                <a:ext cx="534035" cy="486410"/>
              </a:xfrm>
              <a:prstGeom prst="ellipse">
                <a:avLst/>
              </a:prstGeom>
              <a:solidFill>
                <a:schemeClr val="accent1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17438" name="Овал 50"/>
              <p:cNvSpPr>
                <a:spLocks noChangeArrowheads="1"/>
              </p:cNvSpPr>
              <p:nvPr/>
            </p:nvSpPr>
            <p:spPr bwMode="auto">
              <a:xfrm>
                <a:off x="581891" y="6412675"/>
                <a:ext cx="534035" cy="486410"/>
              </a:xfrm>
              <a:prstGeom prst="ellipse">
                <a:avLst/>
              </a:prstGeom>
              <a:solidFill>
                <a:srgbClr val="FFFFFF"/>
              </a:solidFill>
              <a:ln w="25400" algn="ctr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</p:grpSp>
      </p:grpSp>
      <p:sp>
        <p:nvSpPr>
          <p:cNvPr id="17414" name="Прямоугольник 16389"/>
          <p:cNvSpPr>
            <a:spLocks noChangeArrowheads="1"/>
          </p:cNvSpPr>
          <p:nvPr/>
        </p:nvSpPr>
        <p:spPr bwMode="auto">
          <a:xfrm>
            <a:off x="296863" y="1706563"/>
            <a:ext cx="84312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Инструкция: найди названия картинок в которых есть звук С, отметь в кружочке под картинкой, соедини кружочки. Посмотри какая буква получилась</a:t>
            </a:r>
          </a:p>
        </p:txBody>
      </p:sp>
      <p:cxnSp>
        <p:nvCxnSpPr>
          <p:cNvPr id="16399" name="Прямая соединительная линия 16398"/>
          <p:cNvCxnSpPr/>
          <p:nvPr/>
        </p:nvCxnSpPr>
        <p:spPr>
          <a:xfrm>
            <a:off x="6970713" y="3906838"/>
            <a:ext cx="110966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3" name="Прямая соединительная линия 202"/>
          <p:cNvCxnSpPr/>
          <p:nvPr/>
        </p:nvCxnSpPr>
        <p:spPr>
          <a:xfrm>
            <a:off x="6970713" y="6372225"/>
            <a:ext cx="110966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403" name="Полилиния 16402"/>
          <p:cNvSpPr/>
          <p:nvPr/>
        </p:nvSpPr>
        <p:spPr>
          <a:xfrm>
            <a:off x="5840413" y="3906838"/>
            <a:ext cx="1198562" cy="1260475"/>
          </a:xfrm>
          <a:custGeom>
            <a:avLst/>
            <a:gdLst>
              <a:gd name="connsiteX0" fmla="*/ 0 w 1199072"/>
              <a:gd name="connsiteY0" fmla="*/ 1259744 h 1259744"/>
              <a:gd name="connsiteX1" fmla="*/ 17253 w 1199072"/>
              <a:gd name="connsiteY1" fmla="*/ 1156227 h 1259744"/>
              <a:gd name="connsiteX2" fmla="*/ 25879 w 1199072"/>
              <a:gd name="connsiteY2" fmla="*/ 1121721 h 1259744"/>
              <a:gd name="connsiteX3" fmla="*/ 43132 w 1199072"/>
              <a:gd name="connsiteY3" fmla="*/ 1069963 h 1259744"/>
              <a:gd name="connsiteX4" fmla="*/ 86264 w 1199072"/>
              <a:gd name="connsiteY4" fmla="*/ 940566 h 1259744"/>
              <a:gd name="connsiteX5" fmla="*/ 129396 w 1199072"/>
              <a:gd name="connsiteY5" fmla="*/ 811170 h 1259744"/>
              <a:gd name="connsiteX6" fmla="*/ 146649 w 1199072"/>
              <a:gd name="connsiteY6" fmla="*/ 785291 h 1259744"/>
              <a:gd name="connsiteX7" fmla="*/ 163902 w 1199072"/>
              <a:gd name="connsiteY7" fmla="*/ 724906 h 1259744"/>
              <a:gd name="connsiteX8" fmla="*/ 181155 w 1199072"/>
              <a:gd name="connsiteY8" fmla="*/ 673147 h 1259744"/>
              <a:gd name="connsiteX9" fmla="*/ 189781 w 1199072"/>
              <a:gd name="connsiteY9" fmla="*/ 647268 h 1259744"/>
              <a:gd name="connsiteX10" fmla="*/ 215660 w 1199072"/>
              <a:gd name="connsiteY10" fmla="*/ 561004 h 1259744"/>
              <a:gd name="connsiteX11" fmla="*/ 224287 w 1199072"/>
              <a:gd name="connsiteY11" fmla="*/ 535125 h 1259744"/>
              <a:gd name="connsiteX12" fmla="*/ 232913 w 1199072"/>
              <a:gd name="connsiteY12" fmla="*/ 509246 h 1259744"/>
              <a:gd name="connsiteX13" fmla="*/ 250166 w 1199072"/>
              <a:gd name="connsiteY13" fmla="*/ 483366 h 1259744"/>
              <a:gd name="connsiteX14" fmla="*/ 276045 w 1199072"/>
              <a:gd name="connsiteY14" fmla="*/ 431608 h 1259744"/>
              <a:gd name="connsiteX15" fmla="*/ 284672 w 1199072"/>
              <a:gd name="connsiteY15" fmla="*/ 405729 h 1259744"/>
              <a:gd name="connsiteX16" fmla="*/ 310551 w 1199072"/>
              <a:gd name="connsiteY16" fmla="*/ 379849 h 1259744"/>
              <a:gd name="connsiteX17" fmla="*/ 327804 w 1199072"/>
              <a:gd name="connsiteY17" fmla="*/ 353970 h 1259744"/>
              <a:gd name="connsiteX18" fmla="*/ 405442 w 1199072"/>
              <a:gd name="connsiteY18" fmla="*/ 293585 h 1259744"/>
              <a:gd name="connsiteX19" fmla="*/ 457200 w 1199072"/>
              <a:gd name="connsiteY19" fmla="*/ 267706 h 1259744"/>
              <a:gd name="connsiteX20" fmla="*/ 534838 w 1199072"/>
              <a:gd name="connsiteY20" fmla="*/ 215947 h 1259744"/>
              <a:gd name="connsiteX21" fmla="*/ 560717 w 1199072"/>
              <a:gd name="connsiteY21" fmla="*/ 207321 h 1259744"/>
              <a:gd name="connsiteX22" fmla="*/ 586596 w 1199072"/>
              <a:gd name="connsiteY22" fmla="*/ 181442 h 1259744"/>
              <a:gd name="connsiteX23" fmla="*/ 638355 w 1199072"/>
              <a:gd name="connsiteY23" fmla="*/ 164189 h 1259744"/>
              <a:gd name="connsiteX24" fmla="*/ 664234 w 1199072"/>
              <a:gd name="connsiteY24" fmla="*/ 146936 h 1259744"/>
              <a:gd name="connsiteX25" fmla="*/ 733245 w 1199072"/>
              <a:gd name="connsiteY25" fmla="*/ 129683 h 1259744"/>
              <a:gd name="connsiteX26" fmla="*/ 759125 w 1199072"/>
              <a:gd name="connsiteY26" fmla="*/ 121057 h 1259744"/>
              <a:gd name="connsiteX27" fmla="*/ 785004 w 1199072"/>
              <a:gd name="connsiteY27" fmla="*/ 103804 h 1259744"/>
              <a:gd name="connsiteX28" fmla="*/ 905774 w 1199072"/>
              <a:gd name="connsiteY28" fmla="*/ 69298 h 1259744"/>
              <a:gd name="connsiteX29" fmla="*/ 948906 w 1199072"/>
              <a:gd name="connsiteY29" fmla="*/ 60672 h 1259744"/>
              <a:gd name="connsiteX30" fmla="*/ 1061049 w 1199072"/>
              <a:gd name="connsiteY30" fmla="*/ 43419 h 1259744"/>
              <a:gd name="connsiteX31" fmla="*/ 1086928 w 1199072"/>
              <a:gd name="connsiteY31" fmla="*/ 34793 h 1259744"/>
              <a:gd name="connsiteX32" fmla="*/ 1112808 w 1199072"/>
              <a:gd name="connsiteY32" fmla="*/ 17540 h 1259744"/>
              <a:gd name="connsiteX33" fmla="*/ 1147313 w 1199072"/>
              <a:gd name="connsiteY33" fmla="*/ 8913 h 1259744"/>
              <a:gd name="connsiteX34" fmla="*/ 1199072 w 1199072"/>
              <a:gd name="connsiteY34" fmla="*/ 287 h 1259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199072" h="1259744">
                <a:moveTo>
                  <a:pt x="0" y="1259744"/>
                </a:moveTo>
                <a:cubicBezTo>
                  <a:pt x="7203" y="1209317"/>
                  <a:pt x="7159" y="1201649"/>
                  <a:pt x="17253" y="1156227"/>
                </a:cubicBezTo>
                <a:cubicBezTo>
                  <a:pt x="19825" y="1144653"/>
                  <a:pt x="22472" y="1133077"/>
                  <a:pt x="25879" y="1121721"/>
                </a:cubicBezTo>
                <a:cubicBezTo>
                  <a:pt x="31105" y="1104302"/>
                  <a:pt x="37381" y="1087216"/>
                  <a:pt x="43132" y="1069963"/>
                </a:cubicBezTo>
                <a:lnTo>
                  <a:pt x="86264" y="940566"/>
                </a:lnTo>
                <a:lnTo>
                  <a:pt x="129396" y="811170"/>
                </a:lnTo>
                <a:cubicBezTo>
                  <a:pt x="132674" y="801334"/>
                  <a:pt x="140898" y="793917"/>
                  <a:pt x="146649" y="785291"/>
                </a:cubicBezTo>
                <a:cubicBezTo>
                  <a:pt x="175645" y="698300"/>
                  <a:pt x="131398" y="833250"/>
                  <a:pt x="163902" y="724906"/>
                </a:cubicBezTo>
                <a:cubicBezTo>
                  <a:pt x="169128" y="707487"/>
                  <a:pt x="175404" y="690400"/>
                  <a:pt x="181155" y="673147"/>
                </a:cubicBezTo>
                <a:cubicBezTo>
                  <a:pt x="184030" y="664521"/>
                  <a:pt x="187575" y="656089"/>
                  <a:pt x="189781" y="647268"/>
                </a:cubicBezTo>
                <a:cubicBezTo>
                  <a:pt x="202817" y="595127"/>
                  <a:pt x="194662" y="623999"/>
                  <a:pt x="215660" y="561004"/>
                </a:cubicBezTo>
                <a:lnTo>
                  <a:pt x="224287" y="535125"/>
                </a:lnTo>
                <a:cubicBezTo>
                  <a:pt x="227162" y="526499"/>
                  <a:pt x="227869" y="516812"/>
                  <a:pt x="232913" y="509246"/>
                </a:cubicBezTo>
                <a:lnTo>
                  <a:pt x="250166" y="483366"/>
                </a:lnTo>
                <a:cubicBezTo>
                  <a:pt x="271845" y="418325"/>
                  <a:pt x="242603" y="498490"/>
                  <a:pt x="276045" y="431608"/>
                </a:cubicBezTo>
                <a:cubicBezTo>
                  <a:pt x="280112" y="423475"/>
                  <a:pt x="279628" y="413295"/>
                  <a:pt x="284672" y="405729"/>
                </a:cubicBezTo>
                <a:cubicBezTo>
                  <a:pt x="291439" y="395578"/>
                  <a:pt x="302741" y="389221"/>
                  <a:pt x="310551" y="379849"/>
                </a:cubicBezTo>
                <a:cubicBezTo>
                  <a:pt x="317188" y="371884"/>
                  <a:pt x="321167" y="361935"/>
                  <a:pt x="327804" y="353970"/>
                </a:cubicBezTo>
                <a:cubicBezTo>
                  <a:pt x="353143" y="323564"/>
                  <a:pt x="369372" y="317632"/>
                  <a:pt x="405442" y="293585"/>
                </a:cubicBezTo>
                <a:cubicBezTo>
                  <a:pt x="438888" y="271288"/>
                  <a:pt x="421485" y="279611"/>
                  <a:pt x="457200" y="267706"/>
                </a:cubicBezTo>
                <a:lnTo>
                  <a:pt x="534838" y="215947"/>
                </a:lnTo>
                <a:cubicBezTo>
                  <a:pt x="542404" y="210903"/>
                  <a:pt x="552091" y="210196"/>
                  <a:pt x="560717" y="207321"/>
                </a:cubicBezTo>
                <a:cubicBezTo>
                  <a:pt x="569343" y="198695"/>
                  <a:pt x="575932" y="187367"/>
                  <a:pt x="586596" y="181442"/>
                </a:cubicBezTo>
                <a:cubicBezTo>
                  <a:pt x="602494" y="172610"/>
                  <a:pt x="638355" y="164189"/>
                  <a:pt x="638355" y="164189"/>
                </a:cubicBezTo>
                <a:cubicBezTo>
                  <a:pt x="646981" y="158438"/>
                  <a:pt x="654491" y="150479"/>
                  <a:pt x="664234" y="146936"/>
                </a:cubicBezTo>
                <a:cubicBezTo>
                  <a:pt x="686518" y="138833"/>
                  <a:pt x="710750" y="137181"/>
                  <a:pt x="733245" y="129683"/>
                </a:cubicBezTo>
                <a:lnTo>
                  <a:pt x="759125" y="121057"/>
                </a:lnTo>
                <a:cubicBezTo>
                  <a:pt x="767751" y="115306"/>
                  <a:pt x="775530" y="108015"/>
                  <a:pt x="785004" y="103804"/>
                </a:cubicBezTo>
                <a:cubicBezTo>
                  <a:pt x="816828" y="89660"/>
                  <a:pt x="874441" y="77131"/>
                  <a:pt x="905774" y="69298"/>
                </a:cubicBezTo>
                <a:cubicBezTo>
                  <a:pt x="919998" y="65742"/>
                  <a:pt x="934480" y="63295"/>
                  <a:pt x="948906" y="60672"/>
                </a:cubicBezTo>
                <a:cubicBezTo>
                  <a:pt x="992782" y="52695"/>
                  <a:pt x="1015827" y="49880"/>
                  <a:pt x="1061049" y="43419"/>
                </a:cubicBezTo>
                <a:cubicBezTo>
                  <a:pt x="1069675" y="40544"/>
                  <a:pt x="1078795" y="38859"/>
                  <a:pt x="1086928" y="34793"/>
                </a:cubicBezTo>
                <a:cubicBezTo>
                  <a:pt x="1096201" y="30156"/>
                  <a:pt x="1103278" y="21624"/>
                  <a:pt x="1112808" y="17540"/>
                </a:cubicBezTo>
                <a:cubicBezTo>
                  <a:pt x="1123705" y="12870"/>
                  <a:pt x="1135913" y="12170"/>
                  <a:pt x="1147313" y="8913"/>
                </a:cubicBezTo>
                <a:cubicBezTo>
                  <a:pt x="1187051" y="-2441"/>
                  <a:pt x="1158715" y="287"/>
                  <a:pt x="1199072" y="287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405" name="Полилиния 16404"/>
          <p:cNvSpPr/>
          <p:nvPr/>
        </p:nvSpPr>
        <p:spPr>
          <a:xfrm>
            <a:off x="5805488" y="5089525"/>
            <a:ext cx="1165225" cy="1285875"/>
          </a:xfrm>
          <a:custGeom>
            <a:avLst/>
            <a:gdLst>
              <a:gd name="connsiteX0" fmla="*/ 1164570 w 1164570"/>
              <a:gd name="connsiteY0" fmla="*/ 1285336 h 1285336"/>
              <a:gd name="connsiteX1" fmla="*/ 1069680 w 1164570"/>
              <a:gd name="connsiteY1" fmla="*/ 1268083 h 1285336"/>
              <a:gd name="connsiteX2" fmla="*/ 1017921 w 1164570"/>
              <a:gd name="connsiteY2" fmla="*/ 1250830 h 1285336"/>
              <a:gd name="connsiteX3" fmla="*/ 992042 w 1164570"/>
              <a:gd name="connsiteY3" fmla="*/ 1242204 h 1285336"/>
              <a:gd name="connsiteX4" fmla="*/ 914404 w 1164570"/>
              <a:gd name="connsiteY4" fmla="*/ 1190445 h 1285336"/>
              <a:gd name="connsiteX5" fmla="*/ 888525 w 1164570"/>
              <a:gd name="connsiteY5" fmla="*/ 1181819 h 1285336"/>
              <a:gd name="connsiteX6" fmla="*/ 871272 w 1164570"/>
              <a:gd name="connsiteY6" fmla="*/ 1155940 h 1285336"/>
              <a:gd name="connsiteX7" fmla="*/ 819514 w 1164570"/>
              <a:gd name="connsiteY7" fmla="*/ 1138687 h 1285336"/>
              <a:gd name="connsiteX8" fmla="*/ 793635 w 1164570"/>
              <a:gd name="connsiteY8" fmla="*/ 1121434 h 1285336"/>
              <a:gd name="connsiteX9" fmla="*/ 741876 w 1164570"/>
              <a:gd name="connsiteY9" fmla="*/ 1104181 h 1285336"/>
              <a:gd name="connsiteX10" fmla="*/ 715997 w 1164570"/>
              <a:gd name="connsiteY10" fmla="*/ 1086928 h 1285336"/>
              <a:gd name="connsiteX11" fmla="*/ 681491 w 1164570"/>
              <a:gd name="connsiteY11" fmla="*/ 1061049 h 1285336"/>
              <a:gd name="connsiteX12" fmla="*/ 655612 w 1164570"/>
              <a:gd name="connsiteY12" fmla="*/ 1052423 h 1285336"/>
              <a:gd name="connsiteX13" fmla="*/ 629733 w 1164570"/>
              <a:gd name="connsiteY13" fmla="*/ 1035170 h 1285336"/>
              <a:gd name="connsiteX14" fmla="*/ 577974 w 1164570"/>
              <a:gd name="connsiteY14" fmla="*/ 983411 h 1285336"/>
              <a:gd name="connsiteX15" fmla="*/ 491710 w 1164570"/>
              <a:gd name="connsiteY15" fmla="*/ 914400 h 1285336"/>
              <a:gd name="connsiteX16" fmla="*/ 465831 w 1164570"/>
              <a:gd name="connsiteY16" fmla="*/ 897147 h 1285336"/>
              <a:gd name="connsiteX17" fmla="*/ 439952 w 1164570"/>
              <a:gd name="connsiteY17" fmla="*/ 871268 h 1285336"/>
              <a:gd name="connsiteX18" fmla="*/ 422699 w 1164570"/>
              <a:gd name="connsiteY18" fmla="*/ 845389 h 1285336"/>
              <a:gd name="connsiteX19" fmla="*/ 370940 w 1164570"/>
              <a:gd name="connsiteY19" fmla="*/ 828136 h 1285336"/>
              <a:gd name="connsiteX20" fmla="*/ 327808 w 1164570"/>
              <a:gd name="connsiteY20" fmla="*/ 785004 h 1285336"/>
              <a:gd name="connsiteX21" fmla="*/ 301929 w 1164570"/>
              <a:gd name="connsiteY21" fmla="*/ 767751 h 1285336"/>
              <a:gd name="connsiteX22" fmla="*/ 267423 w 1164570"/>
              <a:gd name="connsiteY22" fmla="*/ 715992 h 1285336"/>
              <a:gd name="connsiteX23" fmla="*/ 258797 w 1164570"/>
              <a:gd name="connsiteY23" fmla="*/ 690113 h 1285336"/>
              <a:gd name="connsiteX24" fmla="*/ 232918 w 1164570"/>
              <a:gd name="connsiteY24" fmla="*/ 664234 h 1285336"/>
              <a:gd name="connsiteX25" fmla="*/ 198412 w 1164570"/>
              <a:gd name="connsiteY25" fmla="*/ 612475 h 1285336"/>
              <a:gd name="connsiteX26" fmla="*/ 172533 w 1164570"/>
              <a:gd name="connsiteY26" fmla="*/ 577970 h 1285336"/>
              <a:gd name="connsiteX27" fmla="*/ 155280 w 1164570"/>
              <a:gd name="connsiteY27" fmla="*/ 552090 h 1285336"/>
              <a:gd name="connsiteX28" fmla="*/ 129401 w 1164570"/>
              <a:gd name="connsiteY28" fmla="*/ 534838 h 1285336"/>
              <a:gd name="connsiteX29" fmla="*/ 69016 w 1164570"/>
              <a:gd name="connsiteY29" fmla="*/ 457200 h 1285336"/>
              <a:gd name="connsiteX30" fmla="*/ 43136 w 1164570"/>
              <a:gd name="connsiteY30" fmla="*/ 405441 h 1285336"/>
              <a:gd name="connsiteX31" fmla="*/ 25884 w 1164570"/>
              <a:gd name="connsiteY31" fmla="*/ 353683 h 1285336"/>
              <a:gd name="connsiteX32" fmla="*/ 8631 w 1164570"/>
              <a:gd name="connsiteY32" fmla="*/ 301924 h 1285336"/>
              <a:gd name="connsiteX33" fmla="*/ 4 w 1164570"/>
              <a:gd name="connsiteY33" fmla="*/ 267419 h 1285336"/>
              <a:gd name="connsiteX34" fmla="*/ 17257 w 1164570"/>
              <a:gd name="connsiteY34" fmla="*/ 103517 h 1285336"/>
              <a:gd name="connsiteX35" fmla="*/ 34510 w 1164570"/>
              <a:gd name="connsiteY35" fmla="*/ 77638 h 1285336"/>
              <a:gd name="connsiteX36" fmla="*/ 17257 w 1164570"/>
              <a:gd name="connsiteY36" fmla="*/ 0 h 1285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164570" h="1285336">
                <a:moveTo>
                  <a:pt x="1164570" y="1285336"/>
                </a:moveTo>
                <a:cubicBezTo>
                  <a:pt x="1122047" y="1279261"/>
                  <a:pt x="1106652" y="1279175"/>
                  <a:pt x="1069680" y="1268083"/>
                </a:cubicBezTo>
                <a:cubicBezTo>
                  <a:pt x="1052261" y="1262857"/>
                  <a:pt x="1035174" y="1256581"/>
                  <a:pt x="1017921" y="1250830"/>
                </a:cubicBezTo>
                <a:lnTo>
                  <a:pt x="992042" y="1242204"/>
                </a:lnTo>
                <a:lnTo>
                  <a:pt x="914404" y="1190445"/>
                </a:lnTo>
                <a:cubicBezTo>
                  <a:pt x="906838" y="1185401"/>
                  <a:pt x="897151" y="1184694"/>
                  <a:pt x="888525" y="1181819"/>
                </a:cubicBezTo>
                <a:cubicBezTo>
                  <a:pt x="882774" y="1173193"/>
                  <a:pt x="880064" y="1161435"/>
                  <a:pt x="871272" y="1155940"/>
                </a:cubicBezTo>
                <a:cubicBezTo>
                  <a:pt x="855850" y="1146301"/>
                  <a:pt x="819514" y="1138687"/>
                  <a:pt x="819514" y="1138687"/>
                </a:cubicBezTo>
                <a:cubicBezTo>
                  <a:pt x="810888" y="1132936"/>
                  <a:pt x="803109" y="1125645"/>
                  <a:pt x="793635" y="1121434"/>
                </a:cubicBezTo>
                <a:cubicBezTo>
                  <a:pt x="777016" y="1114048"/>
                  <a:pt x="741876" y="1104181"/>
                  <a:pt x="741876" y="1104181"/>
                </a:cubicBezTo>
                <a:cubicBezTo>
                  <a:pt x="733250" y="1098430"/>
                  <a:pt x="724433" y="1092954"/>
                  <a:pt x="715997" y="1086928"/>
                </a:cubicBezTo>
                <a:cubicBezTo>
                  <a:pt x="704298" y="1078571"/>
                  <a:pt x="693974" y="1068182"/>
                  <a:pt x="681491" y="1061049"/>
                </a:cubicBezTo>
                <a:cubicBezTo>
                  <a:pt x="673596" y="1056538"/>
                  <a:pt x="664238" y="1055298"/>
                  <a:pt x="655612" y="1052423"/>
                </a:cubicBezTo>
                <a:cubicBezTo>
                  <a:pt x="646986" y="1046672"/>
                  <a:pt x="637482" y="1042058"/>
                  <a:pt x="629733" y="1035170"/>
                </a:cubicBezTo>
                <a:cubicBezTo>
                  <a:pt x="611497" y="1018960"/>
                  <a:pt x="599797" y="994323"/>
                  <a:pt x="577974" y="983411"/>
                </a:cubicBezTo>
                <a:cubicBezTo>
                  <a:pt x="521646" y="955246"/>
                  <a:pt x="552562" y="975251"/>
                  <a:pt x="491710" y="914400"/>
                </a:cubicBezTo>
                <a:cubicBezTo>
                  <a:pt x="484379" y="907069"/>
                  <a:pt x="473796" y="903784"/>
                  <a:pt x="465831" y="897147"/>
                </a:cubicBezTo>
                <a:cubicBezTo>
                  <a:pt x="456459" y="889337"/>
                  <a:pt x="447762" y="880640"/>
                  <a:pt x="439952" y="871268"/>
                </a:cubicBezTo>
                <a:cubicBezTo>
                  <a:pt x="433315" y="863303"/>
                  <a:pt x="431491" y="850884"/>
                  <a:pt x="422699" y="845389"/>
                </a:cubicBezTo>
                <a:cubicBezTo>
                  <a:pt x="407277" y="835750"/>
                  <a:pt x="370940" y="828136"/>
                  <a:pt x="370940" y="828136"/>
                </a:cubicBezTo>
                <a:cubicBezTo>
                  <a:pt x="301929" y="782128"/>
                  <a:pt x="385317" y="842513"/>
                  <a:pt x="327808" y="785004"/>
                </a:cubicBezTo>
                <a:cubicBezTo>
                  <a:pt x="320477" y="777673"/>
                  <a:pt x="310555" y="773502"/>
                  <a:pt x="301929" y="767751"/>
                </a:cubicBezTo>
                <a:cubicBezTo>
                  <a:pt x="281415" y="706214"/>
                  <a:pt x="310503" y="780614"/>
                  <a:pt x="267423" y="715992"/>
                </a:cubicBezTo>
                <a:cubicBezTo>
                  <a:pt x="262379" y="708426"/>
                  <a:pt x="263841" y="697679"/>
                  <a:pt x="258797" y="690113"/>
                </a:cubicBezTo>
                <a:cubicBezTo>
                  <a:pt x="252030" y="679962"/>
                  <a:pt x="240408" y="673864"/>
                  <a:pt x="232918" y="664234"/>
                </a:cubicBezTo>
                <a:cubicBezTo>
                  <a:pt x="220188" y="647866"/>
                  <a:pt x="209914" y="629728"/>
                  <a:pt x="198412" y="612475"/>
                </a:cubicBezTo>
                <a:cubicBezTo>
                  <a:pt x="190437" y="600513"/>
                  <a:pt x="180890" y="589669"/>
                  <a:pt x="172533" y="577970"/>
                </a:cubicBezTo>
                <a:cubicBezTo>
                  <a:pt x="166507" y="569533"/>
                  <a:pt x="162611" y="559421"/>
                  <a:pt x="155280" y="552090"/>
                </a:cubicBezTo>
                <a:cubicBezTo>
                  <a:pt x="147949" y="544759"/>
                  <a:pt x="138027" y="540589"/>
                  <a:pt x="129401" y="534838"/>
                </a:cubicBezTo>
                <a:cubicBezTo>
                  <a:pt x="88128" y="472928"/>
                  <a:pt x="109557" y="497741"/>
                  <a:pt x="69016" y="457200"/>
                </a:cubicBezTo>
                <a:cubicBezTo>
                  <a:pt x="37547" y="362801"/>
                  <a:pt x="87739" y="505799"/>
                  <a:pt x="43136" y="405441"/>
                </a:cubicBezTo>
                <a:cubicBezTo>
                  <a:pt x="35750" y="388823"/>
                  <a:pt x="31635" y="370936"/>
                  <a:pt x="25884" y="353683"/>
                </a:cubicBezTo>
                <a:lnTo>
                  <a:pt x="8631" y="301924"/>
                </a:lnTo>
                <a:lnTo>
                  <a:pt x="4" y="267419"/>
                </a:lnTo>
                <a:cubicBezTo>
                  <a:pt x="795" y="254771"/>
                  <a:pt x="-4288" y="146607"/>
                  <a:pt x="17257" y="103517"/>
                </a:cubicBezTo>
                <a:cubicBezTo>
                  <a:pt x="21894" y="94244"/>
                  <a:pt x="28759" y="86264"/>
                  <a:pt x="34510" y="77638"/>
                </a:cubicBezTo>
                <a:cubicBezTo>
                  <a:pt x="14529" y="17695"/>
                  <a:pt x="17257" y="44065"/>
                  <a:pt x="17257" y="0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64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16632"/>
            <a:ext cx="5112569" cy="4773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590958"/>
            <a:ext cx="5304234" cy="524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419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Прямоугольник 59"/>
          <p:cNvSpPr/>
          <p:nvPr/>
        </p:nvSpPr>
        <p:spPr>
          <a:xfrm>
            <a:off x="1043608" y="3614878"/>
            <a:ext cx="732483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" name="Группа 12"/>
          <p:cNvGrpSpPr/>
          <p:nvPr/>
        </p:nvGrpSpPr>
        <p:grpSpPr>
          <a:xfrm>
            <a:off x="1043608" y="151466"/>
            <a:ext cx="7324838" cy="3255355"/>
            <a:chOff x="910356" y="1568563"/>
            <a:chExt cx="7324838" cy="3255355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910356" y="2060848"/>
              <a:ext cx="7307023" cy="2763070"/>
              <a:chOff x="910356" y="2060847"/>
              <a:chExt cx="7307023" cy="2763070"/>
            </a:xfrm>
          </p:grpSpPr>
          <p:grpSp>
            <p:nvGrpSpPr>
              <p:cNvPr id="5" name="Группа 4"/>
              <p:cNvGrpSpPr/>
              <p:nvPr/>
            </p:nvGrpSpPr>
            <p:grpSpPr>
              <a:xfrm>
                <a:off x="910356" y="2060847"/>
                <a:ext cx="7307023" cy="2333626"/>
                <a:chOff x="910356" y="2060847"/>
                <a:chExt cx="7307023" cy="2333626"/>
              </a:xfrm>
            </p:grpSpPr>
            <p:pic>
              <p:nvPicPr>
                <p:cNvPr id="3074" name="Picture 2"/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10356" y="2060848"/>
                  <a:ext cx="2428875" cy="23336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3075" name="Picture 3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358809" y="2060847"/>
                  <a:ext cx="2632595" cy="23336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3076" name="Picture 4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868144" y="2060847"/>
                  <a:ext cx="2349235" cy="233362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grpSp>
            <p:nvGrpSpPr>
              <p:cNvPr id="10" name="Группа 9"/>
              <p:cNvGrpSpPr/>
              <p:nvPr/>
            </p:nvGrpSpPr>
            <p:grpSpPr>
              <a:xfrm>
                <a:off x="1043608" y="4394473"/>
                <a:ext cx="2088232" cy="413516"/>
                <a:chOff x="910356" y="4394473"/>
                <a:chExt cx="2221484" cy="413516"/>
              </a:xfrm>
            </p:grpSpPr>
            <p:sp>
              <p:nvSpPr>
                <p:cNvPr id="6" name="Прямоугольник 5"/>
                <p:cNvSpPr/>
                <p:nvPr/>
              </p:nvSpPr>
              <p:spPr>
                <a:xfrm>
                  <a:off x="910356" y="4394473"/>
                  <a:ext cx="2221484" cy="402679"/>
                </a:xfrm>
                <a:prstGeom prst="rect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9" name="Прямая соединительная линия 8"/>
                <p:cNvCxnSpPr/>
                <p:nvPr/>
              </p:nvCxnSpPr>
              <p:spPr>
                <a:xfrm>
                  <a:off x="1691680" y="4405310"/>
                  <a:ext cx="0" cy="40267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Прямая соединительная линия 16"/>
                <p:cNvCxnSpPr/>
                <p:nvPr/>
              </p:nvCxnSpPr>
              <p:spPr>
                <a:xfrm>
                  <a:off x="2411760" y="4397264"/>
                  <a:ext cx="0" cy="40267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9" name="Группа 18"/>
              <p:cNvGrpSpPr/>
              <p:nvPr/>
            </p:nvGrpSpPr>
            <p:grpSpPr>
              <a:xfrm>
                <a:off x="3666903" y="4389054"/>
                <a:ext cx="2016405" cy="413516"/>
                <a:chOff x="910356" y="4394473"/>
                <a:chExt cx="2221484" cy="413516"/>
              </a:xfrm>
            </p:grpSpPr>
            <p:sp>
              <p:nvSpPr>
                <p:cNvPr id="20" name="Прямоугольник 19"/>
                <p:cNvSpPr/>
                <p:nvPr/>
              </p:nvSpPr>
              <p:spPr>
                <a:xfrm>
                  <a:off x="910356" y="4394473"/>
                  <a:ext cx="2221484" cy="402679"/>
                </a:xfrm>
                <a:prstGeom prst="rect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21" name="Прямая соединительная линия 20"/>
                <p:cNvCxnSpPr/>
                <p:nvPr/>
              </p:nvCxnSpPr>
              <p:spPr>
                <a:xfrm>
                  <a:off x="1691680" y="4405310"/>
                  <a:ext cx="0" cy="40267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Прямая соединительная линия 21"/>
                <p:cNvCxnSpPr/>
                <p:nvPr/>
              </p:nvCxnSpPr>
              <p:spPr>
                <a:xfrm>
                  <a:off x="2411760" y="4397264"/>
                  <a:ext cx="0" cy="40267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3" name="Группа 22"/>
              <p:cNvGrpSpPr/>
              <p:nvPr/>
            </p:nvGrpSpPr>
            <p:grpSpPr>
              <a:xfrm>
                <a:off x="6228183" y="4410401"/>
                <a:ext cx="1925319" cy="413516"/>
                <a:chOff x="910356" y="4394473"/>
                <a:chExt cx="2221484" cy="413516"/>
              </a:xfrm>
            </p:grpSpPr>
            <p:sp>
              <p:nvSpPr>
                <p:cNvPr id="24" name="Прямоугольник 23"/>
                <p:cNvSpPr/>
                <p:nvPr/>
              </p:nvSpPr>
              <p:spPr>
                <a:xfrm>
                  <a:off x="910356" y="4394473"/>
                  <a:ext cx="2221484" cy="402679"/>
                </a:xfrm>
                <a:prstGeom prst="rect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25" name="Прямая соединительная линия 24"/>
                <p:cNvCxnSpPr/>
                <p:nvPr/>
              </p:nvCxnSpPr>
              <p:spPr>
                <a:xfrm>
                  <a:off x="1691680" y="4405310"/>
                  <a:ext cx="0" cy="40267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Прямая соединительная линия 25"/>
                <p:cNvCxnSpPr/>
                <p:nvPr/>
              </p:nvCxnSpPr>
              <p:spPr>
                <a:xfrm>
                  <a:off x="2411760" y="4397264"/>
                  <a:ext cx="0" cy="40267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2" name="Прямоугольник 11"/>
            <p:cNvSpPr/>
            <p:nvPr/>
          </p:nvSpPr>
          <p:spPr>
            <a:xfrm>
              <a:off x="910356" y="1568563"/>
              <a:ext cx="7324838" cy="4320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1043608" y="3997696"/>
            <a:ext cx="7307023" cy="2763070"/>
            <a:chOff x="910356" y="2060847"/>
            <a:chExt cx="7307023" cy="2763070"/>
          </a:xfrm>
        </p:grpSpPr>
        <p:grpSp>
          <p:nvGrpSpPr>
            <p:cNvPr id="34" name="Группа 33"/>
            <p:cNvGrpSpPr/>
            <p:nvPr/>
          </p:nvGrpSpPr>
          <p:grpSpPr>
            <a:xfrm>
              <a:off x="910356" y="2060847"/>
              <a:ext cx="7307023" cy="2333626"/>
              <a:chOff x="910356" y="2060847"/>
              <a:chExt cx="7307023" cy="2333626"/>
            </a:xfrm>
          </p:grpSpPr>
          <p:pic>
            <p:nvPicPr>
              <p:cNvPr id="47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10356" y="2060848"/>
                <a:ext cx="2428875" cy="23336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8" name="Picture 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58809" y="2060847"/>
                <a:ext cx="2632595" cy="23336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9" name="Picture 4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68144" y="2060847"/>
                <a:ext cx="2349235" cy="23336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35" name="Группа 34"/>
            <p:cNvGrpSpPr/>
            <p:nvPr/>
          </p:nvGrpSpPr>
          <p:grpSpPr>
            <a:xfrm>
              <a:off x="1043608" y="4394473"/>
              <a:ext cx="2088232" cy="413516"/>
              <a:chOff x="910356" y="4394473"/>
              <a:chExt cx="2221484" cy="413516"/>
            </a:xfrm>
          </p:grpSpPr>
          <p:sp>
            <p:nvSpPr>
              <p:cNvPr id="44" name="Прямоугольник 43"/>
              <p:cNvSpPr/>
              <p:nvPr/>
            </p:nvSpPr>
            <p:spPr>
              <a:xfrm>
                <a:off x="910356" y="4394473"/>
                <a:ext cx="2221484" cy="402679"/>
              </a:xfrm>
              <a:prstGeom prst="rect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45" name="Прямая соединительная линия 44"/>
              <p:cNvCxnSpPr/>
              <p:nvPr/>
            </p:nvCxnSpPr>
            <p:spPr>
              <a:xfrm>
                <a:off x="1691680" y="4405310"/>
                <a:ext cx="0" cy="402679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Прямая соединительная линия 45"/>
              <p:cNvCxnSpPr/>
              <p:nvPr/>
            </p:nvCxnSpPr>
            <p:spPr>
              <a:xfrm>
                <a:off x="2411760" y="4397264"/>
                <a:ext cx="0" cy="402679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Группа 35"/>
            <p:cNvGrpSpPr/>
            <p:nvPr/>
          </p:nvGrpSpPr>
          <p:grpSpPr>
            <a:xfrm>
              <a:off x="3666903" y="4389054"/>
              <a:ext cx="2016405" cy="413516"/>
              <a:chOff x="910356" y="4394473"/>
              <a:chExt cx="2221484" cy="413516"/>
            </a:xfrm>
          </p:grpSpPr>
          <p:sp>
            <p:nvSpPr>
              <p:cNvPr id="41" name="Прямоугольник 40"/>
              <p:cNvSpPr/>
              <p:nvPr/>
            </p:nvSpPr>
            <p:spPr>
              <a:xfrm>
                <a:off x="910356" y="4394473"/>
                <a:ext cx="2221484" cy="402679"/>
              </a:xfrm>
              <a:prstGeom prst="rect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42" name="Прямая соединительная линия 41"/>
              <p:cNvCxnSpPr/>
              <p:nvPr/>
            </p:nvCxnSpPr>
            <p:spPr>
              <a:xfrm>
                <a:off x="1691680" y="4405310"/>
                <a:ext cx="0" cy="402679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>
                <a:off x="2411760" y="4397264"/>
                <a:ext cx="0" cy="402679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7" name="Группа 36"/>
            <p:cNvGrpSpPr/>
            <p:nvPr/>
          </p:nvGrpSpPr>
          <p:grpSpPr>
            <a:xfrm>
              <a:off x="6228183" y="4410401"/>
              <a:ext cx="1925319" cy="413516"/>
              <a:chOff x="910356" y="4394473"/>
              <a:chExt cx="2221484" cy="413516"/>
            </a:xfrm>
          </p:grpSpPr>
          <p:sp>
            <p:nvSpPr>
              <p:cNvPr id="38" name="Прямоугольник 37"/>
              <p:cNvSpPr/>
              <p:nvPr/>
            </p:nvSpPr>
            <p:spPr>
              <a:xfrm>
                <a:off x="910356" y="4394473"/>
                <a:ext cx="2221484" cy="402679"/>
              </a:xfrm>
              <a:prstGeom prst="rect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39" name="Прямая соединительная линия 38"/>
              <p:cNvCxnSpPr/>
              <p:nvPr/>
            </p:nvCxnSpPr>
            <p:spPr>
              <a:xfrm>
                <a:off x="1691680" y="4405310"/>
                <a:ext cx="0" cy="402679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Прямая соединительная линия 39"/>
              <p:cNvCxnSpPr/>
              <p:nvPr/>
            </p:nvCxnSpPr>
            <p:spPr>
              <a:xfrm>
                <a:off x="2411760" y="4397264"/>
                <a:ext cx="0" cy="402679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1" name="Прямоугольник 50"/>
          <p:cNvSpPr/>
          <p:nvPr/>
        </p:nvSpPr>
        <p:spPr>
          <a:xfrm>
            <a:off x="1213929" y="3614878"/>
            <a:ext cx="2088232" cy="402679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1875319" y="3625715"/>
            <a:ext cx="0" cy="40267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2552206" y="3617669"/>
            <a:ext cx="0" cy="40267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Прямоугольник 53"/>
          <p:cNvSpPr/>
          <p:nvPr/>
        </p:nvSpPr>
        <p:spPr>
          <a:xfrm>
            <a:off x="3708386" y="3625715"/>
            <a:ext cx="2088232" cy="402679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>
            <a:off x="4442844" y="3636552"/>
            <a:ext cx="0" cy="40267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5119731" y="3628506"/>
            <a:ext cx="0" cy="40267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Прямоугольник 56"/>
          <p:cNvSpPr/>
          <p:nvPr/>
        </p:nvSpPr>
        <p:spPr>
          <a:xfrm>
            <a:off x="6361435" y="3625715"/>
            <a:ext cx="1858694" cy="402679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8" name="Прямая соединительная линия 57"/>
          <p:cNvCxnSpPr/>
          <p:nvPr/>
        </p:nvCxnSpPr>
        <p:spPr>
          <a:xfrm>
            <a:off x="7038594" y="3617669"/>
            <a:ext cx="0" cy="40267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7609867" y="3597808"/>
            <a:ext cx="0" cy="40267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1518776" y="3719977"/>
            <a:ext cx="216024" cy="23252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6516216" y="3721627"/>
            <a:ext cx="216024" cy="23252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3995936" y="3721627"/>
            <a:ext cx="216024" cy="23252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-23" y="2691548"/>
            <a:ext cx="100380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9600" b="1" dirty="0" smtClean="0">
                <a:ln w="11430">
                  <a:solidFill>
                    <a:srgbClr val="0070C0"/>
                  </a:solidFill>
                </a:ln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</a:t>
            </a:r>
            <a:endParaRPr lang="ru-RU" sz="9600" b="1" dirty="0">
              <a:ln w="11430">
                <a:solidFill>
                  <a:srgbClr val="0070C0"/>
                </a:solidFill>
              </a:ln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867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77500" lnSpcReduction="20000"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1A3681E-1AFD-43F3-B2DA-2F6881C7A7C9}" type="slidenum">
              <a:rPr lang="ru-RU" altLang="ru-RU" smtClean="0">
                <a:solidFill>
                  <a:srgbClr val="898989"/>
                </a:solidFill>
              </a:rPr>
              <a:pPr/>
              <a:t>11</a:t>
            </a:fld>
            <a:endParaRPr lang="ru-RU" altLang="ru-RU" smtClean="0">
              <a:solidFill>
                <a:srgbClr val="898989"/>
              </a:solidFill>
            </a:endParaRPr>
          </a:p>
        </p:txBody>
      </p:sp>
      <p:grpSp>
        <p:nvGrpSpPr>
          <p:cNvPr id="18435" name="Группа 24"/>
          <p:cNvGrpSpPr>
            <a:grpSpLocks/>
          </p:cNvGrpSpPr>
          <p:nvPr/>
        </p:nvGrpSpPr>
        <p:grpSpPr bwMode="auto">
          <a:xfrm>
            <a:off x="325438" y="3975100"/>
            <a:ext cx="4621212" cy="1731963"/>
            <a:chOff x="0" y="285008"/>
            <a:chExt cx="6032665" cy="2600432"/>
          </a:xfrm>
        </p:grpSpPr>
        <p:sp>
          <p:nvSpPr>
            <p:cNvPr id="18490" name="Прямоугольник 25"/>
            <p:cNvSpPr>
              <a:spLocks noChangeArrowheads="1"/>
            </p:cNvSpPr>
            <p:nvPr/>
          </p:nvSpPr>
          <p:spPr bwMode="auto">
            <a:xfrm>
              <a:off x="0" y="285008"/>
              <a:ext cx="6032665" cy="2600432"/>
            </a:xfrm>
            <a:prstGeom prst="rect">
              <a:avLst/>
            </a:prstGeom>
            <a:solidFill>
              <a:schemeClr val="bg1"/>
            </a:solidFill>
            <a:ln w="25400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pic>
          <p:nvPicPr>
            <p:cNvPr id="18491" name="Рисунок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5678" y="356259"/>
              <a:ext cx="1852551" cy="1816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92" name="Рисунок 27" descr="http://mastermga.ru/images/detailed/7/5601_r5145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5725" y="356259"/>
              <a:ext cx="2386940" cy="1793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93" name="Рисунок 28" descr="https://avatars.mds.yandex.net/i?id=79abd24ae8d4be2be6c7624e2e5e2b39_l-12475925-images-thumbs&amp;n=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56259"/>
              <a:ext cx="1852551" cy="1852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94" name="Прямоугольник 29"/>
            <p:cNvSpPr>
              <a:spLocks noChangeArrowheads="1"/>
            </p:cNvSpPr>
            <p:nvPr/>
          </p:nvSpPr>
          <p:spPr bwMode="auto">
            <a:xfrm>
              <a:off x="463138" y="2149433"/>
              <a:ext cx="605155" cy="542925"/>
            </a:xfrm>
            <a:prstGeom prst="rect">
              <a:avLst/>
            </a:prstGeom>
            <a:solidFill>
              <a:srgbClr val="FFFFFF"/>
            </a:solidFill>
            <a:ln w="38100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8495" name="Прямоугольник 30"/>
            <p:cNvSpPr>
              <a:spLocks noChangeArrowheads="1"/>
            </p:cNvSpPr>
            <p:nvPr/>
          </p:nvSpPr>
          <p:spPr bwMode="auto">
            <a:xfrm>
              <a:off x="2802577" y="2173184"/>
              <a:ext cx="605155" cy="542925"/>
            </a:xfrm>
            <a:prstGeom prst="rect">
              <a:avLst/>
            </a:prstGeom>
            <a:solidFill>
              <a:srgbClr val="FFFFFF"/>
            </a:solidFill>
            <a:ln w="38100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8496" name="Прямоугольник 31"/>
            <p:cNvSpPr>
              <a:spLocks noChangeArrowheads="1"/>
            </p:cNvSpPr>
            <p:nvPr/>
          </p:nvSpPr>
          <p:spPr bwMode="auto">
            <a:xfrm>
              <a:off x="5011387" y="2149433"/>
              <a:ext cx="605155" cy="542925"/>
            </a:xfrm>
            <a:prstGeom prst="rect">
              <a:avLst/>
            </a:prstGeom>
            <a:solidFill>
              <a:srgbClr val="FFFFFF"/>
            </a:solidFill>
            <a:ln w="38100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</p:grpSp>
      <p:grpSp>
        <p:nvGrpSpPr>
          <p:cNvPr id="18436" name="Группа 32"/>
          <p:cNvGrpSpPr>
            <a:grpSpLocks/>
          </p:cNvGrpSpPr>
          <p:nvPr/>
        </p:nvGrpSpPr>
        <p:grpSpPr bwMode="auto">
          <a:xfrm>
            <a:off x="4367213" y="5003800"/>
            <a:ext cx="4638675" cy="1733550"/>
            <a:chOff x="0" y="285008"/>
            <a:chExt cx="6032665" cy="2600432"/>
          </a:xfrm>
        </p:grpSpPr>
        <p:sp>
          <p:nvSpPr>
            <p:cNvPr id="18483" name="Прямоугольник 33"/>
            <p:cNvSpPr>
              <a:spLocks noChangeArrowheads="1"/>
            </p:cNvSpPr>
            <p:nvPr/>
          </p:nvSpPr>
          <p:spPr bwMode="auto">
            <a:xfrm>
              <a:off x="0" y="285008"/>
              <a:ext cx="6032665" cy="2600432"/>
            </a:xfrm>
            <a:prstGeom prst="rect">
              <a:avLst/>
            </a:prstGeom>
            <a:solidFill>
              <a:schemeClr val="bg1"/>
            </a:solidFill>
            <a:ln w="25400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pic>
          <p:nvPicPr>
            <p:cNvPr id="18484" name="Рисунок 3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5678" y="356259"/>
              <a:ext cx="1852551" cy="1816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85" name="Рисунок 35" descr="http://mastermga.ru/images/detailed/7/5601_r5145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5725" y="356259"/>
              <a:ext cx="2386940" cy="1793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86" name="Рисунок 36" descr="https://avatars.mds.yandex.net/i?id=79abd24ae8d4be2be6c7624e2e5e2b39_l-12475925-images-thumbs&amp;n=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56259"/>
              <a:ext cx="1852551" cy="1852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87" name="Прямоугольник 37"/>
            <p:cNvSpPr>
              <a:spLocks noChangeArrowheads="1"/>
            </p:cNvSpPr>
            <p:nvPr/>
          </p:nvSpPr>
          <p:spPr bwMode="auto">
            <a:xfrm>
              <a:off x="463138" y="2149433"/>
              <a:ext cx="605155" cy="542925"/>
            </a:xfrm>
            <a:prstGeom prst="rect">
              <a:avLst/>
            </a:prstGeom>
            <a:solidFill>
              <a:srgbClr val="92D050"/>
            </a:solidFill>
            <a:ln w="38100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8488" name="Прямоугольник 38"/>
            <p:cNvSpPr>
              <a:spLocks noChangeArrowheads="1"/>
            </p:cNvSpPr>
            <p:nvPr/>
          </p:nvSpPr>
          <p:spPr bwMode="auto">
            <a:xfrm>
              <a:off x="2802577" y="2173184"/>
              <a:ext cx="605155" cy="542925"/>
            </a:xfrm>
            <a:prstGeom prst="rect">
              <a:avLst/>
            </a:prstGeom>
            <a:solidFill>
              <a:srgbClr val="00B0F0"/>
            </a:solidFill>
            <a:ln w="38100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8489" name="Прямоугольник 39"/>
            <p:cNvSpPr>
              <a:spLocks noChangeArrowheads="1"/>
            </p:cNvSpPr>
            <p:nvPr/>
          </p:nvSpPr>
          <p:spPr bwMode="auto">
            <a:xfrm>
              <a:off x="5011387" y="2149433"/>
              <a:ext cx="605155" cy="542925"/>
            </a:xfrm>
            <a:prstGeom prst="rect">
              <a:avLst/>
            </a:prstGeom>
            <a:solidFill>
              <a:srgbClr val="92D050"/>
            </a:solidFill>
            <a:ln w="38100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</p:grpSp>
      <p:grpSp>
        <p:nvGrpSpPr>
          <p:cNvPr id="18437" name="Группа 88"/>
          <p:cNvGrpSpPr>
            <a:grpSpLocks/>
          </p:cNvGrpSpPr>
          <p:nvPr/>
        </p:nvGrpSpPr>
        <p:grpSpPr bwMode="auto">
          <a:xfrm>
            <a:off x="227013" y="908050"/>
            <a:ext cx="4002087" cy="1808163"/>
            <a:chOff x="0" y="197129"/>
            <a:chExt cx="7350826" cy="3013267"/>
          </a:xfrm>
        </p:grpSpPr>
        <p:sp>
          <p:nvSpPr>
            <p:cNvPr id="18464" name="Прямоугольник 89"/>
            <p:cNvSpPr>
              <a:spLocks noChangeArrowheads="1"/>
            </p:cNvSpPr>
            <p:nvPr/>
          </p:nvSpPr>
          <p:spPr bwMode="auto">
            <a:xfrm>
              <a:off x="0" y="197129"/>
              <a:ext cx="7350439" cy="3013267"/>
            </a:xfrm>
            <a:prstGeom prst="rect">
              <a:avLst/>
            </a:prstGeom>
            <a:solidFill>
              <a:schemeClr val="bg1"/>
            </a:solidFill>
            <a:ln w="25400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pic>
          <p:nvPicPr>
            <p:cNvPr id="18465" name="Рисунок 90" descr="https://www.stroymix67.ru/files/gallery/28566/preview/full_p4szdeyv_1586360980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5081" y="344384"/>
              <a:ext cx="2018805" cy="2018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6" name="Рисунок 91" descr="https://biface.ru/upload/iblock/c50/c503e3cd91071dbec1c5d55b98382a02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17517"/>
              <a:ext cx="2945081" cy="1959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7" name="Рисунок 92" descr="https://starlens.ru/image/catalog/prodact/mezhkomnatnye-dveri/kartinki/54514989_2.pn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3886" y="522514"/>
              <a:ext cx="2386940" cy="1923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8468" name="Группа 93"/>
            <p:cNvGrpSpPr>
              <a:grpSpLocks/>
            </p:cNvGrpSpPr>
            <p:nvPr/>
          </p:nvGrpSpPr>
          <p:grpSpPr bwMode="auto">
            <a:xfrm>
              <a:off x="427508" y="2588789"/>
              <a:ext cx="2018809" cy="414052"/>
              <a:chOff x="-4" y="-32"/>
              <a:chExt cx="2019016" cy="414498"/>
            </a:xfrm>
          </p:grpSpPr>
          <p:grpSp>
            <p:nvGrpSpPr>
              <p:cNvPr id="18479" name="Группа 104"/>
              <p:cNvGrpSpPr>
                <a:grpSpLocks/>
              </p:cNvGrpSpPr>
              <p:nvPr/>
            </p:nvGrpSpPr>
            <p:grpSpPr bwMode="auto">
              <a:xfrm>
                <a:off x="-4" y="-32"/>
                <a:ext cx="2019016" cy="414498"/>
                <a:chOff x="-4" y="-32"/>
                <a:chExt cx="2019016" cy="414498"/>
              </a:xfrm>
            </p:grpSpPr>
            <p:sp>
              <p:nvSpPr>
                <p:cNvPr id="18481" name="Прямоугольник 106"/>
                <p:cNvSpPr>
                  <a:spLocks noChangeArrowheads="1"/>
                </p:cNvSpPr>
                <p:nvPr/>
              </p:nvSpPr>
              <p:spPr bwMode="auto">
                <a:xfrm>
                  <a:off x="-4" y="-32"/>
                  <a:ext cx="2019016" cy="402590"/>
                </a:xfrm>
                <a:prstGeom prst="rect">
                  <a:avLst/>
                </a:prstGeom>
                <a:solidFill>
                  <a:srgbClr val="FFFFFF"/>
                </a:solidFill>
                <a:ln w="28575" algn="ctr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endParaRPr lang="ru-RU"/>
                </a:p>
              </p:txBody>
            </p:sp>
            <p:cxnSp>
              <p:nvCxnSpPr>
                <p:cNvPr id="18482" name="Прямая соединительная линия 107"/>
                <p:cNvCxnSpPr>
                  <a:cxnSpLocks noChangeShapeType="1"/>
                </p:cNvCxnSpPr>
                <p:nvPr/>
              </p:nvCxnSpPr>
              <p:spPr bwMode="auto">
                <a:xfrm>
                  <a:off x="653143" y="11876"/>
                  <a:ext cx="0" cy="402590"/>
                </a:xfrm>
                <a:prstGeom prst="line">
                  <a:avLst/>
                </a:prstGeom>
                <a:noFill/>
                <a:ln w="28575" algn="ctr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cxnSp>
            <p:nvCxnSpPr>
              <p:cNvPr id="18480" name="Прямая соединительная линия 105"/>
              <p:cNvCxnSpPr>
                <a:cxnSpLocks noChangeShapeType="1"/>
              </p:cNvCxnSpPr>
              <p:nvPr/>
            </p:nvCxnSpPr>
            <p:spPr bwMode="auto">
              <a:xfrm>
                <a:off x="1330037" y="0"/>
                <a:ext cx="0" cy="402590"/>
              </a:xfrm>
              <a:prstGeom prst="line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69" name="Группа 94"/>
            <p:cNvGrpSpPr>
              <a:grpSpLocks/>
            </p:cNvGrpSpPr>
            <p:nvPr/>
          </p:nvGrpSpPr>
          <p:grpSpPr bwMode="auto">
            <a:xfrm>
              <a:off x="2778801" y="2588789"/>
              <a:ext cx="2018830" cy="414498"/>
              <a:chOff x="-25" y="-32"/>
              <a:chExt cx="2018830" cy="414498"/>
            </a:xfrm>
          </p:grpSpPr>
          <p:grpSp>
            <p:nvGrpSpPr>
              <p:cNvPr id="18475" name="Группа 100"/>
              <p:cNvGrpSpPr>
                <a:grpSpLocks/>
              </p:cNvGrpSpPr>
              <p:nvPr/>
            </p:nvGrpSpPr>
            <p:grpSpPr bwMode="auto">
              <a:xfrm>
                <a:off x="-25" y="-32"/>
                <a:ext cx="2018830" cy="414498"/>
                <a:chOff x="-25" y="-32"/>
                <a:chExt cx="2018830" cy="414498"/>
              </a:xfrm>
            </p:grpSpPr>
            <p:sp>
              <p:nvSpPr>
                <p:cNvPr id="18477" name="Прямоугольник 102"/>
                <p:cNvSpPr>
                  <a:spLocks noChangeArrowheads="1"/>
                </p:cNvSpPr>
                <p:nvPr/>
              </p:nvSpPr>
              <p:spPr bwMode="auto">
                <a:xfrm>
                  <a:off x="-25" y="-32"/>
                  <a:ext cx="2018830" cy="402590"/>
                </a:xfrm>
                <a:prstGeom prst="rect">
                  <a:avLst/>
                </a:prstGeom>
                <a:solidFill>
                  <a:srgbClr val="FFFFFF"/>
                </a:solidFill>
                <a:ln w="28575" algn="ctr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endParaRPr lang="ru-RU"/>
                </a:p>
              </p:txBody>
            </p:sp>
            <p:cxnSp>
              <p:nvCxnSpPr>
                <p:cNvPr id="18478" name="Прямая соединительная линия 103"/>
                <p:cNvCxnSpPr>
                  <a:cxnSpLocks noChangeShapeType="1"/>
                </p:cNvCxnSpPr>
                <p:nvPr/>
              </p:nvCxnSpPr>
              <p:spPr bwMode="auto">
                <a:xfrm>
                  <a:off x="653143" y="11876"/>
                  <a:ext cx="0" cy="402590"/>
                </a:xfrm>
                <a:prstGeom prst="line">
                  <a:avLst/>
                </a:prstGeom>
                <a:noFill/>
                <a:ln w="28575" algn="ctr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cxnSp>
            <p:nvCxnSpPr>
              <p:cNvPr id="18476" name="Прямая соединительная линия 101"/>
              <p:cNvCxnSpPr>
                <a:cxnSpLocks noChangeShapeType="1"/>
              </p:cNvCxnSpPr>
              <p:nvPr/>
            </p:nvCxnSpPr>
            <p:spPr bwMode="auto">
              <a:xfrm>
                <a:off x="1330037" y="0"/>
                <a:ext cx="0" cy="402590"/>
              </a:xfrm>
              <a:prstGeom prst="line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8470" name="Группа 95"/>
            <p:cNvGrpSpPr>
              <a:grpSpLocks/>
            </p:cNvGrpSpPr>
            <p:nvPr/>
          </p:nvGrpSpPr>
          <p:grpSpPr bwMode="auto">
            <a:xfrm>
              <a:off x="5094469" y="2588789"/>
              <a:ext cx="2042403" cy="414498"/>
              <a:chOff x="-46" y="-32"/>
              <a:chExt cx="2042403" cy="414498"/>
            </a:xfrm>
          </p:grpSpPr>
          <p:grpSp>
            <p:nvGrpSpPr>
              <p:cNvPr id="18471" name="Группа 96"/>
              <p:cNvGrpSpPr>
                <a:grpSpLocks/>
              </p:cNvGrpSpPr>
              <p:nvPr/>
            </p:nvGrpSpPr>
            <p:grpSpPr bwMode="auto">
              <a:xfrm>
                <a:off x="-46" y="-32"/>
                <a:ext cx="2042403" cy="414498"/>
                <a:chOff x="-46" y="-32"/>
                <a:chExt cx="2042403" cy="414498"/>
              </a:xfrm>
            </p:grpSpPr>
            <p:sp>
              <p:nvSpPr>
                <p:cNvPr id="18473" name="Прямоугольник 98"/>
                <p:cNvSpPr>
                  <a:spLocks noChangeArrowheads="1"/>
                </p:cNvSpPr>
                <p:nvPr/>
              </p:nvSpPr>
              <p:spPr bwMode="auto">
                <a:xfrm>
                  <a:off x="-46" y="-32"/>
                  <a:ext cx="2042403" cy="402590"/>
                </a:xfrm>
                <a:prstGeom prst="rect">
                  <a:avLst/>
                </a:prstGeom>
                <a:solidFill>
                  <a:srgbClr val="FFFFFF"/>
                </a:solidFill>
                <a:ln w="28575" algn="ctr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endParaRPr lang="ru-RU"/>
                </a:p>
              </p:txBody>
            </p:sp>
            <p:cxnSp>
              <p:nvCxnSpPr>
                <p:cNvPr id="18474" name="Прямая соединительная линия 99"/>
                <p:cNvCxnSpPr>
                  <a:cxnSpLocks noChangeShapeType="1"/>
                </p:cNvCxnSpPr>
                <p:nvPr/>
              </p:nvCxnSpPr>
              <p:spPr bwMode="auto">
                <a:xfrm>
                  <a:off x="653143" y="11876"/>
                  <a:ext cx="0" cy="402590"/>
                </a:xfrm>
                <a:prstGeom prst="line">
                  <a:avLst/>
                </a:prstGeom>
                <a:noFill/>
                <a:ln w="28575" algn="ctr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cxnSp>
            <p:nvCxnSpPr>
              <p:cNvPr id="18472" name="Прямая соединительная линия 97"/>
              <p:cNvCxnSpPr>
                <a:cxnSpLocks noChangeShapeType="1"/>
              </p:cNvCxnSpPr>
              <p:nvPr/>
            </p:nvCxnSpPr>
            <p:spPr bwMode="auto">
              <a:xfrm>
                <a:off x="1330037" y="0"/>
                <a:ext cx="0" cy="402590"/>
              </a:xfrm>
              <a:prstGeom prst="line">
                <a:avLst/>
              </a:prstGeom>
              <a:noFill/>
              <a:ln w="28575" algn="ctr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grpSp>
        <p:nvGrpSpPr>
          <p:cNvPr id="18438" name="Группа 108"/>
          <p:cNvGrpSpPr>
            <a:grpSpLocks/>
          </p:cNvGrpSpPr>
          <p:nvPr/>
        </p:nvGrpSpPr>
        <p:grpSpPr bwMode="auto">
          <a:xfrm>
            <a:off x="4724400" y="903288"/>
            <a:ext cx="4002088" cy="1809750"/>
            <a:chOff x="4741356" y="3651575"/>
            <a:chExt cx="4001560" cy="1808619"/>
          </a:xfrm>
        </p:grpSpPr>
        <p:grpSp>
          <p:nvGrpSpPr>
            <p:cNvPr id="18441" name="Группа 109"/>
            <p:cNvGrpSpPr>
              <a:grpSpLocks/>
            </p:cNvGrpSpPr>
            <p:nvPr/>
          </p:nvGrpSpPr>
          <p:grpSpPr bwMode="auto">
            <a:xfrm>
              <a:off x="4741356" y="3651575"/>
              <a:ext cx="4001560" cy="1808619"/>
              <a:chOff x="0" y="197129"/>
              <a:chExt cx="7350826" cy="3013267"/>
            </a:xfrm>
          </p:grpSpPr>
          <p:sp>
            <p:nvSpPr>
              <p:cNvPr id="18445" name="Прямоугольник 113"/>
              <p:cNvSpPr>
                <a:spLocks noChangeArrowheads="1"/>
              </p:cNvSpPr>
              <p:nvPr/>
            </p:nvSpPr>
            <p:spPr bwMode="auto">
              <a:xfrm>
                <a:off x="0" y="197129"/>
                <a:ext cx="7350439" cy="3013267"/>
              </a:xfrm>
              <a:prstGeom prst="rect">
                <a:avLst/>
              </a:prstGeom>
              <a:solidFill>
                <a:schemeClr val="bg1"/>
              </a:solidFill>
              <a:ln w="25400" algn="ctr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pic>
            <p:nvPicPr>
              <p:cNvPr id="18446" name="Рисунок 114" descr="https://www.stroymix67.ru/files/gallery/28566/preview/full_p4szdeyv_1586360980.png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45081" y="344384"/>
                <a:ext cx="2018805" cy="20188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47" name="Рисунок 115" descr="https://biface.ru/upload/iblock/c50/c503e3cd91071dbec1c5d55b98382a02.jpg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617517"/>
                <a:ext cx="2945081" cy="19594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48" name="Рисунок 116" descr="https://starlens.ru/image/catalog/prodact/mezhkomnatnye-dveri/kartinki/54514989_2.png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63886" y="522514"/>
                <a:ext cx="2386940" cy="19238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8449" name="Группа 117"/>
              <p:cNvGrpSpPr>
                <a:grpSpLocks/>
              </p:cNvGrpSpPr>
              <p:nvPr/>
            </p:nvGrpSpPr>
            <p:grpSpPr bwMode="auto">
              <a:xfrm>
                <a:off x="427508" y="2588789"/>
                <a:ext cx="2018809" cy="414052"/>
                <a:chOff x="-4" y="-32"/>
                <a:chExt cx="2019016" cy="414498"/>
              </a:xfrm>
            </p:grpSpPr>
            <p:grpSp>
              <p:nvGrpSpPr>
                <p:cNvPr id="18460" name="Группа 128"/>
                <p:cNvGrpSpPr>
                  <a:grpSpLocks/>
                </p:cNvGrpSpPr>
                <p:nvPr/>
              </p:nvGrpSpPr>
              <p:grpSpPr bwMode="auto">
                <a:xfrm>
                  <a:off x="-4" y="-32"/>
                  <a:ext cx="2019016" cy="414498"/>
                  <a:chOff x="-4" y="-32"/>
                  <a:chExt cx="2019016" cy="414498"/>
                </a:xfrm>
              </p:grpSpPr>
              <p:sp>
                <p:nvSpPr>
                  <p:cNvPr id="18462" name="Прямоугольник 130"/>
                  <p:cNvSpPr>
                    <a:spLocks noChangeArrowheads="1"/>
                  </p:cNvSpPr>
                  <p:nvPr/>
                </p:nvSpPr>
                <p:spPr bwMode="auto">
                  <a:xfrm>
                    <a:off x="-4" y="-32"/>
                    <a:ext cx="2019016" cy="402590"/>
                  </a:xfrm>
                  <a:prstGeom prst="rect">
                    <a:avLst/>
                  </a:prstGeom>
                  <a:solidFill>
                    <a:srgbClr val="FFFFFF"/>
                  </a:solidFill>
                  <a:ln w="2857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endParaRPr lang="ru-RU"/>
                  </a:p>
                </p:txBody>
              </p:sp>
              <p:cxnSp>
                <p:nvCxnSpPr>
                  <p:cNvPr id="18463" name="Прямая соединительная линия 13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653143" y="11876"/>
                    <a:ext cx="0" cy="402590"/>
                  </a:xfrm>
                  <a:prstGeom prst="line">
                    <a:avLst/>
                  </a:prstGeom>
                  <a:noFill/>
                  <a:ln w="28575" algn="ctr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  <p:cxnSp>
              <p:nvCxnSpPr>
                <p:cNvPr id="18461" name="Прямая соединительная линия 129"/>
                <p:cNvCxnSpPr>
                  <a:cxnSpLocks noChangeShapeType="1"/>
                </p:cNvCxnSpPr>
                <p:nvPr/>
              </p:nvCxnSpPr>
              <p:spPr bwMode="auto">
                <a:xfrm>
                  <a:off x="1330037" y="0"/>
                  <a:ext cx="0" cy="402590"/>
                </a:xfrm>
                <a:prstGeom prst="line">
                  <a:avLst/>
                </a:prstGeom>
                <a:noFill/>
                <a:ln w="28575" algn="ctr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grpSp>
            <p:nvGrpSpPr>
              <p:cNvPr id="18450" name="Группа 118"/>
              <p:cNvGrpSpPr>
                <a:grpSpLocks/>
              </p:cNvGrpSpPr>
              <p:nvPr/>
            </p:nvGrpSpPr>
            <p:grpSpPr bwMode="auto">
              <a:xfrm>
                <a:off x="2778801" y="2588789"/>
                <a:ext cx="2018830" cy="414498"/>
                <a:chOff x="-25" y="-32"/>
                <a:chExt cx="2018830" cy="414498"/>
              </a:xfrm>
            </p:grpSpPr>
            <p:grpSp>
              <p:nvGrpSpPr>
                <p:cNvPr id="18456" name="Группа 124"/>
                <p:cNvGrpSpPr>
                  <a:grpSpLocks/>
                </p:cNvGrpSpPr>
                <p:nvPr/>
              </p:nvGrpSpPr>
              <p:grpSpPr bwMode="auto">
                <a:xfrm>
                  <a:off x="-25" y="-32"/>
                  <a:ext cx="2018830" cy="414498"/>
                  <a:chOff x="-25" y="-32"/>
                  <a:chExt cx="2018830" cy="414498"/>
                </a:xfrm>
              </p:grpSpPr>
              <p:sp>
                <p:nvSpPr>
                  <p:cNvPr id="18458" name="Прямоугольник 126"/>
                  <p:cNvSpPr>
                    <a:spLocks noChangeArrowheads="1"/>
                  </p:cNvSpPr>
                  <p:nvPr/>
                </p:nvSpPr>
                <p:spPr bwMode="auto">
                  <a:xfrm>
                    <a:off x="-25" y="-32"/>
                    <a:ext cx="2018830" cy="402590"/>
                  </a:xfrm>
                  <a:prstGeom prst="rect">
                    <a:avLst/>
                  </a:prstGeom>
                  <a:solidFill>
                    <a:srgbClr val="FFFFFF"/>
                  </a:solidFill>
                  <a:ln w="2857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endParaRPr lang="ru-RU"/>
                  </a:p>
                </p:txBody>
              </p:sp>
              <p:cxnSp>
                <p:nvCxnSpPr>
                  <p:cNvPr id="18459" name="Прямая соединительная линия 12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653143" y="11876"/>
                    <a:ext cx="0" cy="402590"/>
                  </a:xfrm>
                  <a:prstGeom prst="line">
                    <a:avLst/>
                  </a:prstGeom>
                  <a:noFill/>
                  <a:ln w="28575" algn="ctr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  <p:cxnSp>
              <p:nvCxnSpPr>
                <p:cNvPr id="18457" name="Прямая соединительная линия 125"/>
                <p:cNvCxnSpPr>
                  <a:cxnSpLocks noChangeShapeType="1"/>
                </p:cNvCxnSpPr>
                <p:nvPr/>
              </p:nvCxnSpPr>
              <p:spPr bwMode="auto">
                <a:xfrm>
                  <a:off x="1330037" y="0"/>
                  <a:ext cx="0" cy="402590"/>
                </a:xfrm>
                <a:prstGeom prst="line">
                  <a:avLst/>
                </a:prstGeom>
                <a:noFill/>
                <a:ln w="28575" algn="ctr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grpSp>
            <p:nvGrpSpPr>
              <p:cNvPr id="18451" name="Группа 119"/>
              <p:cNvGrpSpPr>
                <a:grpSpLocks/>
              </p:cNvGrpSpPr>
              <p:nvPr/>
            </p:nvGrpSpPr>
            <p:grpSpPr bwMode="auto">
              <a:xfrm>
                <a:off x="5094469" y="2588789"/>
                <a:ext cx="2042403" cy="414498"/>
                <a:chOff x="-46" y="-32"/>
                <a:chExt cx="2042403" cy="414498"/>
              </a:xfrm>
            </p:grpSpPr>
            <p:grpSp>
              <p:nvGrpSpPr>
                <p:cNvPr id="18452" name="Группа 120"/>
                <p:cNvGrpSpPr>
                  <a:grpSpLocks/>
                </p:cNvGrpSpPr>
                <p:nvPr/>
              </p:nvGrpSpPr>
              <p:grpSpPr bwMode="auto">
                <a:xfrm>
                  <a:off x="-46" y="-32"/>
                  <a:ext cx="2042403" cy="414498"/>
                  <a:chOff x="-46" y="-32"/>
                  <a:chExt cx="2042403" cy="414498"/>
                </a:xfrm>
              </p:grpSpPr>
              <p:sp>
                <p:nvSpPr>
                  <p:cNvPr id="18454" name="Прямоугольник 122"/>
                  <p:cNvSpPr>
                    <a:spLocks noChangeArrowheads="1"/>
                  </p:cNvSpPr>
                  <p:nvPr/>
                </p:nvSpPr>
                <p:spPr bwMode="auto">
                  <a:xfrm>
                    <a:off x="-46" y="-32"/>
                    <a:ext cx="2042403" cy="402590"/>
                  </a:xfrm>
                  <a:prstGeom prst="rect">
                    <a:avLst/>
                  </a:prstGeom>
                  <a:solidFill>
                    <a:srgbClr val="FFFFFF"/>
                  </a:solidFill>
                  <a:ln w="2857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endParaRPr lang="ru-RU"/>
                  </a:p>
                </p:txBody>
              </p:sp>
              <p:cxnSp>
                <p:nvCxnSpPr>
                  <p:cNvPr id="18455" name="Прямая соединительная линия 12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653143" y="11876"/>
                    <a:ext cx="0" cy="402590"/>
                  </a:xfrm>
                  <a:prstGeom prst="line">
                    <a:avLst/>
                  </a:prstGeom>
                  <a:noFill/>
                  <a:ln w="28575" algn="ctr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</p:grpSp>
            <p:cxnSp>
              <p:nvCxnSpPr>
                <p:cNvPr id="18453" name="Прямая соединительная линия 121"/>
                <p:cNvCxnSpPr>
                  <a:cxnSpLocks noChangeShapeType="1"/>
                </p:cNvCxnSpPr>
                <p:nvPr/>
              </p:nvCxnSpPr>
              <p:spPr bwMode="auto">
                <a:xfrm>
                  <a:off x="1330037" y="0"/>
                  <a:ext cx="0" cy="402590"/>
                </a:xfrm>
                <a:prstGeom prst="line">
                  <a:avLst/>
                </a:prstGeom>
                <a:noFill/>
                <a:ln w="28575" algn="ctr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  <p:sp>
          <p:nvSpPr>
            <p:cNvPr id="111" name="Прямоугольник 110"/>
            <p:cNvSpPr/>
            <p:nvPr/>
          </p:nvSpPr>
          <p:spPr>
            <a:xfrm>
              <a:off x="8271490" y="5087364"/>
              <a:ext cx="293649" cy="209419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12" name="Прямоугольник 111"/>
            <p:cNvSpPr/>
            <p:nvPr/>
          </p:nvSpPr>
          <p:spPr>
            <a:xfrm>
              <a:off x="5035005" y="5106402"/>
              <a:ext cx="295236" cy="209419"/>
            </a:xfrm>
            <a:prstGeom prst="rect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13" name="Прямоугольник 112"/>
            <p:cNvSpPr/>
            <p:nvPr/>
          </p:nvSpPr>
          <p:spPr>
            <a:xfrm>
              <a:off x="6622296" y="5119094"/>
              <a:ext cx="293648" cy="209419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18439" name="Прямоугольник 132"/>
          <p:cNvSpPr>
            <a:spLocks noChangeArrowheads="1"/>
          </p:cNvSpPr>
          <p:nvPr/>
        </p:nvSpPr>
        <p:spPr bwMode="auto">
          <a:xfrm>
            <a:off x="157163" y="163513"/>
            <a:ext cx="85693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Инструкция: Определи место звука С в словах, отметь на схеме. Определи к какой профессии относятся данные предметы.. (сантиметр,  краска, брус – строитель)</a:t>
            </a:r>
          </a:p>
        </p:txBody>
      </p:sp>
      <p:sp>
        <p:nvSpPr>
          <p:cNvPr id="18440" name="Прямоугольник 133"/>
          <p:cNvSpPr>
            <a:spLocks noChangeArrowheads="1"/>
          </p:cNvSpPr>
          <p:nvPr/>
        </p:nvSpPr>
        <p:spPr bwMode="auto">
          <a:xfrm>
            <a:off x="230188" y="3268663"/>
            <a:ext cx="84994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>
                <a:latin typeface="Times New Roman" pitchFamily="18" charset="0"/>
                <a:cs typeface="Times New Roman" pitchFamily="18" charset="0"/>
              </a:rPr>
              <a:t>Инструкция: определи мягкий или твердый звук. Отметь на схеме нужным цветом.  (сито, весы, миксер)</a:t>
            </a:r>
          </a:p>
        </p:txBody>
      </p:sp>
    </p:spTree>
    <p:extLst>
      <p:ext uri="{BB962C8B-B14F-4D97-AF65-F5344CB8AC3E}">
        <p14:creationId xmlns:p14="http://schemas.microsoft.com/office/powerpoint/2010/main" val="3775184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77500" lnSpcReduction="20000"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FCDE767-5FCE-4618-A23F-E4875D9AE97D}" type="slidenum">
              <a:rPr lang="ru-RU" altLang="ru-RU" smtClean="0">
                <a:solidFill>
                  <a:srgbClr val="898989"/>
                </a:solidFill>
              </a:rPr>
              <a:pPr/>
              <a:t>12</a:t>
            </a:fld>
            <a:endParaRPr lang="ru-RU" altLang="ru-RU" smtClean="0">
              <a:solidFill>
                <a:srgbClr val="898989"/>
              </a:solidFill>
            </a:endParaRPr>
          </a:p>
        </p:txBody>
      </p:sp>
      <p:grpSp>
        <p:nvGrpSpPr>
          <p:cNvPr id="19459" name="Группа 18"/>
          <p:cNvGrpSpPr>
            <a:grpSpLocks/>
          </p:cNvGrpSpPr>
          <p:nvPr/>
        </p:nvGrpSpPr>
        <p:grpSpPr bwMode="auto">
          <a:xfrm>
            <a:off x="3840163" y="4318000"/>
            <a:ext cx="2873375" cy="2411413"/>
            <a:chOff x="0" y="0"/>
            <a:chExt cx="2873828" cy="2410691"/>
          </a:xfrm>
        </p:grpSpPr>
        <p:pic>
          <p:nvPicPr>
            <p:cNvPr id="19478" name="Рисунок 19" descr="https://uprostim.com/wp-content/uploads/2021/04/image089-1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873828" cy="1911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79" name="Прямоугольник 20"/>
            <p:cNvSpPr>
              <a:spLocks noChangeArrowheads="1"/>
            </p:cNvSpPr>
            <p:nvPr/>
          </p:nvSpPr>
          <p:spPr bwMode="auto">
            <a:xfrm>
              <a:off x="0" y="1923802"/>
              <a:ext cx="2873828" cy="486889"/>
            </a:xfrm>
            <a:prstGeom prst="rect">
              <a:avLst/>
            </a:prstGeom>
            <a:solidFill>
              <a:srgbClr val="FFFFFF"/>
            </a:solidFill>
            <a:ln w="28575" algn="ctr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cxnSp>
          <p:nvCxnSpPr>
            <p:cNvPr id="19480" name="Прямая соединительная линия 21"/>
            <p:cNvCxnSpPr>
              <a:cxnSpLocks noChangeShapeType="1"/>
            </p:cNvCxnSpPr>
            <p:nvPr/>
          </p:nvCxnSpPr>
          <p:spPr bwMode="auto">
            <a:xfrm>
              <a:off x="605641" y="1911927"/>
              <a:ext cx="11430" cy="486410"/>
            </a:xfrm>
            <a:prstGeom prst="line">
              <a:avLst/>
            </a:prstGeom>
            <a:noFill/>
            <a:ln w="9525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81" name="Прямая соединительная линия 22"/>
            <p:cNvCxnSpPr>
              <a:cxnSpLocks noChangeShapeType="1"/>
            </p:cNvCxnSpPr>
            <p:nvPr/>
          </p:nvCxnSpPr>
          <p:spPr bwMode="auto">
            <a:xfrm>
              <a:off x="1151906" y="1911927"/>
              <a:ext cx="11430" cy="486410"/>
            </a:xfrm>
            <a:prstGeom prst="line">
              <a:avLst/>
            </a:prstGeom>
            <a:noFill/>
            <a:ln w="9525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82" name="Прямая соединительная линия 23"/>
            <p:cNvCxnSpPr>
              <a:cxnSpLocks noChangeShapeType="1"/>
            </p:cNvCxnSpPr>
            <p:nvPr/>
          </p:nvCxnSpPr>
          <p:spPr bwMode="auto">
            <a:xfrm>
              <a:off x="1721922" y="1923802"/>
              <a:ext cx="11430" cy="486410"/>
            </a:xfrm>
            <a:prstGeom prst="line">
              <a:avLst/>
            </a:prstGeom>
            <a:noFill/>
            <a:ln w="9525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83" name="Прямая соединительная линия 24"/>
            <p:cNvCxnSpPr>
              <a:cxnSpLocks noChangeShapeType="1"/>
            </p:cNvCxnSpPr>
            <p:nvPr/>
          </p:nvCxnSpPr>
          <p:spPr bwMode="auto">
            <a:xfrm>
              <a:off x="2291937" y="1911927"/>
              <a:ext cx="11430" cy="486410"/>
            </a:xfrm>
            <a:prstGeom prst="line">
              <a:avLst/>
            </a:prstGeom>
            <a:noFill/>
            <a:ln w="9525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9460" name="Прямоугольник 25"/>
          <p:cNvSpPr>
            <a:spLocks noChangeArrowheads="1"/>
          </p:cNvSpPr>
          <p:nvPr/>
        </p:nvSpPr>
        <p:spPr bwMode="auto">
          <a:xfrm>
            <a:off x="131763" y="3751263"/>
            <a:ext cx="83645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Определи звуки в слове, обозначь нужным цветом. (гнездо, весна)</a:t>
            </a:r>
          </a:p>
        </p:txBody>
      </p:sp>
      <p:grpSp>
        <p:nvGrpSpPr>
          <p:cNvPr id="19461" name="Группа 26"/>
          <p:cNvGrpSpPr>
            <a:grpSpLocks/>
          </p:cNvGrpSpPr>
          <p:nvPr/>
        </p:nvGrpSpPr>
        <p:grpSpPr bwMode="auto">
          <a:xfrm>
            <a:off x="568325" y="4330700"/>
            <a:ext cx="2873375" cy="2411413"/>
            <a:chOff x="0" y="0"/>
            <a:chExt cx="2873375" cy="2410460"/>
          </a:xfrm>
        </p:grpSpPr>
        <p:grpSp>
          <p:nvGrpSpPr>
            <p:cNvPr id="19469" name="Группа 27"/>
            <p:cNvGrpSpPr>
              <a:grpSpLocks/>
            </p:cNvGrpSpPr>
            <p:nvPr/>
          </p:nvGrpSpPr>
          <p:grpSpPr bwMode="auto">
            <a:xfrm>
              <a:off x="0" y="0"/>
              <a:ext cx="2873375" cy="2410460"/>
              <a:chOff x="0" y="106894"/>
              <a:chExt cx="2873828" cy="2411263"/>
            </a:xfrm>
          </p:grpSpPr>
          <p:pic>
            <p:nvPicPr>
              <p:cNvPr id="19471" name="Рисунок 29" descr="https://photocentra.ru/images/main89/898993_main.jp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720" t="5295" r="2580"/>
              <a:stretch>
                <a:fillRect/>
              </a:stretch>
            </p:blipFill>
            <p:spPr bwMode="auto">
              <a:xfrm>
                <a:off x="0" y="106894"/>
                <a:ext cx="2873828" cy="19119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9472" name="Группа 30"/>
              <p:cNvGrpSpPr>
                <a:grpSpLocks/>
              </p:cNvGrpSpPr>
              <p:nvPr/>
            </p:nvGrpSpPr>
            <p:grpSpPr bwMode="auto">
              <a:xfrm>
                <a:off x="0" y="2018805"/>
                <a:ext cx="2873375" cy="499352"/>
                <a:chOff x="0" y="1911927"/>
                <a:chExt cx="2873828" cy="499400"/>
              </a:xfrm>
            </p:grpSpPr>
            <p:sp>
              <p:nvSpPr>
                <p:cNvPr id="19473" name="Прямоугольник 31"/>
                <p:cNvSpPr>
                  <a:spLocks noChangeArrowheads="1"/>
                </p:cNvSpPr>
                <p:nvPr/>
              </p:nvSpPr>
              <p:spPr bwMode="auto">
                <a:xfrm>
                  <a:off x="0" y="1923802"/>
                  <a:ext cx="2873828" cy="486889"/>
                </a:xfrm>
                <a:prstGeom prst="rect">
                  <a:avLst/>
                </a:prstGeom>
                <a:solidFill>
                  <a:srgbClr val="FFFFFF"/>
                </a:solidFill>
                <a:ln w="28575" algn="ctr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endParaRPr lang="ru-RU"/>
                </a:p>
              </p:txBody>
            </p:sp>
            <p:cxnSp>
              <p:nvCxnSpPr>
                <p:cNvPr id="19474" name="Прямая соединительная линия 32"/>
                <p:cNvCxnSpPr>
                  <a:cxnSpLocks noChangeShapeType="1"/>
                </p:cNvCxnSpPr>
                <p:nvPr/>
              </p:nvCxnSpPr>
              <p:spPr bwMode="auto">
                <a:xfrm>
                  <a:off x="498396" y="1911927"/>
                  <a:ext cx="11430" cy="486410"/>
                </a:xfrm>
                <a:prstGeom prst="line">
                  <a:avLst/>
                </a:prstGeom>
                <a:noFill/>
                <a:ln w="9525" algn="ctr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9475" name="Прямая соединительная линия 33"/>
                <p:cNvCxnSpPr>
                  <a:cxnSpLocks noChangeShapeType="1"/>
                </p:cNvCxnSpPr>
                <p:nvPr/>
              </p:nvCxnSpPr>
              <p:spPr bwMode="auto">
                <a:xfrm>
                  <a:off x="959263" y="1924917"/>
                  <a:ext cx="11430" cy="486410"/>
                </a:xfrm>
                <a:prstGeom prst="line">
                  <a:avLst/>
                </a:prstGeom>
                <a:noFill/>
                <a:ln w="9525" algn="ctr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9476" name="Прямая соединительная линия 34"/>
                <p:cNvCxnSpPr>
                  <a:cxnSpLocks noChangeShapeType="1"/>
                </p:cNvCxnSpPr>
                <p:nvPr/>
              </p:nvCxnSpPr>
              <p:spPr bwMode="auto">
                <a:xfrm>
                  <a:off x="1397970" y="1923802"/>
                  <a:ext cx="11430" cy="486410"/>
                </a:xfrm>
                <a:prstGeom prst="line">
                  <a:avLst/>
                </a:prstGeom>
                <a:noFill/>
                <a:ln w="9525" algn="ctr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9477" name="Прямая соединительная линия 35"/>
                <p:cNvCxnSpPr>
                  <a:cxnSpLocks noChangeShapeType="1"/>
                </p:cNvCxnSpPr>
                <p:nvPr/>
              </p:nvCxnSpPr>
              <p:spPr bwMode="auto">
                <a:xfrm>
                  <a:off x="1887820" y="1924917"/>
                  <a:ext cx="11430" cy="486410"/>
                </a:xfrm>
                <a:prstGeom prst="line">
                  <a:avLst/>
                </a:prstGeom>
                <a:noFill/>
                <a:ln w="9525" algn="ctr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  <p:cxnSp>
          <p:nvCxnSpPr>
            <p:cNvPr id="19470" name="Прямая соединительная линия 28"/>
            <p:cNvCxnSpPr>
              <a:cxnSpLocks noChangeShapeType="1"/>
            </p:cNvCxnSpPr>
            <p:nvPr/>
          </p:nvCxnSpPr>
          <p:spPr bwMode="auto">
            <a:xfrm>
              <a:off x="2352675" y="1924050"/>
              <a:ext cx="10795" cy="485775"/>
            </a:xfrm>
            <a:prstGeom prst="line">
              <a:avLst/>
            </a:prstGeom>
            <a:noFill/>
            <a:ln w="9525" algn="ctr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81" name="Группа 80"/>
          <p:cNvGrpSpPr/>
          <p:nvPr/>
        </p:nvGrpSpPr>
        <p:grpSpPr>
          <a:xfrm>
            <a:off x="81770" y="979371"/>
            <a:ext cx="4895308" cy="1918492"/>
            <a:chOff x="0" y="0"/>
            <a:chExt cx="5842660" cy="2612571"/>
          </a:xfrm>
          <a:solidFill>
            <a:schemeClr val="bg1"/>
          </a:solidFill>
        </p:grpSpPr>
        <p:grpSp>
          <p:nvGrpSpPr>
            <p:cNvPr id="82" name="Группа 81"/>
            <p:cNvGrpSpPr/>
            <p:nvPr/>
          </p:nvGrpSpPr>
          <p:grpSpPr>
            <a:xfrm>
              <a:off x="0" y="0"/>
              <a:ext cx="5842660" cy="2612571"/>
              <a:chOff x="0" y="0"/>
              <a:chExt cx="6032500" cy="2885440"/>
            </a:xfrm>
            <a:grpFill/>
          </p:grpSpPr>
          <p:grpSp>
            <p:nvGrpSpPr>
              <p:cNvPr id="85" name="Группа 84"/>
              <p:cNvGrpSpPr/>
              <p:nvPr/>
            </p:nvGrpSpPr>
            <p:grpSpPr>
              <a:xfrm>
                <a:off x="0" y="0"/>
                <a:ext cx="6032500" cy="2885440"/>
                <a:chOff x="0" y="0"/>
                <a:chExt cx="6032500" cy="2885440"/>
              </a:xfrm>
              <a:grpFill/>
            </p:grpSpPr>
            <p:sp>
              <p:nvSpPr>
                <p:cNvPr id="92" name="Прямоугольник 91"/>
                <p:cNvSpPr/>
                <p:nvPr/>
              </p:nvSpPr>
              <p:spPr>
                <a:xfrm>
                  <a:off x="0" y="0"/>
                  <a:ext cx="6032500" cy="2885440"/>
                </a:xfrm>
                <a:prstGeom prst="rect">
                  <a:avLst/>
                </a:prstGeom>
                <a:grpFill/>
                <a:ln w="254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>
                    <a:defRPr/>
                  </a:pPr>
                  <a:endParaRPr lang="ru-RU"/>
                </a:p>
              </p:txBody>
            </p:sp>
            <p:pic>
              <p:nvPicPr>
                <p:cNvPr id="93" name="Рисунок 92" descr="https://zamanilka.ru/wp-content/uploads/2023/03/podsnezhniki-kartinki-25.jpg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3756" y="154380"/>
                  <a:ext cx="2695699" cy="1686296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94" name="Рисунок 93" descr="https://i.pinimg.com/originals/5f/23/82/5f238247ef3e3f1f456e0ae64cebb469.jpg"/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467595" y="154380"/>
                  <a:ext cx="2244437" cy="1911927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</p:grpSp>
          <p:pic>
            <p:nvPicPr>
              <p:cNvPr id="86" name="Picture 4" descr="https://papik.pro/uploads/posts/2021-12/1640240863_13-papik-pro-p-kolokolchik-konturnii-risunok-14.png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33154" y="1935678"/>
                <a:ext cx="1056904" cy="451262"/>
              </a:xfrm>
              <a:prstGeom prst="rect">
                <a:avLst/>
              </a:prstGeom>
              <a:grpFill/>
              <a:extLst/>
            </p:spPr>
          </p:pic>
          <p:pic>
            <p:nvPicPr>
              <p:cNvPr id="87" name="Picture 4" descr="https://papik.pro/uploads/posts/2021-12/1640240863_13-papik-pro-p-kolokolchik-konturnii-risunok-14.png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3860" y="1959428"/>
                <a:ext cx="1056904" cy="451262"/>
              </a:xfrm>
              <a:prstGeom prst="rect">
                <a:avLst/>
              </a:prstGeom>
              <a:grpFill/>
              <a:extLst/>
            </p:spPr>
          </p:pic>
          <p:sp>
            <p:nvSpPr>
              <p:cNvPr id="88" name="Прямоугольник 87"/>
              <p:cNvSpPr/>
              <p:nvPr/>
            </p:nvSpPr>
            <p:spPr>
              <a:xfrm>
                <a:off x="771897" y="2410690"/>
                <a:ext cx="1650050" cy="339535"/>
              </a:xfrm>
              <a:prstGeom prst="rect">
                <a:avLst/>
              </a:prstGeom>
              <a:grpFill/>
              <a:ln w="2857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  <p:cxnSp>
            <p:nvCxnSpPr>
              <p:cNvPr id="89" name="Прямая соединительная линия 88"/>
              <p:cNvCxnSpPr/>
              <p:nvPr/>
            </p:nvCxnSpPr>
            <p:spPr>
              <a:xfrm>
                <a:off x="1306286" y="2410690"/>
                <a:ext cx="0" cy="339090"/>
              </a:xfrm>
              <a:prstGeom prst="line">
                <a:avLst/>
              </a:prstGeom>
              <a:grpFill/>
              <a:ln w="2857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  <p:cxnSp>
            <p:nvCxnSpPr>
              <p:cNvPr id="90" name="Прямая соединительная линия 89"/>
              <p:cNvCxnSpPr/>
              <p:nvPr/>
            </p:nvCxnSpPr>
            <p:spPr>
              <a:xfrm>
                <a:off x="1864426" y="2410690"/>
                <a:ext cx="0" cy="339090"/>
              </a:xfrm>
              <a:prstGeom prst="line">
                <a:avLst/>
              </a:prstGeom>
              <a:grpFill/>
              <a:ln w="2857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  <p:sp>
            <p:nvSpPr>
              <p:cNvPr id="91" name="Прямоугольник 90"/>
              <p:cNvSpPr/>
              <p:nvPr/>
            </p:nvSpPr>
            <p:spPr>
              <a:xfrm>
                <a:off x="3705102" y="2422566"/>
                <a:ext cx="1650050" cy="339535"/>
              </a:xfrm>
              <a:prstGeom prst="rect">
                <a:avLst/>
              </a:prstGeom>
              <a:grpFill/>
              <a:ln w="2857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cxnSp>
          <p:nvCxnSpPr>
            <p:cNvPr id="83" name="Прямая соединительная линия 82"/>
            <p:cNvCxnSpPr/>
            <p:nvPr/>
          </p:nvCxnSpPr>
          <p:spPr>
            <a:xfrm>
              <a:off x="4156364" y="2197366"/>
              <a:ext cx="0" cy="303530"/>
            </a:xfrm>
            <a:prstGeom prst="line">
              <a:avLst/>
            </a:prstGeom>
            <a:grpFill/>
            <a:ln w="2857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  <p:cxnSp>
          <p:nvCxnSpPr>
            <p:cNvPr id="84" name="Прямая соединительная линия 83"/>
            <p:cNvCxnSpPr/>
            <p:nvPr/>
          </p:nvCxnSpPr>
          <p:spPr>
            <a:xfrm>
              <a:off x="4643252" y="2221580"/>
              <a:ext cx="0" cy="268162"/>
            </a:xfrm>
            <a:prstGeom prst="line">
              <a:avLst/>
            </a:prstGeom>
            <a:grpFill/>
            <a:ln w="28575" cap="flat" cmpd="sng" algn="ctr">
              <a:solidFill>
                <a:sysClr val="windowText" lastClr="000000"/>
              </a:solidFill>
              <a:prstDash val="solid"/>
            </a:ln>
            <a:effectLst/>
          </p:spPr>
        </p:cxnSp>
      </p:grpSp>
      <p:grpSp>
        <p:nvGrpSpPr>
          <p:cNvPr id="19463" name="Группа 94"/>
          <p:cNvGrpSpPr>
            <a:grpSpLocks/>
          </p:cNvGrpSpPr>
          <p:nvPr/>
        </p:nvGrpSpPr>
        <p:grpSpPr bwMode="auto">
          <a:xfrm>
            <a:off x="4151313" y="1606550"/>
            <a:ext cx="4895850" cy="1919288"/>
            <a:chOff x="4244618" y="4587230"/>
            <a:chExt cx="4895308" cy="1918492"/>
          </a:xfrm>
        </p:grpSpPr>
        <p:grpSp>
          <p:nvGrpSpPr>
            <p:cNvPr id="96" name="Группа 95"/>
            <p:cNvGrpSpPr/>
            <p:nvPr/>
          </p:nvGrpSpPr>
          <p:grpSpPr>
            <a:xfrm>
              <a:off x="4244618" y="4587230"/>
              <a:ext cx="4895308" cy="1918492"/>
              <a:chOff x="0" y="0"/>
              <a:chExt cx="5842660" cy="2612571"/>
            </a:xfrm>
            <a:solidFill>
              <a:schemeClr val="bg1"/>
            </a:solidFill>
          </p:grpSpPr>
          <p:grpSp>
            <p:nvGrpSpPr>
              <p:cNvPr id="100" name="Группа 99"/>
              <p:cNvGrpSpPr/>
              <p:nvPr/>
            </p:nvGrpSpPr>
            <p:grpSpPr>
              <a:xfrm>
                <a:off x="0" y="0"/>
                <a:ext cx="5842660" cy="2612571"/>
                <a:chOff x="0" y="0"/>
                <a:chExt cx="6032500" cy="2885440"/>
              </a:xfrm>
              <a:grpFill/>
            </p:grpSpPr>
            <p:grpSp>
              <p:nvGrpSpPr>
                <p:cNvPr id="103" name="Группа 102"/>
                <p:cNvGrpSpPr/>
                <p:nvPr/>
              </p:nvGrpSpPr>
              <p:grpSpPr>
                <a:xfrm>
                  <a:off x="0" y="0"/>
                  <a:ext cx="6032500" cy="2885440"/>
                  <a:chOff x="0" y="0"/>
                  <a:chExt cx="6032500" cy="2885440"/>
                </a:xfrm>
                <a:grpFill/>
              </p:grpSpPr>
              <p:sp>
                <p:nvSpPr>
                  <p:cNvPr id="110" name="Прямоугольник 109"/>
                  <p:cNvSpPr/>
                  <p:nvPr/>
                </p:nvSpPr>
                <p:spPr>
                  <a:xfrm>
                    <a:off x="0" y="0"/>
                    <a:ext cx="6032500" cy="2885440"/>
                  </a:xfrm>
                  <a:prstGeom prst="rect">
                    <a:avLst/>
                  </a:prstGeom>
                  <a:grpFill/>
                  <a:ln w="25400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pic>
                <p:nvPicPr>
                  <p:cNvPr id="111" name="Рисунок 110" descr="https://zamanilka.ru/wp-content/uploads/2023/03/podsnezhniki-kartinki-25.jpg"/>
                  <p:cNvPicPr>
                    <a:picLocks noChangeAspect="1"/>
                  </p:cNvPicPr>
                  <p:nvPr/>
                </p:nvPicPr>
                <p:blipFill>
                  <a:blip r:embed="rId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213756" y="154380"/>
                    <a:ext cx="2695699" cy="1686296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</p:pic>
              <p:pic>
                <p:nvPicPr>
                  <p:cNvPr id="112" name="Рисунок 111" descr="https://i.pinimg.com/originals/5f/23/82/5f238247ef3e3f1f456e0ae64cebb469.jpg"/>
                  <p:cNvPicPr>
                    <a:picLocks noChangeAspect="1"/>
                  </p:cNvPicPr>
                  <p:nvPr/>
                </p:nvPicPr>
                <p:blipFill>
                  <a:blip r:embed="rId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467595" y="154380"/>
                    <a:ext cx="2244437" cy="1911927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</p:pic>
            </p:grpSp>
            <p:pic>
              <p:nvPicPr>
                <p:cNvPr id="104" name="Picture 4" descr="https://papik.pro/uploads/posts/2021-12/1640240863_13-papik-pro-p-kolokolchik-konturnii-risunok-14.png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33154" y="1935678"/>
                  <a:ext cx="1056904" cy="451262"/>
                </a:xfrm>
                <a:prstGeom prst="rect">
                  <a:avLst/>
                </a:prstGeom>
                <a:grpFill/>
                <a:extLst/>
              </p:spPr>
            </p:pic>
            <p:pic>
              <p:nvPicPr>
                <p:cNvPr id="105" name="Picture 4" descr="https://papik.pro/uploads/posts/2021-12/1640240863_13-papik-pro-p-kolokolchik-konturnii-risunok-14.png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013860" y="1959428"/>
                  <a:ext cx="1056904" cy="451262"/>
                </a:xfrm>
                <a:prstGeom prst="rect">
                  <a:avLst/>
                </a:prstGeom>
                <a:grpFill/>
                <a:extLst/>
              </p:spPr>
            </p:pic>
            <p:sp>
              <p:nvSpPr>
                <p:cNvPr id="106" name="Прямоугольник 105"/>
                <p:cNvSpPr/>
                <p:nvPr/>
              </p:nvSpPr>
              <p:spPr>
                <a:xfrm>
                  <a:off x="771897" y="2410690"/>
                  <a:ext cx="1650050" cy="339535"/>
                </a:xfrm>
                <a:prstGeom prst="rect">
                  <a:avLst/>
                </a:prstGeom>
                <a:grpFill/>
                <a:ln w="285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>
                    <a:defRPr/>
                  </a:pPr>
                  <a:endParaRPr lang="ru-RU"/>
                </a:p>
              </p:txBody>
            </p:sp>
            <p:cxnSp>
              <p:nvCxnSpPr>
                <p:cNvPr id="107" name="Прямая соединительная линия 106"/>
                <p:cNvCxnSpPr/>
                <p:nvPr/>
              </p:nvCxnSpPr>
              <p:spPr>
                <a:xfrm>
                  <a:off x="1306286" y="2410690"/>
                  <a:ext cx="0" cy="339090"/>
                </a:xfrm>
                <a:prstGeom prst="line">
                  <a:avLst/>
                </a:prstGeom>
                <a:grpFill/>
                <a:ln w="285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  <p:cxnSp>
              <p:nvCxnSpPr>
                <p:cNvPr id="108" name="Прямая соединительная линия 107"/>
                <p:cNvCxnSpPr/>
                <p:nvPr/>
              </p:nvCxnSpPr>
              <p:spPr>
                <a:xfrm>
                  <a:off x="1864426" y="2410690"/>
                  <a:ext cx="0" cy="339090"/>
                </a:xfrm>
                <a:prstGeom prst="line">
                  <a:avLst/>
                </a:prstGeom>
                <a:grpFill/>
                <a:ln w="285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</p:cxnSp>
            <p:sp>
              <p:nvSpPr>
                <p:cNvPr id="109" name="Прямоугольник 108"/>
                <p:cNvSpPr/>
                <p:nvPr/>
              </p:nvSpPr>
              <p:spPr>
                <a:xfrm>
                  <a:off x="3705102" y="2422566"/>
                  <a:ext cx="1650050" cy="339535"/>
                </a:xfrm>
                <a:prstGeom prst="rect">
                  <a:avLst/>
                </a:prstGeom>
                <a:grpFill/>
                <a:ln w="28575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cxnSp>
            <p:nvCxnSpPr>
              <p:cNvPr id="101" name="Прямая соединительная линия 100"/>
              <p:cNvCxnSpPr/>
              <p:nvPr/>
            </p:nvCxnSpPr>
            <p:spPr>
              <a:xfrm>
                <a:off x="4156364" y="2197366"/>
                <a:ext cx="0" cy="303530"/>
              </a:xfrm>
              <a:prstGeom prst="line">
                <a:avLst/>
              </a:prstGeom>
              <a:grpFill/>
              <a:ln w="2857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  <p:cxnSp>
            <p:nvCxnSpPr>
              <p:cNvPr id="102" name="Прямая соединительная линия 101"/>
              <p:cNvCxnSpPr/>
              <p:nvPr/>
            </p:nvCxnSpPr>
            <p:spPr>
              <a:xfrm>
                <a:off x="4643252" y="2221580"/>
                <a:ext cx="0" cy="268162"/>
              </a:xfrm>
              <a:prstGeom prst="line">
                <a:avLst/>
              </a:prstGeom>
              <a:grpFill/>
              <a:ln w="28575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</p:cxnSp>
        </p:grpSp>
        <p:sp>
          <p:nvSpPr>
            <p:cNvPr id="97" name="Прямоугольник 96"/>
            <p:cNvSpPr/>
            <p:nvPr/>
          </p:nvSpPr>
          <p:spPr>
            <a:xfrm>
              <a:off x="5285903" y="6247066"/>
              <a:ext cx="452387" cy="112666"/>
            </a:xfrm>
            <a:prstGeom prst="rect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98" name="Прямоугольник 97"/>
            <p:cNvSpPr/>
            <p:nvPr/>
          </p:nvSpPr>
          <p:spPr>
            <a:xfrm>
              <a:off x="7682762" y="6261348"/>
              <a:ext cx="452387" cy="112665"/>
            </a:xfrm>
            <a:prstGeom prst="rect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cxnSp>
          <p:nvCxnSpPr>
            <p:cNvPr id="99" name="Прямая соединительная линия 98"/>
            <p:cNvCxnSpPr/>
            <p:nvPr/>
          </p:nvCxnSpPr>
          <p:spPr>
            <a:xfrm>
              <a:off x="5263680" y="5810685"/>
              <a:ext cx="493657" cy="36338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9464" name="Прямоугольник 112"/>
          <p:cNvSpPr>
            <a:spLocks noChangeArrowheads="1"/>
          </p:cNvSpPr>
          <p:nvPr/>
        </p:nvSpPr>
        <p:spPr bwMode="auto">
          <a:xfrm>
            <a:off x="200025" y="260350"/>
            <a:ext cx="86804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Инструкция: Определи какой звук в каком слове (З, С). Определи место звука в слове, звонкость/глухость. (подснежник, мимоза)</a:t>
            </a:r>
          </a:p>
        </p:txBody>
      </p:sp>
    </p:spTree>
    <p:extLst>
      <p:ext uri="{BB962C8B-B14F-4D97-AF65-F5344CB8AC3E}">
        <p14:creationId xmlns:p14="http://schemas.microsoft.com/office/powerpoint/2010/main" val="496342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363272" cy="1080120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Перфокарты «Знакомство с окружающем миром»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Инструкция: Соедини животное с его пищей.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Инструкция:         Соедини кто, кем был раньше.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5" y="1196752"/>
            <a:ext cx="2943147" cy="4165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7" y="1929006"/>
            <a:ext cx="3167335" cy="4483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076" y="2381785"/>
            <a:ext cx="3125064" cy="4423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68018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Перфокарта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«Геометрические фигуры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Инструкция: Соедини геометрическую фигуру с предметом.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84783"/>
            <a:ext cx="4176464" cy="495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9693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Перфокарта 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«Счет»</a:t>
            </a:r>
            <a:r>
              <a:rPr lang="ru-RU" sz="1600" dirty="0">
                <a:solidFill>
                  <a:prstClr val="black"/>
                </a:solidFill>
              </a:rPr>
              <a:t/>
            </a:r>
            <a:br>
              <a:rPr lang="ru-RU" sz="1600" dirty="0">
                <a:solidFill>
                  <a:prstClr val="black"/>
                </a:solidFill>
              </a:rPr>
            </a:b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Инструкция: </a:t>
            </a:r>
            <a:r>
              <a:rPr lang="ru-RU" sz="16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Соедени</a:t>
            </a: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количество предметов с соответствующей цифрой.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89"/>
          <a:stretch/>
        </p:blipFill>
        <p:spPr bwMode="auto">
          <a:xfrm>
            <a:off x="107504" y="1196752"/>
            <a:ext cx="3011198" cy="416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89" r="1"/>
          <a:stretch/>
        </p:blipFill>
        <p:spPr bwMode="auto">
          <a:xfrm>
            <a:off x="3087185" y="1988839"/>
            <a:ext cx="3011199" cy="416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32"/>
          <a:stretch/>
        </p:blipFill>
        <p:spPr bwMode="auto">
          <a:xfrm>
            <a:off x="5999451" y="1362075"/>
            <a:ext cx="3144549" cy="413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77438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Перфокарта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«Геометрические фигуры»</a:t>
            </a:r>
            <a:r>
              <a:rPr lang="ru-RU" sz="2000" dirty="0">
                <a:solidFill>
                  <a:prstClr val="black"/>
                </a:solidFill>
              </a:rPr>
              <a:t/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Инструкция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dirty="0">
                <a:solidFill>
                  <a:srgbClr val="003B64"/>
                </a:solidFill>
                <a:latin typeface="Times New Roman" pitchFamily="18" charset="0"/>
                <a:cs typeface="Times New Roman" pitchFamily="18" charset="0"/>
              </a:rPr>
              <a:t>Соедини предмет с теми фигурами, из которых он составлен.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25"/>
          <a:stretch/>
        </p:blipFill>
        <p:spPr bwMode="auto">
          <a:xfrm>
            <a:off x="251520" y="1340768"/>
            <a:ext cx="2981069" cy="3948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64"/>
          <a:stretch/>
        </p:blipFill>
        <p:spPr bwMode="auto">
          <a:xfrm>
            <a:off x="3203848" y="2348880"/>
            <a:ext cx="3230274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93"/>
          <a:stretch/>
        </p:blipFill>
        <p:spPr bwMode="auto">
          <a:xfrm>
            <a:off x="6404818" y="1319213"/>
            <a:ext cx="2709267" cy="3549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79394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ctrTitle"/>
          </p:nvPr>
        </p:nvSpPr>
        <p:spPr>
          <a:xfrm>
            <a:off x="2339975" y="1052513"/>
            <a:ext cx="6624638" cy="189388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5400" dirty="0" smtClean="0">
                <a:solidFill>
                  <a:srgbClr val="0070C0"/>
                </a:solidFill>
              </a:rPr>
              <a:t>СПАСИБО ЗА 		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16622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99</TotalTime>
  <Words>508</Words>
  <Application>Microsoft Office PowerPoint</Application>
  <PresentationFormat>Экран (4:3)</PresentationFormat>
  <Paragraphs>63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Углы</vt:lpstr>
      <vt:lpstr>Использование перфокарт в коррекционно-развивающей работе с обучающимися с ОВЗ </vt:lpstr>
      <vt:lpstr>Презентация PowerPoint</vt:lpstr>
      <vt:lpstr>Стадии разработки перфокарт</vt:lpstr>
      <vt:lpstr>Преимущества применения перфокарт для педагогов</vt:lpstr>
      <vt:lpstr>Преимущества применения перфокарт для детей</vt:lpstr>
      <vt:lpstr>Используя перфокарты можно решить следующие задачи: </vt:lpstr>
      <vt:lpstr>В результате использования дидактических игр с перфокартами была выявлена положительная динамика по следующим параметрам: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Перфокарты «Знакомство с окружающем миром» Инструкция: Соедини животное с его пищей.  Инструкция:         Соедини кто, кем был раньше.</vt:lpstr>
      <vt:lpstr>   Перфокарта «Геометрические фигуры» Инструкция: Соедини геометрическую фигуру с предметом.  </vt:lpstr>
      <vt:lpstr>Перфокарта «Счет» Инструкция: Соедени количество предметов с соответствующей цифрой.</vt:lpstr>
      <vt:lpstr>Перфокарта «Геометрические фигуры» Инструкция: Соедини предмет с теми фигурами, из которых он составлен.</vt:lpstr>
      <vt:lpstr>СПАСИБО ЗА   ВНИМАНИЕ!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ДС 89</dc:creator>
  <cp:lastModifiedBy>ДС 89</cp:lastModifiedBy>
  <cp:revision>12</cp:revision>
  <dcterms:created xsi:type="dcterms:W3CDTF">2024-11-05T09:31:04Z</dcterms:created>
  <dcterms:modified xsi:type="dcterms:W3CDTF">2024-11-06T06:11:34Z</dcterms:modified>
</cp:coreProperties>
</file>