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0EA5506-8812-44F5-8DB4-4E9FB022BD06}" type="datetimeFigureOut">
              <a:rPr lang="ru-RU" smtClean="0"/>
              <a:t>05.09.2015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012EFBB-940A-4D2E-864F-6DADD89E99B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988424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Технология подготовки к экзаменационному сочинению по литературе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293096"/>
            <a:ext cx="49530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6012160" y="4509120"/>
            <a:ext cx="2714600" cy="133272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700808" y="2276872"/>
            <a:ext cx="792088" cy="586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08720"/>
            <a:ext cx="8445624" cy="540523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" dirty="0" smtClean="0"/>
              <a:t>   …</a:t>
            </a:r>
            <a:r>
              <a:rPr lang="ru-RU" dirty="0" smtClean="0"/>
              <a:t>сочинение –</a:t>
            </a:r>
            <a:r>
              <a:rPr lang="en-US" dirty="0" smtClean="0"/>
              <a:t> </a:t>
            </a:r>
            <a:r>
              <a:rPr lang="ru-RU" dirty="0" smtClean="0"/>
              <a:t>экзамен особый, уникальный. Оно…даёт возможность оценить личность абитуриента буквально со всех сторон. Память механическая и ассоциативная, владение логикой, абстрактным и конкретным мышлением, стабильность  нервной системы и чисто физическая выносливость, волевые качества –</a:t>
            </a:r>
            <a:r>
              <a:rPr lang="en-US" dirty="0" smtClean="0"/>
              <a:t> </a:t>
            </a:r>
            <a:r>
              <a:rPr lang="ru-RU" dirty="0" smtClean="0"/>
              <a:t>все эти и многие иные свойства, совершенно необходимые специалисту любого профиля, экзаменационное сочинение позволяет выявить в комплексе. Пока ещё не придумано другое испытание, такая система тестов, которые смогли бы адекватно заменить в этом смысле сочинение.</a:t>
            </a:r>
          </a:p>
          <a:p>
            <a:pPr>
              <a:buNone/>
            </a:pPr>
            <a:r>
              <a:rPr lang="en" dirty="0" smtClean="0"/>
              <a:t>	</a:t>
            </a:r>
          </a:p>
          <a:p>
            <a:pPr>
              <a:buNone/>
            </a:pPr>
            <a:r>
              <a:rPr lang="ru-RU" dirty="0" smtClean="0"/>
              <a:t>А. С. </a:t>
            </a:r>
            <a:r>
              <a:rPr lang="ru-RU" dirty="0" err="1" smtClean="0"/>
              <a:t>Воронкевич</a:t>
            </a:r>
            <a:r>
              <a:rPr lang="ru-RU" dirty="0" smtClean="0"/>
              <a:t>, кандидат филологических наук.	</a:t>
            </a:r>
            <a:endParaRPr lang="en" dirty="0" smtClean="0"/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Требования к экзаменационному сочинению по литературе.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Хорошее знание необходимых по программе художественных и литературно - критических произведений, а также особенностей литературного процесса –</a:t>
            </a:r>
            <a:r>
              <a:rPr lang="en-US" dirty="0" smtClean="0"/>
              <a:t> </a:t>
            </a:r>
            <a:r>
              <a:rPr lang="ru-RU" dirty="0" smtClean="0"/>
              <a:t>биографий писателей, специфики художественных направлений, методов и стилей, некоторых особо примечательных событий литературной жизни.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mtClean="0"/>
              <a:t>Понимание </a:t>
            </a:r>
            <a:r>
              <a:rPr lang="ru-RU" dirty="0" smtClean="0"/>
              <a:t>эстетической сущности художественного произведения, умение анализировать его в неразрывном единстве формы и содержания и пользоваться для анализа необходимым минимумом сведений из теории литературы.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Требования к экзаменационному сочинению по литературе.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2332037"/>
            <a:ext cx="2962672" cy="4525963"/>
          </a:xfrm>
        </p:spPr>
        <p:txBody>
          <a:bodyPr/>
          <a:lstStyle/>
          <a:p>
            <a:r>
              <a:rPr lang="en" dirty="0" smtClean="0"/>
              <a:t>.</a:t>
            </a:r>
            <a:r>
              <a:rPr lang="ru-RU" dirty="0" smtClean="0"/>
              <a:t>Умение логично и доказательно мыслить и излагать результаты своих рассуждений хорошим литературным языком в надлежащем стилевом оформлении.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059832" y="2332037"/>
            <a:ext cx="3168352" cy="4525963"/>
          </a:xfrm>
        </p:spPr>
        <p:txBody>
          <a:bodyPr/>
          <a:lstStyle/>
          <a:p>
            <a:r>
              <a:rPr lang="ru-RU" dirty="0" smtClean="0"/>
              <a:t>Аргументированное высказывание своего собственного отношения к предмету.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16216" y="2420888"/>
            <a:ext cx="19442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 Проявление </a:t>
            </a:r>
            <a:r>
              <a:rPr lang="ru-RU" dirty="0"/>
              <a:t>эстетического вкуса, общей и филологической культуры.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20080"/>
          </a:xfrm>
        </p:spPr>
        <p:txBody>
          <a:bodyPr/>
          <a:lstStyle/>
          <a:p>
            <a:pPr algn="ctr"/>
            <a:r>
              <a:rPr lang="ru-RU" dirty="0" smtClean="0"/>
              <a:t>Этапы работы над сочинением.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Выбрать тему сочинения и определить объект исследования, т. е. понять, какое явление, предмет или событие необходимо исследовать в сочинении.</a:t>
            </a:r>
          </a:p>
          <a:p>
            <a:endParaRPr lang="ru-RU" dirty="0" smtClean="0"/>
          </a:p>
          <a:p>
            <a:r>
              <a:rPr lang="ru-RU" dirty="0" smtClean="0"/>
              <a:t>Если тема представляет собой утвердительное предложение или цитату, необходимо чётко, логически грамотно сформулировать главный вопрос, поставить проблему. Каждый предмет, явление можно изучать тремя основными способами.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20080"/>
          </a:xfrm>
        </p:spPr>
        <p:txBody>
          <a:bodyPr/>
          <a:lstStyle/>
          <a:p>
            <a:pPr algn="ctr"/>
            <a:r>
              <a:rPr lang="ru-RU" dirty="0" smtClean="0"/>
              <a:t>Этапы работы над сочинением.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Во-первых, можно исследовать происхождение предмета или явления. Вопрос будет звучать так: </a:t>
            </a:r>
            <a:r>
              <a:rPr lang="en-US" dirty="0" smtClean="0"/>
              <a:t>«</a:t>
            </a:r>
            <a:r>
              <a:rPr lang="ru-RU" dirty="0" smtClean="0"/>
              <a:t>Зачем, с какой целью автор сопоставил те или иные события, тех или иных героев?</a:t>
            </a:r>
            <a:r>
              <a:rPr lang="en-US" dirty="0" smtClean="0"/>
              <a:t>»</a:t>
            </a:r>
            <a:endParaRPr lang="ru-RU" dirty="0" smtClean="0"/>
          </a:p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ru-RU" dirty="0" smtClean="0"/>
              <a:t>Во-вторых, можно попытаться разобраться, каким образом данный предмет или явление взаимодействует с окружающим миром. Литературная форма вопроса: </a:t>
            </a:r>
            <a:r>
              <a:rPr lang="en-US" dirty="0" smtClean="0"/>
              <a:t>«</a:t>
            </a:r>
            <a:r>
              <a:rPr lang="ru-RU" dirty="0" smtClean="0"/>
              <a:t>С помощью каких художественных средств автор изображает события, героев и т. д.?</a:t>
            </a:r>
            <a:r>
              <a:rPr lang="en-US" dirty="0" smtClean="0"/>
              <a:t>»</a:t>
            </a:r>
            <a:endParaRPr lang="ru-RU" dirty="0" smtClean="0"/>
          </a:p>
          <a:p>
            <a:endParaRPr lang="en-US" dirty="0" smtClean="0"/>
          </a:p>
          <a:p>
            <a:r>
              <a:rPr lang="en-US" dirty="0" smtClean="0"/>
              <a:t>  </a:t>
            </a:r>
            <a:r>
              <a:rPr lang="ru-RU" dirty="0" smtClean="0"/>
              <a:t>В-третьих, имеет смысл выяснить, что нового дало это  явление миру. Форма вопроса: </a:t>
            </a:r>
            <a:r>
              <a:rPr lang="en-US" dirty="0" smtClean="0"/>
              <a:t>«</a:t>
            </a:r>
            <a:r>
              <a:rPr lang="ru-RU" dirty="0" smtClean="0"/>
              <a:t>Какую роль играют данные события или герои в контексте произведения или –</a:t>
            </a:r>
            <a:r>
              <a:rPr lang="en-US" dirty="0" smtClean="0"/>
              <a:t> </a:t>
            </a:r>
            <a:r>
              <a:rPr lang="ru-RU" dirty="0" smtClean="0"/>
              <a:t>более широко –</a:t>
            </a:r>
            <a:r>
              <a:rPr lang="en-US" dirty="0" smtClean="0"/>
              <a:t> </a:t>
            </a:r>
            <a:r>
              <a:rPr lang="ru-RU" dirty="0" smtClean="0"/>
              <a:t>в контексте исторической действительности?</a:t>
            </a:r>
            <a:r>
              <a:rPr lang="en-US" dirty="0" smtClean="0"/>
              <a:t>»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Этапы работы над сочинением.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95536" y="2060848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Вопрос задан, на него надо отвечать. Если вы можете чётко и достаточно кратко, одним законченным предложением ответить на свой собственный вопрос к теме, значит, вы знаете, что именно собираетесь доказывать в своей работе. 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716016" y="1988840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Ответ на заданный вопрос –</a:t>
            </a:r>
            <a:r>
              <a:rPr lang="en-US" dirty="0" smtClean="0"/>
              <a:t> </a:t>
            </a:r>
            <a:r>
              <a:rPr lang="ru-RU" dirty="0" smtClean="0"/>
              <a:t>тезис сочинения, главное предложение главной части вашей работы, то, к  чему вы должны привести все ваши доказательств а. Его надо записать на черновике и иметь перед собой как цель, им следует выверять всё, что вы напишите в сочинении. Как правило, тезис сочинения становится одной из последних фраз главной части, после которой можно переходить к заключению.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Этапы работы над сочинением.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95536" y="2060848"/>
            <a:ext cx="40386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Следующий этап –</a:t>
            </a:r>
            <a:r>
              <a:rPr lang="en-US" dirty="0" smtClean="0"/>
              <a:t> </a:t>
            </a:r>
            <a:r>
              <a:rPr lang="ru-RU" dirty="0" smtClean="0"/>
              <a:t>выбор произведения или его эпизодов. Назовём это определением объёма темы. Нужно выбрать наиболее важные, яркие эпизоды или ситуации, в которых суть анализируемых  явлений показана наиболее ярко. Опираясь на них, начните формировать абзацы (</a:t>
            </a:r>
            <a:r>
              <a:rPr lang="ru-RU" dirty="0" err="1" smtClean="0"/>
              <a:t>микротемы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716016" y="1988840"/>
            <a:ext cx="40386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Вступление, или введение, обдумывается только после того, как станут ясны все позиции главной части, потому что только после планирования главной части становится понятно, чего в ней недостаёт, что требует предварительных объяснений и т. д.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Типы вступлений</a:t>
            </a:r>
            <a:br>
              <a:rPr lang="ru-RU" i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Историческое введение. </a:t>
            </a:r>
          </a:p>
          <a:p>
            <a:pPr>
              <a:buNone/>
            </a:pPr>
            <a:r>
              <a:rPr lang="ru-RU" dirty="0" smtClean="0"/>
              <a:t>    Это характеристика соответствующей эпохи, анализ её социально-экономических, нравственных, политических, культурных аспектов.</a:t>
            </a:r>
          </a:p>
          <a:p>
            <a:pPr>
              <a:buNone/>
            </a:pPr>
            <a:endParaRPr lang="ru-RU" dirty="0" smtClean="0"/>
          </a:p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Аналитическое введение.</a:t>
            </a:r>
          </a:p>
          <a:p>
            <a:pPr>
              <a:buNone/>
            </a:pPr>
            <a:r>
              <a:rPr lang="ru-RU" dirty="0" smtClean="0"/>
              <a:t>    Это введение, суть которого сводится к анализу центрального понятия темы сочинения.</a:t>
            </a:r>
          </a:p>
          <a:p>
            <a:pPr>
              <a:buNone/>
            </a:pPr>
            <a:endParaRPr lang="ru-RU" dirty="0" smtClean="0"/>
          </a:p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Биографическое введение. </a:t>
            </a:r>
          </a:p>
          <a:p>
            <a:pPr>
              <a:buNone/>
            </a:pPr>
            <a:r>
              <a:rPr lang="ru-RU" dirty="0" smtClean="0"/>
              <a:t>    Бывает, что к раскрытию темы верный ключ дают сведения из биографии писателя:  факты его жизни, характеристика его окружения, история создания того или иного произведения,  эволюция взглядов художника.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Типы вступлений</a:t>
            </a:r>
            <a:br>
              <a:rPr lang="ru-RU" i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84784"/>
            <a:ext cx="8352928" cy="5161760"/>
          </a:xfrm>
        </p:spPr>
        <p:txBody>
          <a:bodyPr>
            <a:normAutofit fontScale="77500" lnSpcReduction="20000"/>
          </a:bodyPr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Сравнительное введение. </a:t>
            </a:r>
          </a:p>
          <a:p>
            <a:pPr>
              <a:buNone/>
            </a:pPr>
            <a:r>
              <a:rPr lang="ru-RU" dirty="0" smtClean="0"/>
              <a:t>    С помощью этого введения вы как бы входите в соответствующий литературный контекст, вспоминаете предшествующие анализирующему вами произведению литературные традиции, размышляете, как вписывается в них предмет вашего рассмотрения.</a:t>
            </a:r>
          </a:p>
          <a:p>
            <a:endParaRPr lang="ru-RU" dirty="0" smtClean="0"/>
          </a:p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Введение –</a:t>
            </a:r>
            <a:r>
              <a:rPr lang="en-US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характеристика произведения.</a:t>
            </a:r>
          </a:p>
          <a:p>
            <a:pPr>
              <a:buNone/>
            </a:pPr>
            <a:r>
              <a:rPr lang="ru-RU" dirty="0" smtClean="0"/>
              <a:t>    Если тема сочинения предполагает анализ одного  или нескольких образов, созданных писателем (например, </a:t>
            </a:r>
            <a:r>
              <a:rPr lang="en-US" dirty="0" smtClean="0"/>
              <a:t>«</a:t>
            </a:r>
            <a:r>
              <a:rPr lang="ru-RU" dirty="0" smtClean="0"/>
              <a:t>Образы Чацкого и Молчалина в комедии А. С. </a:t>
            </a:r>
            <a:r>
              <a:rPr lang="ru-RU" dirty="0" err="1" smtClean="0"/>
              <a:t>Грибоедова</a:t>
            </a:r>
            <a:r>
              <a:rPr lang="ru-RU" dirty="0" smtClean="0"/>
              <a:t>  </a:t>
            </a:r>
            <a:r>
              <a:rPr lang="en-US" dirty="0" smtClean="0"/>
              <a:t>«</a:t>
            </a:r>
            <a:r>
              <a:rPr lang="ru-RU" dirty="0" smtClean="0"/>
              <a:t>Горе от ума</a:t>
            </a:r>
            <a:r>
              <a:rPr lang="en-US" dirty="0" smtClean="0"/>
              <a:t>»»), </a:t>
            </a:r>
            <a:r>
              <a:rPr lang="ru-RU" dirty="0" smtClean="0"/>
              <a:t>то начать  логичнее с характеристики произведения в целом, его места в русской литературе, его новизны и значимости. В данном случае целесообразно сказать несколько слов о традиционной социальной заостренности русского театра, об идейном замысле комедии, о глубине </a:t>
            </a:r>
            <a:r>
              <a:rPr lang="ru-RU" dirty="0" err="1" smtClean="0"/>
              <a:t>грибоедовского</a:t>
            </a:r>
            <a:r>
              <a:rPr lang="ru-RU" dirty="0" smtClean="0"/>
              <a:t> реализма.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Типы вступлений</a:t>
            </a:r>
            <a:br>
              <a:rPr lang="ru-RU" i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84784"/>
            <a:ext cx="8352928" cy="5161760"/>
          </a:xfrm>
        </p:spPr>
        <p:txBody>
          <a:bodyPr>
            <a:normAutofit/>
          </a:bodyPr>
          <a:lstStyle/>
          <a:p>
            <a:r>
              <a:rPr lang="en-US" i="1" dirty="0" smtClean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Лирическое</a:t>
            </a:r>
            <a:r>
              <a:rPr lang="en-US" i="1" dirty="0" smtClean="0">
                <a:solidFill>
                  <a:schemeClr val="accent3">
                    <a:lumMod val="50000"/>
                  </a:schemeClr>
                </a:solidFill>
              </a:rPr>
              <a:t>» </a:t>
            </a:r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введение.</a:t>
            </a:r>
          </a:p>
          <a:p>
            <a:pPr>
              <a:buNone/>
            </a:pPr>
            <a:r>
              <a:rPr lang="ru-RU" dirty="0" smtClean="0"/>
              <a:t>   Бывает, что ни одно из перечисленных выше введений вас не устраивает или просто не удается. Универсальным выходом остается введение, увязывающее тему сочинения с вашим личным жизненным опытом.  Можно сказать о том, какое влияние оказал на вас автор произведения, его личность и творчество или что заставило вас полюбить его.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Алгоритм написания основной части итогового сочинения для 11-х классов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dirty="0" smtClean="0"/>
              <a:t>Выбрать тему («Взаимосвязь человека и природы»)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Сформулировать вопрос («Может ли прожить человек без природы, а природа без человека?»)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Ответить на поставленный вопрос (т. е. сформулировать тезис – основную мысль сочинения), используя аргументы из произведений, помогающие раскрыть суть вопроса. </a:t>
            </a:r>
            <a:r>
              <a:rPr lang="ru-RU" smtClean="0"/>
              <a:t>(Издревле </a:t>
            </a:r>
            <a:r>
              <a:rPr lang="ru-RU" dirty="0" smtClean="0"/>
              <a:t>люди стремились жить в гармонии с окружающим миром, не нарушая его структуры и естественных процессов, были неразрывно связаны с землёй, которая одевала и кормила их. </a:t>
            </a:r>
            <a:r>
              <a:rPr lang="ru-RU" dirty="0" smtClean="0"/>
              <a:t>(Тезис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Алгоритм написания основной части итогового сочинения для 11-х классов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32511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 smtClean="0"/>
              <a:t>Ярким примером человека, жившего в гармонии с природой, является главный герой произведения Б. Васильева «Не стреляйте в белых лебедей» Егор Полушкин, сохранивший яркое мировосприятие и трепетно относившийся к природе. Он говорил, что человек не царь природы, а старший её сыночек. Полушкин даже обошёл муравейник, встретившийся на пути, когда ему дали задание выкопать траншею. Егор – живой пример, показывающий нам, как жить в гармонии с окружающим миром. Люди должны понимать, что, разрушая природу, они убивают себя, так как зависимы от неё, и на самом деле, не смогут протянуть без неё и дня. 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Алгоритм написания основной части итогового сочинения для 11-х классов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32511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Помимо того, что природа даёт нам всё необходимое для жизни: продукты, одежду, различные виды сырья, она является ещё и духовной поддержкой. Например, для тех, кто в годы репрессий был сослан в концлагеря. Вспомним сборник В. Шаламова «Колымские рассказы», повествующий о жизни репрессированных. Рассказ «Одиночный замер», в конце которого бригадир обращает внимание на далёкую сияющую звезду, дающую ему надежду на то, что, может, завтрашний день будет легче и лучше.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Алгоритм написания основной части итогового сочинения для 11-х классов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Мы  можем заметить, что в своём сборнике В. Шаламов посвящает много миниатюр одному дереву – стланику. Среди скудной северной природы это растение было единственным символом надежды для заключённых. Когда рядом с ним разжигали костёр, оно начинало подниматься с земли, раскидывая свои ветви, «реагируя» на тепло. Это и давало силы людям, которые не теряли надежды и думали, что, когда всё закончится, они так же смогут подняться для новой, совсем другой, </a:t>
            </a:r>
            <a:r>
              <a:rPr lang="ru-RU" dirty="0" err="1" smtClean="0"/>
              <a:t>послелагерной</a:t>
            </a:r>
            <a:r>
              <a:rPr lang="ru-RU" dirty="0" smtClean="0"/>
              <a:t> </a:t>
            </a:r>
            <a:r>
              <a:rPr lang="ru-RU" smtClean="0"/>
              <a:t>жизни».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46</TotalTime>
  <Words>1254</Words>
  <Application>Microsoft Office PowerPoint</Application>
  <PresentationFormat>Экран (4:3)</PresentationFormat>
  <Paragraphs>57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Городская</vt:lpstr>
      <vt:lpstr>Технология подготовки к экзаменационному сочинению по литературе</vt:lpstr>
      <vt:lpstr>Презентация PowerPoint</vt:lpstr>
      <vt:lpstr>Требования к экзаменационному сочинению по литературе. </vt:lpstr>
      <vt:lpstr>Требования к экзаменационному сочинению по литературе.</vt:lpstr>
      <vt:lpstr>Этапы работы над сочинением.</vt:lpstr>
      <vt:lpstr>Этапы работы над сочинением.</vt:lpstr>
      <vt:lpstr>Этапы работы над сочинением.</vt:lpstr>
      <vt:lpstr>Этапы работы над сочинением.</vt:lpstr>
      <vt:lpstr>Типы вступлений </vt:lpstr>
      <vt:lpstr>Типы вступлений </vt:lpstr>
      <vt:lpstr>Типы вступлений </vt:lpstr>
      <vt:lpstr>Алгоритм написания основной части итогового сочинения для 11-х классов </vt:lpstr>
      <vt:lpstr>Алгоритм написания основной части итогового сочинения для 11-х классов </vt:lpstr>
      <vt:lpstr>Алгоритм написания основной части итогового сочинения для 11-х классов </vt:lpstr>
      <vt:lpstr>Алгоритм написания основной части итогового сочинения для 11-х классов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Татьяна</cp:lastModifiedBy>
  <cp:revision>8</cp:revision>
  <dcterms:created xsi:type="dcterms:W3CDTF">2014-12-10T10:26:57Z</dcterms:created>
  <dcterms:modified xsi:type="dcterms:W3CDTF">2015-09-05T10:13:48Z</dcterms:modified>
</cp:coreProperties>
</file>