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3"/>
  </p:notesMasterIdLst>
  <p:sldIdLst>
    <p:sldId id="282" r:id="rId2"/>
    <p:sldId id="288" r:id="rId3"/>
    <p:sldId id="289" r:id="rId4"/>
    <p:sldId id="290" r:id="rId5"/>
    <p:sldId id="293" r:id="rId6"/>
    <p:sldId id="297" r:id="rId7"/>
    <p:sldId id="298" r:id="rId8"/>
    <p:sldId id="299" r:id="rId9"/>
    <p:sldId id="300" r:id="rId10"/>
    <p:sldId id="292" r:id="rId11"/>
    <p:sldId id="302"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8" autoAdjust="0"/>
    <p:restoredTop sz="94671" autoAdjust="0"/>
  </p:normalViewPr>
  <p:slideViewPr>
    <p:cSldViewPr>
      <p:cViewPr>
        <p:scale>
          <a:sx n="88" d="100"/>
          <a:sy n="88" d="100"/>
        </p:scale>
        <p:origin x="10" y="16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4D46ED-8587-4DFC-B622-0898A01E7F17}" type="datetimeFigureOut">
              <a:rPr lang="ru-RU" smtClean="0"/>
              <a:pPr/>
              <a:t>22.12.2021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E181C4-CB2B-476F-AD6E-BDD032AC1F2D}" type="slidenum">
              <a:rPr lang="ru-RU" smtClean="0"/>
              <a:pPr/>
              <a:t>‹#›</a:t>
            </a:fld>
            <a:endParaRPr lang="ru-RU"/>
          </a:p>
        </p:txBody>
      </p:sp>
    </p:spTree>
    <p:extLst>
      <p:ext uri="{BB962C8B-B14F-4D97-AF65-F5344CB8AC3E}">
        <p14:creationId xmlns:p14="http://schemas.microsoft.com/office/powerpoint/2010/main" xmlns="" val="2109041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8F44B09-E078-495A-9E80-3F1D48EEC363}" type="datetimeFigureOut">
              <a:rPr lang="ru-RU" smtClean="0"/>
              <a:pPr/>
              <a:t>22.12.2021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645D15D-91DD-4576-8897-3576A24597E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F44B09-E078-495A-9E80-3F1D48EEC363}" type="datetimeFigureOut">
              <a:rPr lang="ru-RU" smtClean="0"/>
              <a:pPr/>
              <a:t>22.12.2021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45D15D-91DD-4576-8897-3576A24597EF}"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00166" y="714356"/>
            <a:ext cx="6858048" cy="2786082"/>
          </a:xfrm>
        </p:spPr>
        <p:txBody>
          <a:bodyPr>
            <a:normAutofit/>
          </a:bodyPr>
          <a:lstStyle/>
          <a:p>
            <a:pPr algn="ctr"/>
            <a:r>
              <a:rPr lang="ru-RU" sz="2800" b="1" dirty="0" smtClean="0">
                <a:solidFill>
                  <a:srgbClr val="00B050"/>
                </a:solidFill>
                <a:latin typeface="Times New Roman" pitchFamily="18" charset="0"/>
                <a:cs typeface="Times New Roman" pitchFamily="18" charset="0"/>
              </a:rPr>
              <a:t>Профессиональное взаимодействие педагога-психолога и музыкальных руководителей  в работе по развитию и коррекции  эмоционально-волевой сферы  и коммуникативных способностей дошкольников</a:t>
            </a:r>
            <a:r>
              <a:rPr lang="ru-RU" sz="2800" dirty="0" smtClean="0">
                <a:solidFill>
                  <a:srgbClr val="00B050"/>
                </a:solidFill>
                <a:latin typeface="Times New Roman" pitchFamily="18" charset="0"/>
                <a:cs typeface="Times New Roman" pitchFamily="18" charset="0"/>
              </a:rPr>
              <a:t>.</a:t>
            </a:r>
            <a:endParaRPr lang="ru-RU" sz="2800" dirty="0">
              <a:solidFill>
                <a:srgbClr val="00B050"/>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4071934" y="4214818"/>
            <a:ext cx="4054688" cy="2000264"/>
          </a:xfrm>
        </p:spPr>
        <p:txBody>
          <a:bodyPr>
            <a:normAutofit/>
          </a:bodyPr>
          <a:lstStyle/>
          <a:p>
            <a:pPr algn="l"/>
            <a:r>
              <a:rPr lang="ru-RU" sz="1800" b="1" i="1" dirty="0" smtClean="0">
                <a:solidFill>
                  <a:schemeClr val="tx1"/>
                </a:solidFill>
                <a:latin typeface="Times New Roman" pitchFamily="18" charset="0"/>
                <a:cs typeface="Times New Roman" pitchFamily="18" charset="0"/>
              </a:rPr>
              <a:t>Составили:   </a:t>
            </a:r>
          </a:p>
          <a:p>
            <a:pPr algn="just"/>
            <a:r>
              <a:rPr lang="ru-RU" sz="1800" b="1" i="1" dirty="0" smtClean="0">
                <a:solidFill>
                  <a:schemeClr val="tx1"/>
                </a:solidFill>
                <a:latin typeface="Times New Roman" pitchFamily="18" charset="0"/>
                <a:cs typeface="Times New Roman" pitchFamily="18" charset="0"/>
              </a:rPr>
              <a:t>Усанова О.Ю., педагог-психолог  МБДОУ №1,  </a:t>
            </a:r>
          </a:p>
          <a:p>
            <a:pPr algn="just"/>
            <a:r>
              <a:rPr lang="ru-RU" sz="1800" b="1" i="1" dirty="0" smtClean="0">
                <a:solidFill>
                  <a:schemeClr val="tx1"/>
                </a:solidFill>
                <a:latin typeface="Times New Roman" pitchFamily="18" charset="0"/>
                <a:cs typeface="Times New Roman" pitchFamily="18" charset="0"/>
              </a:rPr>
              <a:t>Воронова Н.А., Щербина  И.Н.,</a:t>
            </a:r>
          </a:p>
          <a:p>
            <a:pPr algn="just"/>
            <a:r>
              <a:rPr lang="ru-RU" sz="1800" b="1" i="1" dirty="0" smtClean="0">
                <a:solidFill>
                  <a:schemeClr val="tx1"/>
                </a:solidFill>
                <a:latin typeface="Times New Roman" pitchFamily="18" charset="0"/>
                <a:cs typeface="Times New Roman" pitchFamily="18" charset="0"/>
              </a:rPr>
              <a:t>музыкальные  руководители </a:t>
            </a:r>
          </a:p>
          <a:p>
            <a:pPr algn="just"/>
            <a:r>
              <a:rPr lang="ru-RU" sz="1800" b="1" i="1" dirty="0" smtClean="0">
                <a:solidFill>
                  <a:schemeClr val="tx1"/>
                </a:solidFill>
                <a:latin typeface="Times New Roman" pitchFamily="18" charset="0"/>
                <a:cs typeface="Times New Roman" pitchFamily="18" charset="0"/>
              </a:rPr>
              <a:t>МБДОУ № 1</a:t>
            </a:r>
          </a:p>
          <a:p>
            <a:pPr algn="ctr"/>
            <a:endParaRPr lang="ru-RU" sz="2000" dirty="0" smtClean="0"/>
          </a:p>
          <a:p>
            <a:endParaRPr lang="ru-RU"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7158" y="142853"/>
            <a:ext cx="8358246" cy="6924973"/>
          </a:xfrm>
          <a:prstGeom prst="rect">
            <a:avLst/>
          </a:prstGeom>
        </p:spPr>
        <p:txBody>
          <a:bodyPr wrap="square">
            <a:spAutoFit/>
          </a:bodyPr>
          <a:lstStyle/>
          <a:p>
            <a:pPr algn="ctr"/>
            <a:r>
              <a:rPr lang="ru-RU" sz="2400" b="1" dirty="0" smtClean="0">
                <a:solidFill>
                  <a:srgbClr val="00B050"/>
                </a:solidFill>
                <a:latin typeface="Times New Roman" pitchFamily="18" charset="0"/>
                <a:cs typeface="Times New Roman" pitchFamily="18" charset="0"/>
              </a:rPr>
              <a:t>Взаимодействие специалистов в детском саду- </a:t>
            </a:r>
          </a:p>
          <a:p>
            <a:pPr algn="ctr"/>
            <a:r>
              <a:rPr lang="ru-RU" sz="2400" b="1" dirty="0" smtClean="0">
                <a:solidFill>
                  <a:srgbClr val="00B050"/>
                </a:solidFill>
                <a:latin typeface="Times New Roman" pitchFamily="18" charset="0"/>
                <a:cs typeface="Times New Roman" pitchFamily="18" charset="0"/>
              </a:rPr>
              <a:t>- важная и ответственная </a:t>
            </a:r>
          </a:p>
          <a:p>
            <a:pPr algn="ctr"/>
            <a:r>
              <a:rPr lang="ru-RU" sz="2400" b="1" dirty="0" smtClean="0">
                <a:solidFill>
                  <a:srgbClr val="00B050"/>
                </a:solidFill>
                <a:latin typeface="Times New Roman" pitchFamily="18" charset="0"/>
                <a:cs typeface="Times New Roman" pitchFamily="18" charset="0"/>
              </a:rPr>
              <a:t>форма работы с детьми дошкольного возраста</a:t>
            </a:r>
            <a:r>
              <a:rPr lang="ru-RU" sz="2400" dirty="0" smtClean="0"/>
              <a:t>.</a:t>
            </a:r>
            <a:r>
              <a:rPr lang="ru-RU" sz="2400" b="1" dirty="0" smtClean="0"/>
              <a:t> </a:t>
            </a:r>
          </a:p>
          <a:p>
            <a:endParaRPr lang="ru-RU" sz="2400" b="1" dirty="0" smtClean="0">
              <a:latin typeface="Times New Roman" pitchFamily="18" charset="0"/>
              <a:cs typeface="Times New Roman" pitchFamily="18" charset="0"/>
            </a:endParaRPr>
          </a:p>
          <a:p>
            <a:pPr lvl="1" algn="just"/>
            <a:r>
              <a:rPr lang="ru-RU" b="1" dirty="0" smtClean="0">
                <a:latin typeface="Times New Roman" pitchFamily="18" charset="0"/>
                <a:cs typeface="Times New Roman" pitchFamily="18" charset="0"/>
              </a:rPr>
              <a:t>Взаимодействие педагога-психолога и музыкального руководителя</a:t>
            </a:r>
            <a:r>
              <a:rPr lang="ru-RU" b="1" dirty="0" smtClean="0">
                <a:solidFill>
                  <a:srgbClr val="00B050"/>
                </a:solidFill>
                <a:latin typeface="Times New Roman" pitchFamily="18" charset="0"/>
                <a:cs typeface="Times New Roman" pitchFamily="18" charset="0"/>
              </a:rPr>
              <a:t> в работе по развитию и коррекции  эмоционально-волевой сферы  и коммуникативных способностей дошкольников </a:t>
            </a:r>
            <a:r>
              <a:rPr lang="ru-RU" dirty="0" smtClean="0">
                <a:latin typeface="Times New Roman" pitchFamily="18" charset="0"/>
                <a:cs typeface="Times New Roman" pitchFamily="18" charset="0"/>
              </a:rPr>
              <a:t>осуществляется по двум  направлениям:</a:t>
            </a:r>
          </a:p>
          <a:p>
            <a:pPr lvl="1" algn="just">
              <a:buFont typeface="Wingdings" pitchFamily="2" charset="2"/>
              <a:buChar char="ü"/>
            </a:pPr>
            <a:r>
              <a:rPr lang="ru-RU" i="1" dirty="0" smtClean="0">
                <a:latin typeface="Times New Roman" pitchFamily="18" charset="0"/>
                <a:cs typeface="Times New Roman" pitchFamily="18" charset="0"/>
              </a:rPr>
              <a:t> </a:t>
            </a:r>
            <a:r>
              <a:rPr lang="ru-RU" b="1" i="1" dirty="0" smtClean="0">
                <a:latin typeface="Times New Roman" pitchFamily="18" charset="0"/>
                <a:cs typeface="Times New Roman" pitchFamily="18" charset="0"/>
              </a:rPr>
              <a:t>Коррекционно-развивающее.</a:t>
            </a:r>
          </a:p>
          <a:p>
            <a:pPr lvl="1" algn="just">
              <a:buFont typeface="Wingdings" pitchFamily="2" charset="2"/>
              <a:buChar char="ü"/>
            </a:pPr>
            <a:r>
              <a:rPr lang="ru-RU" b="1" i="1" dirty="0" smtClean="0">
                <a:latin typeface="Times New Roman" pitchFamily="18" charset="0"/>
                <a:cs typeface="Times New Roman" pitchFamily="18" charset="0"/>
              </a:rPr>
              <a:t>Информационно-консультативное.</a:t>
            </a:r>
          </a:p>
          <a:p>
            <a:pPr lvl="1">
              <a:buFont typeface="Wingdings" pitchFamily="2" charset="2"/>
              <a:buChar char="ü"/>
            </a:pPr>
            <a:endParaRPr lang="ru-RU" b="1" i="1" dirty="0" smtClean="0">
              <a:latin typeface="Times New Roman" pitchFamily="18" charset="0"/>
              <a:cs typeface="Times New Roman" pitchFamily="18" charset="0"/>
            </a:endParaRPr>
          </a:p>
          <a:p>
            <a:r>
              <a:rPr lang="ru-RU" b="1" dirty="0" smtClean="0">
                <a:latin typeface="Times New Roman" pitchFamily="18" charset="0"/>
                <a:cs typeface="Times New Roman" pitchFamily="18" charset="0"/>
              </a:rPr>
              <a:t>          Основные задачи:</a:t>
            </a:r>
          </a:p>
          <a:p>
            <a:pPr>
              <a:buFont typeface="Wingdings" pitchFamily="2" charset="2"/>
              <a:buChar char="ü"/>
            </a:pPr>
            <a:r>
              <a:rPr lang="ru-RU" dirty="0" smtClean="0">
                <a:latin typeface="Times New Roman" pitchFamily="18" charset="0"/>
                <a:cs typeface="Times New Roman" pitchFamily="18" charset="0"/>
              </a:rPr>
              <a:t>приобретение социальных навыков;</a:t>
            </a:r>
          </a:p>
          <a:p>
            <a:pPr>
              <a:buFont typeface="Wingdings" pitchFamily="2" charset="2"/>
              <a:buChar char="ü"/>
            </a:pPr>
            <a:r>
              <a:rPr lang="ru-RU" dirty="0" smtClean="0">
                <a:latin typeface="Times New Roman" pitchFamily="18" charset="0"/>
                <a:cs typeface="Times New Roman" pitchFamily="18" charset="0"/>
              </a:rPr>
              <a:t>формирование навыков общения в различных ситуациях;</a:t>
            </a:r>
          </a:p>
          <a:p>
            <a:pPr>
              <a:buFont typeface="Wingdings" pitchFamily="2" charset="2"/>
              <a:buChar char="ü"/>
            </a:pPr>
            <a:r>
              <a:rPr lang="ru-RU" dirty="0" smtClean="0">
                <a:latin typeface="Times New Roman" pitchFamily="18" charset="0"/>
                <a:cs typeface="Times New Roman" pitchFamily="18" charset="0"/>
              </a:rPr>
              <a:t>снятие эмоционального напряжения;</a:t>
            </a:r>
          </a:p>
          <a:p>
            <a:pPr>
              <a:buFont typeface="Wingdings" pitchFamily="2" charset="2"/>
              <a:buChar char="ü"/>
            </a:pPr>
            <a:r>
              <a:rPr lang="ru-RU" dirty="0" smtClean="0">
                <a:latin typeface="Times New Roman" pitchFamily="18" charset="0"/>
                <a:cs typeface="Times New Roman" pitchFamily="18" charset="0"/>
              </a:rPr>
              <a:t>коррекция агрессивного поведения;</a:t>
            </a:r>
          </a:p>
          <a:p>
            <a:pPr>
              <a:buFont typeface="Wingdings" pitchFamily="2" charset="2"/>
              <a:buChar char="ü"/>
            </a:pPr>
            <a:r>
              <a:rPr lang="ru-RU" dirty="0" smtClean="0">
                <a:latin typeface="Times New Roman" pitchFamily="18" charset="0"/>
                <a:cs typeface="Times New Roman" pitchFamily="18" charset="0"/>
              </a:rPr>
              <a:t>формирование адекватной самооценки; развитие эмпатии, толерантности. развитие саморегуляции ;</a:t>
            </a:r>
          </a:p>
          <a:p>
            <a:pPr>
              <a:buFont typeface="Wingdings" pitchFamily="2" charset="2"/>
              <a:buChar char="ü"/>
            </a:pPr>
            <a:r>
              <a:rPr lang="ru-RU" dirty="0" smtClean="0">
                <a:latin typeface="Times New Roman" pitchFamily="18" charset="0"/>
                <a:cs typeface="Times New Roman" pitchFamily="18" charset="0"/>
              </a:rPr>
              <a:t>повышение уверенности в себе;</a:t>
            </a:r>
          </a:p>
          <a:p>
            <a:pPr>
              <a:buFont typeface="Wingdings" pitchFamily="2" charset="2"/>
              <a:buChar char="ü"/>
            </a:pPr>
            <a:r>
              <a:rPr lang="ru-RU" dirty="0" smtClean="0">
                <a:latin typeface="Times New Roman" pitchFamily="18" charset="0"/>
                <a:cs typeface="Times New Roman" pitchFamily="18" charset="0"/>
              </a:rPr>
              <a:t>снижение тревожности.</a:t>
            </a:r>
          </a:p>
          <a:p>
            <a:pPr lvl="1"/>
            <a:endParaRPr lang="ru-RU" b="1" dirty="0" smtClean="0">
              <a:latin typeface="Times New Roman" pitchFamily="18" charset="0"/>
              <a:cs typeface="Times New Roman" pitchFamily="18" charset="0"/>
            </a:endParaRPr>
          </a:p>
          <a:p>
            <a:pPr lvl="1"/>
            <a:endParaRPr lang="ru-RU" b="1" i="1" dirty="0" smtClean="0">
              <a:solidFill>
                <a:srgbClr val="00B050"/>
              </a:solidFill>
              <a:latin typeface="Times New Roman" pitchFamily="18" charset="0"/>
              <a:cs typeface="Times New Roman" pitchFamily="18" charset="0"/>
            </a:endParaRPr>
          </a:p>
          <a:p>
            <a:pPr algn="ctr"/>
            <a:endParaRPr lang="ru-RU"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7158" y="285728"/>
            <a:ext cx="8501122" cy="8217634"/>
          </a:xfrm>
          <a:prstGeom prst="rect">
            <a:avLst/>
          </a:prstGeom>
        </p:spPr>
        <p:txBody>
          <a:bodyPr wrap="square">
            <a:spAutoFit/>
          </a:bodyPr>
          <a:lstStyle/>
          <a:p>
            <a:pPr algn="ctr"/>
            <a:r>
              <a:rPr lang="ru-RU" sz="2400" b="1" dirty="0" smtClean="0">
                <a:solidFill>
                  <a:srgbClr val="00B050"/>
                </a:solidFill>
                <a:latin typeface="Times New Roman" pitchFamily="18" charset="0"/>
                <a:cs typeface="Times New Roman" pitchFamily="18" charset="0"/>
              </a:rPr>
              <a:t>Основные принципы работы педагога-психолога и музыкальных руководителей</a:t>
            </a:r>
            <a:r>
              <a:rPr lang="ru-RU" dirty="0" smtClean="0">
                <a:solidFill>
                  <a:srgbClr val="00B050"/>
                </a:solidFill>
                <a:latin typeface="Times New Roman" pitchFamily="18" charset="0"/>
                <a:cs typeface="Times New Roman" pitchFamily="18" charset="0"/>
              </a:rPr>
              <a:t>:</a:t>
            </a:r>
          </a:p>
          <a:p>
            <a:pPr algn="ctr"/>
            <a:endParaRPr lang="ru-RU" dirty="0" smtClean="0">
              <a:solidFill>
                <a:srgbClr val="00B050"/>
              </a:solidFill>
            </a:endParaRPr>
          </a:p>
          <a:p>
            <a:pPr algn="just">
              <a:buFont typeface="Wingdings" pitchFamily="2" charset="2"/>
              <a:buChar char="ü"/>
            </a:pPr>
            <a:r>
              <a:rPr lang="ru-RU" dirty="0" smtClean="0">
                <a:latin typeface="Times New Roman" pitchFamily="18" charset="0"/>
                <a:cs typeface="Times New Roman" pitchFamily="18" charset="0"/>
              </a:rPr>
              <a:t> Осуществление индивидуального подхода на фоне коллективной деятельности.</a:t>
            </a:r>
          </a:p>
          <a:p>
            <a:pPr algn="just">
              <a:buFont typeface="Wingdings" pitchFamily="2" charset="2"/>
              <a:buChar char="ü"/>
            </a:pPr>
            <a:r>
              <a:rPr lang="ru-RU" dirty="0" smtClean="0">
                <a:latin typeface="Times New Roman" pitchFamily="18" charset="0"/>
                <a:cs typeface="Times New Roman" pitchFamily="18" charset="0"/>
              </a:rPr>
              <a:t> Закрепление  знаний, умений  и навыков  приобретенных на логопедических, психологических и музыкальных занятиях.</a:t>
            </a:r>
          </a:p>
          <a:p>
            <a:pPr algn="just">
              <a:buFont typeface="Wingdings" pitchFamily="2" charset="2"/>
              <a:buChar char="ü"/>
            </a:pPr>
            <a:r>
              <a:rPr lang="ru-RU" dirty="0" smtClean="0">
                <a:latin typeface="Times New Roman" pitchFamily="18" charset="0"/>
                <a:cs typeface="Times New Roman" pitchFamily="18" charset="0"/>
              </a:rPr>
              <a:t>Учет  индивидуальных возможностей  и способностей  каждого ребенка</a:t>
            </a:r>
            <a:r>
              <a:rPr lang="ru-RU" dirty="0" smtClean="0"/>
              <a:t>.</a:t>
            </a:r>
          </a:p>
          <a:p>
            <a:pPr>
              <a:buFont typeface="Wingdings" pitchFamily="2" charset="2"/>
              <a:buChar char="ü"/>
            </a:pPr>
            <a:endParaRPr lang="ru-RU" dirty="0" smtClean="0"/>
          </a:p>
          <a:p>
            <a:r>
              <a:rPr lang="ru-RU" b="1" dirty="0" smtClean="0"/>
              <a:t>    </a:t>
            </a:r>
            <a:r>
              <a:rPr lang="ru-RU" sz="2400" b="1" dirty="0" smtClean="0">
                <a:solidFill>
                  <a:srgbClr val="00B050"/>
                </a:solidFill>
                <a:latin typeface="Times New Roman" pitchFamily="18" charset="0"/>
                <a:cs typeface="Times New Roman" pitchFamily="18" charset="0"/>
              </a:rPr>
              <a:t>Формы  работы:</a:t>
            </a:r>
          </a:p>
          <a:p>
            <a:endParaRPr lang="ru-RU" sz="2400" b="1" dirty="0" smtClean="0">
              <a:solidFill>
                <a:srgbClr val="00B050"/>
              </a:solidFill>
              <a:latin typeface="Times New Roman" pitchFamily="18" charset="0"/>
              <a:cs typeface="Times New Roman" pitchFamily="18" charset="0"/>
            </a:endParaRPr>
          </a:p>
          <a:p>
            <a:pPr algn="just">
              <a:buFont typeface="Wingdings" pitchFamily="2" charset="2"/>
              <a:buChar char="ü"/>
            </a:pPr>
            <a:r>
              <a:rPr lang="ru-RU" dirty="0" smtClean="0">
                <a:latin typeface="Times New Roman" pitchFamily="18" charset="0"/>
                <a:cs typeface="Times New Roman" pitchFamily="18" charset="0"/>
              </a:rPr>
              <a:t>  Подбор методической литературы, пособий и репертуара для обеспечения эффективного взаимодействия педагога – психолога и музыкальных     </a:t>
            </a:r>
            <a:r>
              <a:rPr lang="ru-RU" dirty="0" err="1" smtClean="0">
                <a:latin typeface="Times New Roman" pitchFamily="18" charset="0"/>
                <a:cs typeface="Times New Roman" pitchFamily="18" charset="0"/>
              </a:rPr>
              <a:t>руково</a:t>
            </a:r>
            <a:r>
              <a:rPr lang="ru-RU" dirty="0" smtClean="0">
                <a:latin typeface="Times New Roman" pitchFamily="18" charset="0"/>
                <a:cs typeface="Times New Roman" pitchFamily="18" charset="0"/>
              </a:rPr>
              <a:t>-</a:t>
            </a:r>
          </a:p>
          <a:p>
            <a:pPr algn="just"/>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дителей</a:t>
            </a:r>
            <a:r>
              <a:rPr lang="ru-RU" dirty="0" smtClean="0">
                <a:latin typeface="Times New Roman" pitchFamily="18" charset="0"/>
                <a:cs typeface="Times New Roman" pitchFamily="18" charset="0"/>
              </a:rPr>
              <a:t>.</a:t>
            </a:r>
          </a:p>
          <a:p>
            <a:pPr algn="just">
              <a:buFont typeface="Wingdings" pitchFamily="2" charset="2"/>
              <a:buChar char="ü"/>
            </a:pPr>
            <a:r>
              <a:rPr lang="ru-RU" dirty="0" smtClean="0">
                <a:latin typeface="Times New Roman" pitchFamily="18" charset="0"/>
                <a:cs typeface="Times New Roman" pitchFamily="18" charset="0"/>
              </a:rPr>
              <a:t>  Взаимообмен результатами диагностики   развития детей.</a:t>
            </a:r>
          </a:p>
          <a:p>
            <a:pPr algn="just">
              <a:buFont typeface="Wingdings" pitchFamily="2" charset="2"/>
              <a:buChar char="ü"/>
            </a:pPr>
            <a:r>
              <a:rPr lang="ru-RU" dirty="0" smtClean="0">
                <a:latin typeface="Times New Roman" pitchFamily="18" charset="0"/>
                <a:cs typeface="Times New Roman" pitchFamily="18" charset="0"/>
              </a:rPr>
              <a:t>  Планирование совместной работы педагога – психолога и музыкальных  </a:t>
            </a:r>
            <a:r>
              <a:rPr lang="ru-RU" dirty="0" err="1" smtClean="0">
                <a:latin typeface="Times New Roman" pitchFamily="18" charset="0"/>
                <a:cs typeface="Times New Roman" pitchFamily="18" charset="0"/>
              </a:rPr>
              <a:t>руково</a:t>
            </a:r>
            <a:r>
              <a:rPr lang="ru-RU" dirty="0" smtClean="0">
                <a:latin typeface="Times New Roman" pitchFamily="18" charset="0"/>
                <a:cs typeface="Times New Roman" pitchFamily="18" charset="0"/>
              </a:rPr>
              <a:t>-</a:t>
            </a:r>
          </a:p>
          <a:p>
            <a:pPr algn="just"/>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дителей</a:t>
            </a:r>
            <a:r>
              <a:rPr lang="ru-RU" dirty="0" smtClean="0">
                <a:latin typeface="Times New Roman" pitchFamily="18" charset="0"/>
                <a:cs typeface="Times New Roman" pitchFamily="18" charset="0"/>
              </a:rPr>
              <a:t> . </a:t>
            </a:r>
          </a:p>
          <a:p>
            <a:pPr algn="just">
              <a:buFont typeface="Wingdings" pitchFamily="2" charset="2"/>
              <a:buChar char="ü"/>
            </a:pPr>
            <a:r>
              <a:rPr lang="ru-RU" dirty="0" smtClean="0">
                <a:latin typeface="Times New Roman" pitchFamily="18" charset="0"/>
                <a:cs typeface="Times New Roman" pitchFamily="18" charset="0"/>
              </a:rPr>
              <a:t>  Проведение совместных  мероприятий для  детей,  родителей и педагогов.</a:t>
            </a:r>
          </a:p>
          <a:p>
            <a:pPr algn="just"/>
            <a:r>
              <a:rPr lang="ru-RU" dirty="0" smtClean="0">
                <a:latin typeface="Times New Roman" pitchFamily="18" charset="0"/>
                <a:cs typeface="Times New Roman" pitchFamily="18" charset="0"/>
              </a:rPr>
              <a:t> </a:t>
            </a:r>
          </a:p>
          <a:p>
            <a:pPr algn="just">
              <a:buFont typeface="Wingdings" pitchFamily="2" charset="2"/>
              <a:buChar char="ü"/>
            </a:pPr>
            <a:endParaRPr lang="ru-RU" dirty="0" smtClean="0"/>
          </a:p>
          <a:p>
            <a:pPr algn="just"/>
            <a:r>
              <a:rPr lang="ru-RU" dirty="0" smtClean="0"/>
              <a:t> </a:t>
            </a:r>
          </a:p>
          <a:p>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 </a:t>
            </a:r>
          </a:p>
          <a:p>
            <a:r>
              <a:rPr lang="ru-RU" sz="2400" dirty="0" smtClean="0"/>
              <a:t> </a:t>
            </a:r>
          </a:p>
          <a:p>
            <a:endParaRPr lang="ru-RU" sz="2400" dirty="0" smtClean="0"/>
          </a:p>
          <a:p>
            <a:endParaRPr lang="ru-RU" sz="2400" dirty="0" smtClean="0">
              <a:solidFill>
                <a:srgbClr val="00B050"/>
              </a:solidFill>
              <a:latin typeface="Times New Roman" pitchFamily="18" charset="0"/>
              <a:cs typeface="Times New Roman" pitchFamily="18" charset="0"/>
            </a:endParaRPr>
          </a:p>
          <a:p>
            <a:pPr>
              <a:buFont typeface="Wingdings" pitchFamily="2" charset="2"/>
              <a:buChar char="ü"/>
            </a:pPr>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8596" y="500042"/>
            <a:ext cx="8501122" cy="7571303"/>
          </a:xfrm>
          <a:prstGeom prst="rect">
            <a:avLst/>
          </a:prstGeom>
        </p:spPr>
        <p:txBody>
          <a:bodyPr wrap="square">
            <a:spAutoFit/>
          </a:bodyPr>
          <a:lstStyle/>
          <a:p>
            <a:pPr algn="ctr"/>
            <a:r>
              <a:rPr lang="ru-RU" sz="2800" b="1" dirty="0" smtClean="0">
                <a:solidFill>
                  <a:srgbClr val="00B050"/>
                </a:solidFill>
                <a:latin typeface="Times New Roman" pitchFamily="18" charset="0"/>
                <a:cs typeface="Times New Roman" pitchFamily="18" charset="0"/>
              </a:rPr>
              <a:t>Музыкально-психологический тренинг  с детьми  и родителями  как одна из эффективных форм работы взаимодействия.</a:t>
            </a:r>
            <a:r>
              <a:rPr lang="ru-RU" sz="2800" dirty="0" smtClean="0"/>
              <a:t>  </a:t>
            </a:r>
          </a:p>
          <a:p>
            <a:pPr algn="ctr"/>
            <a:endParaRPr lang="ru-RU" sz="2800" b="1" dirty="0" smtClean="0"/>
          </a:p>
          <a:p>
            <a:r>
              <a:rPr lang="ru-RU" sz="2400" b="1" dirty="0" smtClean="0">
                <a:latin typeface="Times New Roman" pitchFamily="18" charset="0"/>
                <a:cs typeface="Times New Roman" pitchFamily="18" charset="0"/>
              </a:rPr>
              <a:t>Задачи: </a:t>
            </a:r>
          </a:p>
          <a:p>
            <a:r>
              <a:rPr lang="ru-RU" b="1" i="1" dirty="0" smtClean="0">
                <a:latin typeface="Times New Roman" pitchFamily="18" charset="0"/>
                <a:cs typeface="Times New Roman" pitchFamily="18" charset="0"/>
              </a:rPr>
              <a:t> в работе  с детьми:</a:t>
            </a:r>
          </a:p>
          <a:p>
            <a:pPr>
              <a:buFont typeface="Wingdings" pitchFamily="2" charset="2"/>
              <a:buChar char="ü"/>
            </a:pPr>
            <a:r>
              <a:rPr lang="ru-RU" dirty="0" smtClean="0">
                <a:latin typeface="Times New Roman" pitchFamily="18" charset="0"/>
                <a:cs typeface="Times New Roman" pitchFamily="18" charset="0"/>
              </a:rPr>
              <a:t>Закрепление  знаний, умений  и навыков  приобретенных на логопедических, психологических и музыкальных занятиях. </a:t>
            </a:r>
          </a:p>
          <a:p>
            <a:pPr>
              <a:buFont typeface="Wingdings" pitchFamily="2" charset="2"/>
              <a:buChar char="ü"/>
            </a:pPr>
            <a:r>
              <a:rPr lang="ru-RU" dirty="0" smtClean="0">
                <a:latin typeface="Times New Roman" pitchFamily="18" charset="0"/>
                <a:cs typeface="Times New Roman" pitchFamily="18" charset="0"/>
              </a:rPr>
              <a:t>Знакомство  дошкольников с эффективными способами организации игрового взаимодействия</a:t>
            </a:r>
            <a:r>
              <a:rPr lang="ru-RU" b="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Font typeface="Wingdings" pitchFamily="2" charset="2"/>
              <a:buChar char="ü"/>
            </a:pPr>
            <a:r>
              <a:rPr lang="ru-RU" dirty="0" smtClean="0">
                <a:latin typeface="Times New Roman" pitchFamily="18" charset="0"/>
                <a:cs typeface="Times New Roman" pitchFamily="18" charset="0"/>
              </a:rPr>
              <a:t>Стимулирование творческого самовыражения   детей .</a:t>
            </a:r>
          </a:p>
          <a:p>
            <a:pPr>
              <a:buFont typeface="Wingdings" pitchFamily="2" charset="2"/>
              <a:buChar char="ü"/>
            </a:pPr>
            <a:r>
              <a:rPr lang="ru-RU" dirty="0" smtClean="0">
                <a:latin typeface="Times New Roman" pitchFamily="18" charset="0"/>
                <a:cs typeface="Times New Roman" pitchFamily="18" charset="0"/>
              </a:rPr>
              <a:t>Развитие   социального и эмоционального  интеллекта,  психических процессов.</a:t>
            </a:r>
          </a:p>
          <a:p>
            <a:endParaRPr lang="ru-RU" dirty="0" smtClean="0">
              <a:latin typeface="Times New Roman" pitchFamily="18" charset="0"/>
              <a:cs typeface="Times New Roman" pitchFamily="18" charset="0"/>
            </a:endParaRPr>
          </a:p>
          <a:p>
            <a:r>
              <a:rPr lang="ru-RU" b="1" i="1" dirty="0" smtClean="0">
                <a:latin typeface="Times New Roman" pitchFamily="18" charset="0"/>
                <a:cs typeface="Times New Roman" pitchFamily="18" charset="0"/>
              </a:rPr>
              <a:t> в  работе с родителями:</a:t>
            </a:r>
          </a:p>
          <a:p>
            <a:pPr algn="just">
              <a:buFont typeface="Wingdings" pitchFamily="2" charset="2"/>
              <a:buChar char="ü"/>
            </a:pPr>
            <a:r>
              <a:rPr lang="ru-RU" dirty="0" smtClean="0">
                <a:latin typeface="Times New Roman" pitchFamily="18" charset="0"/>
                <a:cs typeface="Times New Roman" pitchFamily="18" charset="0"/>
              </a:rPr>
              <a:t>Вовлечение родителей в воспитательно-образовательный процесс через разнообразные формы дифференцированной работы.</a:t>
            </a:r>
          </a:p>
          <a:p>
            <a:pPr algn="just">
              <a:buFont typeface="Wingdings" pitchFamily="2" charset="2"/>
              <a:buChar char="ü"/>
            </a:pPr>
            <a:r>
              <a:rPr lang="ru-RU" dirty="0" smtClean="0">
                <a:latin typeface="Times New Roman" pitchFamily="18" charset="0"/>
                <a:cs typeface="Times New Roman" pitchFamily="18" charset="0"/>
              </a:rPr>
              <a:t> Осознания ими важности специальных усилий семьи по развитию эмоционально-волевой сферы  и коммуникативных способностей дошкольников.</a:t>
            </a:r>
            <a:endParaRPr lang="ru-RU" i="1" dirty="0" smtClean="0">
              <a:latin typeface="Times New Roman" pitchFamily="18" charset="0"/>
              <a:cs typeface="Times New Roman" pitchFamily="18" charset="0"/>
            </a:endParaRPr>
          </a:p>
          <a:p>
            <a:pPr algn="just">
              <a:buFont typeface="Wingdings" pitchFamily="2" charset="2"/>
              <a:buChar char="ü"/>
            </a:pPr>
            <a:endParaRPr lang="ru-RU" sz="1400" dirty="0" smtClean="0">
              <a:latin typeface="Times New Roman" pitchFamily="18" charset="0"/>
              <a:cs typeface="Times New Roman" pitchFamily="18" charset="0"/>
            </a:endParaRPr>
          </a:p>
          <a:p>
            <a:pPr algn="just">
              <a:buFont typeface="Wingdings" pitchFamily="2" charset="2"/>
              <a:buChar char="ü"/>
            </a:pPr>
            <a:endParaRPr lang="ru-RU" sz="2800" dirty="0" smtClean="0">
              <a:solidFill>
                <a:srgbClr val="00B050"/>
              </a:solidFill>
              <a:latin typeface="Times New Roman" pitchFamily="18" charset="0"/>
              <a:cs typeface="Times New Roman" pitchFamily="18" charset="0"/>
            </a:endParaRPr>
          </a:p>
          <a:p>
            <a:pPr algn="ctr"/>
            <a:endParaRPr lang="ru-RU" sz="2800" b="1" dirty="0" smtClean="0">
              <a:solidFill>
                <a:srgbClr val="00B050"/>
              </a:solidFill>
              <a:latin typeface="Times New Roman" pitchFamily="18" charset="0"/>
              <a:cs typeface="Times New Roman" pitchFamily="18" charset="0"/>
            </a:endParaRPr>
          </a:p>
          <a:p>
            <a:pPr algn="ctr"/>
            <a:endParaRPr lang="ru-RU" sz="2800" b="1" dirty="0">
              <a:solidFill>
                <a:srgbClr val="00B05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7158" y="500042"/>
            <a:ext cx="8072494" cy="4247317"/>
          </a:xfrm>
          <a:prstGeom prst="rect">
            <a:avLst/>
          </a:prstGeom>
        </p:spPr>
        <p:txBody>
          <a:bodyPr wrap="square">
            <a:spAutoFit/>
          </a:bodyPr>
          <a:lstStyle/>
          <a:p>
            <a:pPr algn="just"/>
            <a:r>
              <a:rPr lang="ru-RU" dirty="0" smtClean="0">
                <a:latin typeface="Times New Roman" pitchFamily="18" charset="0"/>
                <a:cs typeface="Times New Roman" pitchFamily="18" charset="0"/>
              </a:rPr>
              <a:t>С целью школьной </a:t>
            </a:r>
            <a:r>
              <a:rPr lang="ru-RU" dirty="0" err="1" smtClean="0">
                <a:latin typeface="Times New Roman" pitchFamily="18" charset="0"/>
                <a:cs typeface="Times New Roman" pitchFamily="18" charset="0"/>
              </a:rPr>
              <a:t>дезадаптации</a:t>
            </a:r>
            <a:r>
              <a:rPr lang="ru-RU" dirty="0" smtClean="0">
                <a:latin typeface="Times New Roman" pitchFamily="18" charset="0"/>
                <a:cs typeface="Times New Roman" pitchFamily="18" charset="0"/>
              </a:rPr>
              <a:t>. развития  эмоциональной сферы  и коммуникативных   способностей   будущих  школьников  на  основе  пособий Е. А. </a:t>
            </a:r>
            <a:r>
              <a:rPr lang="ru-RU" dirty="0" err="1" smtClean="0">
                <a:latin typeface="Times New Roman" pitchFamily="18" charset="0"/>
                <a:cs typeface="Times New Roman" pitchFamily="18" charset="0"/>
              </a:rPr>
              <a:t>Алябьевой</a:t>
            </a:r>
            <a:r>
              <a:rPr lang="ru-RU"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Эмоциональные сказки», </a:t>
            </a:r>
            <a:r>
              <a:rPr lang="ru-RU" dirty="0" err="1" smtClean="0">
                <a:latin typeface="Times New Roman" pitchFamily="18" charset="0"/>
                <a:cs typeface="Times New Roman" pitchFamily="18" charset="0"/>
              </a:rPr>
              <a:t>сказки</a:t>
            </a:r>
            <a:r>
              <a:rPr lang="ru-RU" dirty="0" smtClean="0">
                <a:latin typeface="Times New Roman" pitchFamily="18" charset="0"/>
                <a:cs typeface="Times New Roman" pitchFamily="18" charset="0"/>
              </a:rPr>
              <a:t> «Лесная школа»   М. А. Панфиловой»  разработали цикл занятий   «Я и мой мир». </a:t>
            </a:r>
          </a:p>
          <a:p>
            <a:pPr algn="just"/>
            <a:endParaRPr lang="ru-RU" dirty="0" smtClean="0">
              <a:latin typeface="Times New Roman" pitchFamily="18" charset="0"/>
              <a:cs typeface="Times New Roman" pitchFamily="18" charset="0"/>
            </a:endParaRPr>
          </a:p>
          <a:p>
            <a:pPr algn="just"/>
            <a:r>
              <a:rPr lang="ru-RU" dirty="0" smtClean="0">
                <a:latin typeface="Times New Roman" pitchFamily="18" charset="0"/>
                <a:cs typeface="Times New Roman" pitchFamily="18" charset="0"/>
              </a:rPr>
              <a:t>Итоговым мероприятием  цикла занятий  стал веселый и познавательный    </a:t>
            </a:r>
            <a:r>
              <a:rPr lang="ru-RU" b="1" dirty="0" smtClean="0">
                <a:solidFill>
                  <a:srgbClr val="00B050"/>
                </a:solidFill>
                <a:latin typeface="Times New Roman" pitchFamily="18" charset="0"/>
                <a:cs typeface="Times New Roman" pitchFamily="18" charset="0"/>
              </a:rPr>
              <a:t>музыкально-психологический тренинг «Сказочная подготовка  в настоящую школу»    </a:t>
            </a:r>
          </a:p>
          <a:p>
            <a:pPr algn="just"/>
            <a:r>
              <a:rPr lang="ru-RU" dirty="0" smtClean="0">
                <a:latin typeface="Times New Roman" pitchFamily="18" charset="0"/>
                <a:cs typeface="Times New Roman" pitchFamily="18" charset="0"/>
              </a:rPr>
              <a:t>  </a:t>
            </a:r>
          </a:p>
          <a:p>
            <a:pPr algn="just"/>
            <a:r>
              <a:rPr lang="ru-RU" dirty="0" smtClean="0">
                <a:latin typeface="Times New Roman" pitchFamily="18" charset="0"/>
                <a:cs typeface="Times New Roman" pitchFamily="18" charset="0"/>
              </a:rPr>
              <a:t> В ходе тренинга использовались  музыкально — дидактические игры,   игры по развитию эмоциональной сферы, игры  для развития умения изображать основные эмоции, игры для закрепления понимания эмоций по пантомимике, коммуникативные игры, игры для развития  познавательных процессов.   Заключительной частью  тренинга  стало  торжественное  вручение детям дипломов  за успешное освоение полученных знаний и умений.</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785786" y="428604"/>
            <a:ext cx="7072362" cy="571504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857224" y="571480"/>
            <a:ext cx="7124276" cy="54292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8596" y="500042"/>
            <a:ext cx="8215370" cy="6740307"/>
          </a:xfrm>
          <a:prstGeom prst="rect">
            <a:avLst/>
          </a:prstGeom>
        </p:spPr>
        <p:txBody>
          <a:bodyPr wrap="square">
            <a:spAutoFit/>
          </a:bodyPr>
          <a:lstStyle/>
          <a:p>
            <a:pPr algn="ctr"/>
            <a:r>
              <a:rPr lang="ru-RU" dirty="0" smtClean="0">
                <a:latin typeface="Times New Roman" pitchFamily="18" charset="0"/>
                <a:cs typeface="Times New Roman" pitchFamily="18" charset="0"/>
              </a:rPr>
              <a:t>Музыкально-психологический тренинг  с родителями   групп раннего возраста  </a:t>
            </a:r>
            <a:r>
              <a:rPr lang="ru-RU" b="1" dirty="0" smtClean="0">
                <a:solidFill>
                  <a:srgbClr val="00B050"/>
                </a:solidFill>
                <a:latin typeface="Times New Roman" pitchFamily="18" charset="0"/>
                <a:cs typeface="Times New Roman" pitchFamily="18" charset="0"/>
              </a:rPr>
              <a:t>«И танцуем и поём вместе дружно мы живём!» </a:t>
            </a:r>
          </a:p>
          <a:p>
            <a:pPr algn="ctr"/>
            <a:endParaRPr lang="ru-RU" b="1" dirty="0" smtClean="0">
              <a:solidFill>
                <a:srgbClr val="00B050"/>
              </a:solidFill>
              <a:latin typeface="Times New Roman" pitchFamily="18" charset="0"/>
              <a:cs typeface="Times New Roman" pitchFamily="18" charset="0"/>
            </a:endParaRPr>
          </a:p>
          <a:p>
            <a:pPr algn="ctr"/>
            <a:r>
              <a:rPr lang="ru-RU" b="1" dirty="0" smtClean="0">
                <a:solidFill>
                  <a:srgbClr val="00B050"/>
                </a:solidFill>
                <a:latin typeface="Times New Roman" pitchFamily="18" charset="0"/>
                <a:cs typeface="Times New Roman" pitchFamily="18" charset="0"/>
              </a:rPr>
              <a:t>Основные задачи;</a:t>
            </a:r>
            <a:r>
              <a:rPr lang="ru-RU" dirty="0" smtClean="0"/>
              <a:t> </a:t>
            </a:r>
          </a:p>
          <a:p>
            <a:pPr algn="ctr"/>
            <a:endParaRPr lang="ru-RU" dirty="0" smtClean="0"/>
          </a:p>
          <a:p>
            <a:pPr algn="just">
              <a:buFont typeface="Wingdings" pitchFamily="2" charset="2"/>
              <a:buChar char="ü"/>
            </a:pPr>
            <a:r>
              <a:rPr lang="ru-RU" dirty="0" smtClean="0">
                <a:latin typeface="Times New Roman" pitchFamily="18" charset="0"/>
                <a:cs typeface="Times New Roman" pitchFamily="18" charset="0"/>
              </a:rPr>
              <a:t> Содействовать укреплению связей ДОУ и семьи в вопросах воспитания и развития детей раннего возраста.</a:t>
            </a:r>
            <a:endParaRPr lang="ru-RU" dirty="0" smtClean="0">
              <a:solidFill>
                <a:srgbClr val="00B050"/>
              </a:solidFill>
              <a:latin typeface="Times New Roman" pitchFamily="18" charset="0"/>
              <a:cs typeface="Times New Roman" pitchFamily="18" charset="0"/>
            </a:endParaRPr>
          </a:p>
          <a:p>
            <a:pPr algn="just">
              <a:buFont typeface="Wingdings" pitchFamily="2" charset="2"/>
              <a:buChar char="ü"/>
            </a:pPr>
            <a:r>
              <a:rPr lang="ru-RU" dirty="0" smtClean="0">
                <a:latin typeface="Times New Roman" pitchFamily="18" charset="0"/>
                <a:cs typeface="Times New Roman" pitchFamily="18" charset="0"/>
              </a:rPr>
              <a:t> Объединять усилия для развития и обогащения  эмоциональной сферы   детей. </a:t>
            </a:r>
          </a:p>
          <a:p>
            <a:pPr algn="just">
              <a:buFont typeface="Wingdings" pitchFamily="2" charset="2"/>
              <a:buChar char="ü"/>
            </a:pPr>
            <a:r>
              <a:rPr lang="ru-RU" dirty="0" smtClean="0">
                <a:latin typeface="Times New Roman" pitchFamily="18" charset="0"/>
                <a:cs typeface="Times New Roman" pitchFamily="18" charset="0"/>
              </a:rPr>
              <a:t> Активизировать и обогащать воспитательные умения родителей.</a:t>
            </a:r>
            <a:r>
              <a:rPr lang="ru-RU" dirty="0" smtClean="0"/>
              <a:t> </a:t>
            </a:r>
          </a:p>
          <a:p>
            <a:pPr algn="just">
              <a:buFont typeface="Wingdings" pitchFamily="2" charset="2"/>
              <a:buChar char="ü"/>
            </a:pPr>
            <a:r>
              <a:rPr lang="ru-RU" dirty="0" smtClean="0"/>
              <a:t> </a:t>
            </a:r>
            <a:r>
              <a:rPr lang="ru-RU" dirty="0" smtClean="0">
                <a:latin typeface="Times New Roman" pitchFamily="18" charset="0"/>
                <a:cs typeface="Times New Roman" pitchFamily="18" charset="0"/>
              </a:rPr>
              <a:t>Создать атмосферу взаимопонимания, общности интересов, эмоциональной взаимоподдержки. </a:t>
            </a:r>
          </a:p>
          <a:p>
            <a:pPr algn="just">
              <a:buFont typeface="Wingdings" pitchFamily="2" charset="2"/>
              <a:buChar char="ü"/>
            </a:pPr>
            <a:endParaRPr lang="ru-RU" dirty="0" smtClean="0">
              <a:latin typeface="Times New Roman" pitchFamily="18" charset="0"/>
              <a:cs typeface="Times New Roman" pitchFamily="18" charset="0"/>
            </a:endParaRPr>
          </a:p>
          <a:p>
            <a:pPr algn="just"/>
            <a:r>
              <a:rPr lang="ru-RU" dirty="0" smtClean="0">
                <a:latin typeface="Times New Roman" pitchFamily="18" charset="0"/>
                <a:cs typeface="Times New Roman" pitchFamily="18" charset="0"/>
              </a:rPr>
              <a:t>В ходе тренинга использовались  игровые методы</a:t>
            </a:r>
            <a:r>
              <a:rPr lang="ru-RU" b="1"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которые включали  коммуникативные, творческие, </a:t>
            </a:r>
            <a:r>
              <a:rPr lang="ru-RU" dirty="0" err="1" smtClean="0">
                <a:latin typeface="Times New Roman" pitchFamily="18" charset="0"/>
                <a:cs typeface="Times New Roman" pitchFamily="18" charset="0"/>
              </a:rPr>
              <a:t>деятельностные</a:t>
            </a:r>
            <a:r>
              <a:rPr lang="ru-RU" dirty="0" smtClean="0">
                <a:latin typeface="Times New Roman" pitchFamily="18" charset="0"/>
                <a:cs typeface="Times New Roman" pitchFamily="18" charset="0"/>
              </a:rPr>
              <a:t>, имитационные, деловые игры. Игры полезна  как способ преодоления скованности и напряженности участников, как условие безболезненного снятия «психологической защиты».  Родители с удовольствием  пели колыбельные, читали потешки и играли на музыкальных инструментах.</a:t>
            </a:r>
          </a:p>
          <a:p>
            <a:pPr algn="just"/>
            <a:r>
              <a:rPr lang="ru-RU" dirty="0" smtClean="0">
                <a:latin typeface="Times New Roman" pitchFamily="18" charset="0"/>
                <a:cs typeface="Times New Roman" pitchFamily="18" charset="0"/>
              </a:rPr>
              <a:t>    </a:t>
            </a:r>
          </a:p>
          <a:p>
            <a:pPr algn="just">
              <a:buFont typeface="Wingdings" pitchFamily="2" charset="2"/>
              <a:buChar char="ü"/>
            </a:pPr>
            <a:endParaRPr lang="ru-RU" dirty="0" smtClean="0">
              <a:solidFill>
                <a:srgbClr val="00B050"/>
              </a:solidFill>
              <a:latin typeface="Times New Roman" pitchFamily="18" charset="0"/>
              <a:cs typeface="Times New Roman" pitchFamily="18" charset="0"/>
            </a:endParaRPr>
          </a:p>
          <a:p>
            <a:pPr algn="ctr"/>
            <a:endParaRPr lang="ru-RU" b="1" dirty="0" smtClean="0">
              <a:solidFill>
                <a:srgbClr val="00B050"/>
              </a:solidFill>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   </a:t>
            </a:r>
          </a:p>
          <a:p>
            <a:pPr algn="ctr"/>
            <a:r>
              <a:rPr lang="ru-RU" dirty="0" smtClean="0">
                <a:latin typeface="Times New Roman" pitchFamily="18" charset="0"/>
                <a:cs typeface="Times New Roman" pitchFamily="18" charset="0"/>
              </a:rPr>
              <a:t>  </a:t>
            </a:r>
          </a:p>
          <a:p>
            <a:pPr algn="ctr"/>
            <a:r>
              <a:rPr lang="ru-RU" dirty="0" smtClean="0">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1428728" y="785794"/>
            <a:ext cx="6183328" cy="529429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71472" y="285729"/>
            <a:ext cx="8072494" cy="5632311"/>
          </a:xfrm>
          <a:prstGeom prst="rect">
            <a:avLst/>
          </a:prstGeom>
        </p:spPr>
        <p:txBody>
          <a:bodyPr wrap="square">
            <a:spAutoFit/>
          </a:bodyPr>
          <a:lstStyle/>
          <a:p>
            <a:pPr algn="ctr"/>
            <a:endParaRPr lang="ru-RU" b="1" dirty="0" smtClean="0">
              <a:latin typeface="Times New Roman" pitchFamily="18" charset="0"/>
              <a:cs typeface="Times New Roman" pitchFamily="18" charset="0"/>
            </a:endParaRPr>
          </a:p>
          <a:p>
            <a:pPr algn="just"/>
            <a:r>
              <a:rPr lang="ru-RU" dirty="0" smtClean="0">
                <a:latin typeface="Times New Roman" pitchFamily="18" charset="0"/>
                <a:cs typeface="Times New Roman" pitchFamily="18" charset="0"/>
              </a:rPr>
              <a:t>    Объединив свои усилия для раскрытия творческого потенциала, эмоционального развития  и коммуникативных  способностей дошкольников  в такой    простой и доступной форме,   как музыкально-психологический тренинг,  получили хорошие результаты.</a:t>
            </a:r>
          </a:p>
          <a:p>
            <a:pPr algn="just"/>
            <a:endParaRPr lang="ru-RU" b="1" dirty="0" smtClean="0">
              <a:latin typeface="Times New Roman" pitchFamily="18" charset="0"/>
              <a:cs typeface="Times New Roman" pitchFamily="18" charset="0"/>
            </a:endParaRPr>
          </a:p>
          <a:p>
            <a:pPr algn="just"/>
            <a:r>
              <a:rPr lang="ru-RU" b="1" i="1" dirty="0" smtClean="0">
                <a:latin typeface="Times New Roman" pitchFamily="18" charset="0"/>
                <a:cs typeface="Times New Roman" pitchFamily="18" charset="0"/>
              </a:rPr>
              <a:t>А  именно:</a:t>
            </a:r>
          </a:p>
          <a:p>
            <a:pPr algn="just">
              <a:buFont typeface="Wingdings" pitchFamily="2" charset="2"/>
              <a:buChar char="ü"/>
            </a:pPr>
            <a:r>
              <a:rPr lang="ru-RU" b="1" dirty="0" smtClean="0">
                <a:latin typeface="Times New Roman" pitchFamily="18" charset="0"/>
                <a:cs typeface="Times New Roman" pitchFamily="18" charset="0"/>
              </a:rPr>
              <a:t> </a:t>
            </a:r>
            <a:r>
              <a:rPr lang="ru-RU" b="1" dirty="0" smtClean="0">
                <a:solidFill>
                  <a:srgbClr val="00B050"/>
                </a:solidFill>
                <a:latin typeface="Times New Roman" pitchFamily="18" charset="0"/>
                <a:cs typeface="Times New Roman" pitchFamily="18" charset="0"/>
              </a:rPr>
              <a:t>позитивное  настроения детей  и родителей, доброжелательное отношение друг к  другу;</a:t>
            </a:r>
          </a:p>
          <a:p>
            <a:pPr algn="just">
              <a:buFont typeface="Wingdings" pitchFamily="2" charset="2"/>
              <a:buChar char="ü"/>
            </a:pPr>
            <a:r>
              <a:rPr lang="ru-RU" b="1" dirty="0" smtClean="0">
                <a:solidFill>
                  <a:srgbClr val="00B050"/>
                </a:solidFill>
                <a:latin typeface="Times New Roman" pitchFamily="18" charset="0"/>
                <a:cs typeface="Times New Roman" pitchFamily="18" charset="0"/>
              </a:rPr>
              <a:t>  умение передавать разные эмоциональные состояния в имитационно-образных играх, занятиях, совместных праздниках.</a:t>
            </a:r>
          </a:p>
          <a:p>
            <a:pPr algn="just">
              <a:buFont typeface="Wingdings" pitchFamily="2" charset="2"/>
              <a:buChar char="ü"/>
            </a:pPr>
            <a:endParaRPr lang="ru-RU" b="1" dirty="0" smtClean="0">
              <a:solidFill>
                <a:srgbClr val="00B050"/>
              </a:solidFill>
              <a:latin typeface="Times New Roman" pitchFamily="18" charset="0"/>
              <a:cs typeface="Times New Roman" pitchFamily="18" charset="0"/>
            </a:endParaRPr>
          </a:p>
          <a:p>
            <a:pPr algn="just"/>
            <a:r>
              <a:rPr lang="ru-RU" b="1" i="1" dirty="0" smtClean="0">
                <a:latin typeface="Times New Roman" pitchFamily="18" charset="0"/>
                <a:cs typeface="Times New Roman" pitchFamily="18" charset="0"/>
              </a:rPr>
              <a:t>Освоили:</a:t>
            </a:r>
            <a:r>
              <a:rPr lang="ru-RU" dirty="0" smtClean="0">
                <a:latin typeface="Times New Roman" pitchFamily="18" charset="0"/>
                <a:cs typeface="Times New Roman" pitchFamily="18" charset="0"/>
              </a:rPr>
              <a:t> </a:t>
            </a:r>
          </a:p>
          <a:p>
            <a:pPr algn="just">
              <a:buFont typeface="Wingdings" pitchFamily="2" charset="2"/>
              <a:buChar char="ü"/>
            </a:pPr>
            <a:r>
              <a:rPr lang="ru-RU" b="1" dirty="0" smtClean="0">
                <a:solidFill>
                  <a:srgbClr val="00B050"/>
                </a:solidFill>
                <a:latin typeface="Times New Roman" pitchFamily="18" charset="0"/>
                <a:cs typeface="Times New Roman" pitchFamily="18" charset="0"/>
              </a:rPr>
              <a:t>разные способы взаимодействия со взрослыми и сверстниками в игре, в повседневном общении и бытовой деятельности;</a:t>
            </a:r>
          </a:p>
          <a:p>
            <a:pPr algn="just">
              <a:buFont typeface="Wingdings" pitchFamily="2" charset="2"/>
              <a:buChar char="ü"/>
            </a:pPr>
            <a:r>
              <a:rPr lang="ru-RU" b="1" dirty="0" smtClean="0">
                <a:solidFill>
                  <a:srgbClr val="00B050"/>
                </a:solidFill>
                <a:latin typeface="Times New Roman" pitchFamily="18" charset="0"/>
                <a:cs typeface="Times New Roman" pitchFamily="18" charset="0"/>
              </a:rPr>
              <a:t>элементарные правила  культуры поведения.</a:t>
            </a:r>
          </a:p>
          <a:p>
            <a:pPr algn="just"/>
            <a:endParaRPr lang="ru-RU" dirty="0" smtClean="0">
              <a:latin typeface="Times New Roman" pitchFamily="18" charset="0"/>
              <a:cs typeface="Times New Roman" pitchFamily="18" charset="0"/>
            </a:endParaRPr>
          </a:p>
          <a:p>
            <a:endParaRPr lang="ru-RU" dirty="0" smtClean="0"/>
          </a:p>
          <a:p>
            <a:endParaRPr lang="ru-RU" dirty="0" smtClean="0"/>
          </a:p>
          <a:p>
            <a:r>
              <a:rPr lang="ru-RU" dirty="0" smtClean="0"/>
              <a:t> </a:t>
            </a:r>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71472" y="1571612"/>
            <a:ext cx="8072494" cy="2554545"/>
          </a:xfrm>
          <a:prstGeom prst="rect">
            <a:avLst/>
          </a:prstGeom>
        </p:spPr>
        <p:txBody>
          <a:bodyPr wrap="square">
            <a:spAutoFit/>
          </a:bodyPr>
          <a:lstStyle/>
          <a:p>
            <a:pPr algn="ctr"/>
            <a:endParaRPr lang="ru-RU" b="1" dirty="0" smtClean="0">
              <a:latin typeface="Times New Roman" pitchFamily="18" charset="0"/>
              <a:cs typeface="Times New Roman" pitchFamily="18" charset="0"/>
            </a:endParaRPr>
          </a:p>
          <a:p>
            <a:pPr algn="ctr"/>
            <a:r>
              <a:rPr lang="ru-RU" sz="4400" dirty="0" smtClean="0">
                <a:latin typeface="Times New Roman" pitchFamily="18" charset="0"/>
                <a:cs typeface="Times New Roman" pitchFamily="18" charset="0"/>
              </a:rPr>
              <a:t>    </a:t>
            </a:r>
          </a:p>
          <a:p>
            <a:pPr algn="ctr"/>
            <a:r>
              <a:rPr lang="ru-RU" sz="4400" b="1" dirty="0" smtClean="0">
                <a:solidFill>
                  <a:srgbClr val="00B050"/>
                </a:solidFill>
                <a:latin typeface="Times New Roman" pitchFamily="18" charset="0"/>
                <a:cs typeface="Times New Roman" pitchFamily="18" charset="0"/>
              </a:rPr>
              <a:t>СПАСИБО ЗА ВНИМАНИЕ</a:t>
            </a:r>
            <a:r>
              <a:rPr lang="ru-RU" sz="4400" dirty="0" smtClean="0">
                <a:solidFill>
                  <a:srgbClr val="00B050"/>
                </a:solidFill>
                <a:latin typeface="Times New Roman" pitchFamily="18" charset="0"/>
                <a:cs typeface="Times New Roman" pitchFamily="18" charset="0"/>
              </a:rPr>
              <a:t>!</a:t>
            </a:r>
          </a:p>
          <a:p>
            <a:endParaRPr lang="ru-RU" dirty="0" smtClean="0"/>
          </a:p>
          <a:p>
            <a:endParaRPr lang="ru-RU" dirty="0" smtClean="0"/>
          </a:p>
          <a:p>
            <a:r>
              <a:rPr lang="ru-RU" dirty="0" smtClean="0"/>
              <a:t> </a:t>
            </a:r>
            <a:endParaRPr lang="ru-R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574</TotalTime>
  <Words>349</Words>
  <Application>Microsoft Office PowerPoint</Application>
  <PresentationFormat>Экран (4:3)</PresentationFormat>
  <Paragraphs>99</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Профессиональное взаимодействие педагога-психолога и музыкальных руководителей  в работе по развитию и коррекции  эмоционально-волевой сферы  и коммуникативных способностей дошкольников.</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Призентация</dc:title>
  <dc:creator>Admin</dc:creator>
  <cp:lastModifiedBy>User</cp:lastModifiedBy>
  <cp:revision>65</cp:revision>
  <dcterms:created xsi:type="dcterms:W3CDTF">2019-10-10T07:16:47Z</dcterms:created>
  <dcterms:modified xsi:type="dcterms:W3CDTF">2021-12-22T14:41:01Z</dcterms:modified>
</cp:coreProperties>
</file>