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1" r:id="rId4"/>
    <p:sldId id="270" r:id="rId5"/>
    <p:sldId id="257" r:id="rId6"/>
    <p:sldId id="265" r:id="rId7"/>
    <p:sldId id="259" r:id="rId8"/>
    <p:sldId id="258" r:id="rId9"/>
    <p:sldId id="260" r:id="rId10"/>
    <p:sldId id="262" r:id="rId11"/>
    <p:sldId id="263" r:id="rId12"/>
    <p:sldId id="267" r:id="rId13"/>
    <p:sldId id="266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9AC"/>
    <a:srgbClr val="DF1303"/>
    <a:srgbClr val="FC211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46A2D5C-28E1-44D4-9EF0-ED60FDB317C3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5242968-281C-49D3-BFFE-FE953311008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404664"/>
            <a:ext cx="7056784" cy="2232248"/>
          </a:xfrm>
        </p:spPr>
        <p:txBody>
          <a:bodyPr>
            <a:normAutofit/>
          </a:bodyPr>
          <a:lstStyle/>
          <a:p>
            <a:pPr algn="ctr"/>
            <a:r>
              <a:rPr lang="ru-RU" sz="2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«Экспериментирование </a:t>
            </a:r>
            <a:r>
              <a:rPr lang="en-US" sz="2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    </a:t>
            </a:r>
            <a:r>
              <a:rPr lang="ru-RU" sz="2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</a:t>
            </a:r>
            <a:r>
              <a:rPr lang="en-US" sz="2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              </a:t>
            </a:r>
            <a:r>
              <a:rPr lang="ru-RU" sz="2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как метод развития самостоятельности и познавательной активности»             </a:t>
            </a:r>
            <a:r>
              <a:rPr lang="ru-RU" sz="1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(презентация из </a:t>
            </a:r>
            <a:r>
              <a:rPr lang="ru-RU" sz="1800" u="sng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опыта работы)</a:t>
            </a:r>
            <a:endParaRPr lang="ru-RU" sz="1800" u="sng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79712" y="3573016"/>
            <a:ext cx="6984776" cy="2801906"/>
          </a:xfrm>
        </p:spPr>
        <p:txBody>
          <a:bodyPr>
            <a:noAutofit/>
          </a:bodyPr>
          <a:lstStyle/>
          <a:p>
            <a:pPr algn="ctr"/>
            <a:r>
              <a:rPr lang="ru-RU" sz="2400" u="sng" dirty="0" smtClean="0">
                <a:solidFill>
                  <a:schemeClr val="accent2">
                    <a:lumMod val="75000"/>
                  </a:schemeClr>
                </a:solidFill>
              </a:rPr>
              <a:t>Ильина Ольга Михайловна </a:t>
            </a:r>
            <a:endParaRPr lang="en-US" sz="2400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en-US" sz="2400" u="sng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u="sng" dirty="0" smtClean="0">
                <a:solidFill>
                  <a:schemeClr val="accent2">
                    <a:lumMod val="75000"/>
                  </a:schemeClr>
                </a:solidFill>
              </a:rPr>
              <a:t>воспитатель                              </a:t>
            </a:r>
            <a:endParaRPr lang="en-US" sz="2400" u="sng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ru-RU" sz="2400" u="sng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2400" u="sng" dirty="0" smtClean="0">
                <a:solidFill>
                  <a:schemeClr val="accent2">
                    <a:lumMod val="75000"/>
                  </a:schemeClr>
                </a:solidFill>
              </a:rPr>
              <a:t> I </a:t>
            </a:r>
            <a:r>
              <a:rPr lang="ru-RU" sz="2400" u="sng" dirty="0" smtClean="0">
                <a:solidFill>
                  <a:schemeClr val="accent2">
                    <a:lumMod val="75000"/>
                  </a:schemeClr>
                </a:solidFill>
              </a:rPr>
              <a:t>квалификационной </a:t>
            </a:r>
            <a:r>
              <a:rPr lang="ru-RU" sz="2400" u="sng" dirty="0">
                <a:solidFill>
                  <a:schemeClr val="accent2">
                    <a:lumMod val="75000"/>
                  </a:schemeClr>
                </a:solidFill>
              </a:rPr>
              <a:t>категории</a:t>
            </a:r>
            <a:r>
              <a:rPr lang="ru-RU" sz="2400" u="sng" dirty="0" smtClean="0">
                <a:solidFill>
                  <a:schemeClr val="accent2">
                    <a:lumMod val="75000"/>
                  </a:schemeClr>
                </a:solidFill>
              </a:rPr>
              <a:t>                                        МБДОУ «Детский сад общеразвивающего вида «Сказка» НМР РТ</a:t>
            </a:r>
            <a:endParaRPr lang="ru-RU" sz="2400" u="sng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0432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11760" y="476672"/>
            <a:ext cx="6480720" cy="5904656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algn="just"/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Одна из сторон развития всестороннего развития личности ребёнка – это развитие познавательной активности, которая является подготовкой к переходу к познавательной деятельности, проявляющая у детей в поисковых действиях, направленных на получение новых впечатлений об окружающем мире.</a:t>
            </a:r>
          </a:p>
          <a:p>
            <a:pPr algn="just"/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5-6 лет ребёнок смотрит в мир широко открытыми глазами. Детям все интересно, их все манит и привлекает. Именно у детей в этом возрасте наблюдается пик познавательных вопросов. Их познавательные потребности можно выразить девизом: «Хочу все знать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».                                                                                                                 Ключевым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направлением проекта является развитие навыков и умений исследовательской деятельности каждого ребёнка в условиях дошкольного учреждения. Экспериментальная деятельность направлена на познание детьми окружающего мира. Чем разнообразнее и интереснее поиск, тем больше информации получает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ребёнок. Ведь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развивающемуся обществу нужны современно образованные, нравственные, отличающиеся любознательностью люди, с конструктивностью мышления, которые могут самостоятельно выбирать решения в ситуации выбора, прогнозируя на возможные последствия. А это во многом зависит от нас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педагогов. Саморазвитие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личности возможно лишь в деятельности. Необходимо представлять детям, возможность приобретать знания самостоятельно. </a:t>
            </a:r>
            <a:endParaRPr lang="en-US" sz="1600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2902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476672"/>
            <a:ext cx="6480720" cy="568863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собой я поставила цель: развивать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познавательную активность детей через организацию опытно-экспериментальной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задачами которой является:</a:t>
            </a:r>
            <a:endParaRPr lang="ru-RU" sz="160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подобрать диагностический инструментарий по выявлению интереса к экспериментальной деятельности у детей;</a:t>
            </a:r>
          </a:p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разработать перспективный план по организации экспериментальной деятельности;</a:t>
            </a:r>
          </a:p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воспитывать познавательную активность ребёнка, желание узнавать новое, наблюдать, запоминать, сравнивать, экспериментировать;</a:t>
            </a:r>
          </a:p>
          <a:p>
            <a:r>
              <a:rPr lang="ru-RU" sz="16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обеспечить информационное пространство для родителей по проблеме развития активной самостоятельности в экспериментальной деятельности у детей дошкольного возраста.</a:t>
            </a:r>
          </a:p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Для этого мне надо было прежде всего повысить</a:t>
            </a:r>
            <a:r>
              <a:rPr lang="ru-RU" sz="1600" b="0" dirty="0" smtClean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свой теоретический уровень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и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профессионализм;</a:t>
            </a:r>
          </a:p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Составить схему последовательности детского экспериментирования;</a:t>
            </a:r>
            <a:endParaRPr lang="ru-RU" sz="16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Повысить  интерес у родителей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к </a:t>
            </a:r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детскому экспериментированию;</a:t>
            </a:r>
            <a:endParaRPr lang="ru-RU" sz="16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Создать уголок экспериментирования совместно с родителями;</a:t>
            </a:r>
          </a:p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Взаимодействовать с родителями в </a:t>
            </a:r>
            <a:r>
              <a:rPr lang="ru-RU" sz="1600" dirty="0">
                <a:solidFill>
                  <a:schemeClr val="accent2">
                    <a:lumMod val="75000"/>
                  </a:schemeClr>
                </a:solidFill>
              </a:rPr>
              <a:t>дальнейшей работе.</a:t>
            </a:r>
          </a:p>
          <a:p>
            <a:pPr algn="just"/>
            <a:endParaRPr lang="en-US" sz="1600" dirty="0" smtClean="0">
              <a:solidFill>
                <a:schemeClr val="accent2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9138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404663"/>
            <a:ext cx="6912768" cy="6008413"/>
          </a:xfrm>
          <a:noFill/>
        </p:spPr>
        <p:txBody>
          <a:bodyPr>
            <a:no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Последовательность детского экспериментирования:</a:t>
            </a:r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41127" y="1268760"/>
            <a:ext cx="3600400" cy="738664"/>
          </a:xfrm>
          <a:prstGeom prst="rect">
            <a:avLst/>
          </a:prstGeom>
          <a:solidFill>
            <a:srgbClr val="DF130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1. Постановка исследовательской задачи в виде того или иного варианта проблемной ситуации</a:t>
            </a:r>
            <a:r>
              <a:rPr lang="ru-RU" sz="1400" b="1" dirty="0" smtClean="0">
                <a:solidFill>
                  <a:srgbClr val="002060"/>
                </a:solidFill>
              </a:rPr>
              <a:t>. </a:t>
            </a:r>
            <a:endParaRPr lang="ru-RU" sz="1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729668" y="3667141"/>
            <a:ext cx="4248472" cy="523220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4. Распределение воспитанников на подгруппы, выбор ведущих, капитанов (старший возраст)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2863" y="2136274"/>
            <a:ext cx="3816423" cy="523220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2.Прогнозирование результата (старший возраст)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78128" y="2846188"/>
            <a:ext cx="4176465" cy="73866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3. Уточнение правил безопасности жизнедеятельности в ходе осуществления экспериментирования</a:t>
            </a:r>
            <a:endParaRPr lang="ru-RU" sz="14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30300" y="4332445"/>
            <a:ext cx="4392488" cy="52322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2060"/>
                </a:solidFill>
              </a:rPr>
              <a:t>5.Выполнение эксперимента (под руководством взрослого</a:t>
            </a:r>
            <a:r>
              <a:rPr lang="ru-RU" sz="1200" b="1" dirty="0" smtClean="0">
                <a:solidFill>
                  <a:srgbClr val="002060"/>
                </a:solidFill>
              </a:rPr>
              <a:t>)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78733" y="5011060"/>
            <a:ext cx="4248473" cy="307777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6.Наблюдение результатов эксперимента</a:t>
            </a:r>
            <a:endParaRPr lang="ru-RU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767109" y="5499827"/>
            <a:ext cx="4320480" cy="307777"/>
          </a:xfrm>
          <a:prstGeom prst="rect">
            <a:avLst/>
          </a:prstGeom>
          <a:solidFill>
            <a:srgbClr val="0039A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7. Фиксирование результатов эксперимента</a:t>
            </a:r>
            <a:endParaRPr lang="ru-RU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572000" y="5960641"/>
            <a:ext cx="3965186" cy="307777"/>
          </a:xfrm>
          <a:prstGeom prst="rect">
            <a:avLst/>
          </a:prstGeom>
          <a:solidFill>
            <a:srgbClr val="7030A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8. Формулировка выводов</a:t>
            </a:r>
            <a:endParaRPr lang="ru-RU" sz="1400" b="1" dirty="0"/>
          </a:p>
        </p:txBody>
      </p:sp>
      <p:sp>
        <p:nvSpPr>
          <p:cNvPr id="14" name="Стрелка вниз 13"/>
          <p:cNvSpPr/>
          <p:nvPr/>
        </p:nvSpPr>
        <p:spPr>
          <a:xfrm>
            <a:off x="8294870" y="836710"/>
            <a:ext cx="242316" cy="4921449"/>
          </a:xfrm>
          <a:prstGeom prst="downArrow">
            <a:avLst/>
          </a:prstGeom>
          <a:solidFill>
            <a:srgbClr val="7030A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Стрелка вниз 32"/>
          <p:cNvSpPr/>
          <p:nvPr/>
        </p:nvSpPr>
        <p:spPr>
          <a:xfrm>
            <a:off x="7426028" y="836711"/>
            <a:ext cx="242316" cy="4018954"/>
          </a:xfrm>
          <a:prstGeom prst="downArrow">
            <a:avLst/>
          </a:prstGeom>
          <a:solidFill>
            <a:srgbClr val="0070C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трелка вниз 33"/>
          <p:cNvSpPr/>
          <p:nvPr/>
        </p:nvSpPr>
        <p:spPr>
          <a:xfrm>
            <a:off x="7858077" y="836711"/>
            <a:ext cx="242316" cy="4450351"/>
          </a:xfrm>
          <a:prstGeom prst="downArrow">
            <a:avLst/>
          </a:prstGeom>
          <a:solidFill>
            <a:srgbClr val="0039AC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низ 35"/>
          <p:cNvSpPr/>
          <p:nvPr/>
        </p:nvSpPr>
        <p:spPr>
          <a:xfrm>
            <a:off x="5818995" y="836711"/>
            <a:ext cx="265172" cy="1299563"/>
          </a:xfrm>
          <a:prstGeom prst="downArrow">
            <a:avLst/>
          </a:prstGeom>
          <a:solidFill>
            <a:srgbClr val="FFC00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трелка вниз 36"/>
          <p:cNvSpPr/>
          <p:nvPr/>
        </p:nvSpPr>
        <p:spPr>
          <a:xfrm>
            <a:off x="6312277" y="836711"/>
            <a:ext cx="242316" cy="1822783"/>
          </a:xfrm>
          <a:prstGeom prst="downArrow">
            <a:avLst/>
          </a:prstGeom>
          <a:solidFill>
            <a:srgbClr val="FFFF0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Стрелка вниз 37"/>
          <p:cNvSpPr/>
          <p:nvPr/>
        </p:nvSpPr>
        <p:spPr>
          <a:xfrm>
            <a:off x="6725664" y="836711"/>
            <a:ext cx="242316" cy="2634445"/>
          </a:xfrm>
          <a:prstGeom prst="downArrow">
            <a:avLst/>
          </a:prstGeom>
          <a:solidFill>
            <a:srgbClr val="00B05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низ 38"/>
          <p:cNvSpPr/>
          <p:nvPr/>
        </p:nvSpPr>
        <p:spPr>
          <a:xfrm>
            <a:off x="5481812" y="836711"/>
            <a:ext cx="242316" cy="432049"/>
          </a:xfrm>
          <a:prstGeom prst="downArrow">
            <a:avLst/>
          </a:prstGeom>
          <a:solidFill>
            <a:srgbClr val="FF000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Стрелка вниз 39"/>
          <p:cNvSpPr/>
          <p:nvPr/>
        </p:nvSpPr>
        <p:spPr>
          <a:xfrm>
            <a:off x="7080472" y="836710"/>
            <a:ext cx="242316" cy="3383957"/>
          </a:xfrm>
          <a:prstGeom prst="downArrow">
            <a:avLst/>
          </a:prstGeom>
          <a:solidFill>
            <a:srgbClr val="00B0F0"/>
          </a:solidFill>
          <a:ln w="254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65161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2636"/>
            <a:ext cx="4392487" cy="3312368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988840"/>
            <a:ext cx="3888432" cy="2952328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979713" y="4509120"/>
            <a:ext cx="4248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Создание </a:t>
            </a:r>
          </a:p>
          <a:p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 условий для экспериментирования, пополнение оборудования для опытов.</a:t>
            </a:r>
            <a:endParaRPr lang="ru-RU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4654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7764" y="407566"/>
            <a:ext cx="6048672" cy="4199568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195736" y="5013176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Уголок 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экспериментирования                                  в детском саду  «Сказка»</a:t>
            </a:r>
            <a:endParaRPr lang="ru-RU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5835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0" y="3717032"/>
            <a:ext cx="6678488" cy="2657890"/>
          </a:xfrm>
        </p:spPr>
        <p:txBody>
          <a:bodyPr>
            <a:noAutofit/>
          </a:bodyPr>
          <a:lstStyle/>
          <a:p>
            <a:r>
              <a:rPr lang="ru-RU" sz="2400" dirty="0"/>
              <a:t> </a:t>
            </a:r>
            <a:endParaRPr lang="ru-RU" sz="1600" u="sng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548680"/>
            <a:ext cx="5940152" cy="388843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2195736" y="4869160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Обогащение чувственного опыта ребёнка в экспериментировании с песком. Использование ресурсного обеспечения.</a:t>
            </a:r>
            <a:endParaRPr lang="ru-RU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02228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23728" y="3645024"/>
            <a:ext cx="6696744" cy="2729898"/>
          </a:xfrm>
        </p:spPr>
        <p:txBody>
          <a:bodyPr>
            <a:no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  <a:t> 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ea typeface="Calibri"/>
                <a:cs typeface="Times New Roman"/>
              </a:rPr>
              <a:t>          </a:t>
            </a:r>
            <a:endParaRPr lang="ru-RU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1" t="26262"/>
          <a:stretch/>
        </p:blipFill>
        <p:spPr>
          <a:xfrm>
            <a:off x="1619672" y="260648"/>
            <a:ext cx="3672407" cy="317872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8" y="2204864"/>
            <a:ext cx="3528393" cy="324036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444208" y="764704"/>
            <a:ext cx="20162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/>
              <a:t>«Опыты с водой»</a:t>
            </a:r>
          </a:p>
          <a:p>
            <a:pPr algn="ctr"/>
            <a:endParaRPr lang="ru-RU" sz="2800" dirty="0"/>
          </a:p>
        </p:txBody>
      </p:sp>
      <p:sp>
        <p:nvSpPr>
          <p:cNvPr id="9" name="TextBox 8"/>
          <p:cNvSpPr txBox="1"/>
          <p:nvPr/>
        </p:nvSpPr>
        <p:spPr>
          <a:xfrm>
            <a:off x="1916266" y="3839821"/>
            <a:ext cx="337581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«В какую бутылку вода нальётся быстрее?»</a:t>
            </a:r>
          </a:p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«Способность воды отражать окружающие предметы»</a:t>
            </a:r>
          </a:p>
        </p:txBody>
      </p:sp>
    </p:spTree>
    <p:extLst>
      <p:ext uri="{BB962C8B-B14F-4D97-AF65-F5344CB8AC3E}">
        <p14:creationId xmlns:p14="http://schemas.microsoft.com/office/powerpoint/2010/main" val="2726912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Ольга Михайловна\Desktop\фото эксперименты\sLgebQvOAB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84784"/>
            <a:ext cx="3528392" cy="309634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18429"/>
            <a:ext cx="3960440" cy="326562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2843808" y="5085184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«Вода не имеет запаха,  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</a:rPr>
              <a:t>не имеет цвета, но её можно покрасить»</a:t>
            </a:r>
          </a:p>
          <a:p>
            <a:pPr algn="ctr"/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9641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024844"/>
            <a:ext cx="4355976" cy="3501008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50"/>
          <a:stretch/>
        </p:blipFill>
        <p:spPr>
          <a:xfrm>
            <a:off x="1835696" y="188640"/>
            <a:ext cx="4371140" cy="329867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2195736" y="4437112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«Микроскоп?»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49988" y="620688"/>
            <a:ext cx="19984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«Что за штука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193462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60648"/>
            <a:ext cx="4515027" cy="3070415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536298"/>
            <a:ext cx="4180981" cy="3169224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627784" y="4581128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 smtClean="0">
                <a:solidFill>
                  <a:schemeClr val="accent2">
                    <a:lumMod val="50000"/>
                  </a:schemeClr>
                </a:solidFill>
              </a:rPr>
              <a:t>когда капает?»</a:t>
            </a:r>
            <a:endParaRPr lang="ru-RU" sz="28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48264" y="1124744"/>
            <a:ext cx="18767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u="sng" dirty="0"/>
              <a:t>«Когда льётся,</a:t>
            </a:r>
            <a:endParaRPr lang="ru-RU" sz="2800" u="sng" dirty="0"/>
          </a:p>
        </p:txBody>
      </p:sp>
    </p:spTree>
    <p:extLst>
      <p:ext uri="{BB962C8B-B14F-4D97-AF65-F5344CB8AC3E}">
        <p14:creationId xmlns:p14="http://schemas.microsoft.com/office/powerpoint/2010/main" val="2993615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36492"/>
            <a:ext cx="6768752" cy="4388652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2915816" y="5229200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« Как вытолкнуть воду?»</a:t>
            </a:r>
          </a:p>
          <a:p>
            <a:pPr algn="ctr"/>
            <a:r>
              <a:rPr lang="ru-RU" sz="2400" b="1" u="sng" dirty="0" smtClean="0">
                <a:solidFill>
                  <a:schemeClr val="accent2">
                    <a:lumMod val="50000"/>
                  </a:schemeClr>
                </a:solidFill>
              </a:rPr>
              <a:t>«Тонет-не тонет»</a:t>
            </a:r>
            <a:endParaRPr lang="ru-RU" sz="2400" b="1" u="sng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521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836712"/>
            <a:ext cx="6480719" cy="452431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                               В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ходе работы над проектом по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теме                    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«Экспериментирование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как средство развития познавательной активности у дошкольников» у детей повысился уровень познавательной активности и уровень знаний об окружающем мире, возросла заинтересованность к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опытно- экспериментальной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деятельности. </a:t>
            </a:r>
            <a:endParaRPr lang="ru-RU" sz="1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Дети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научились наблюдать, размышлять, сравнивать, отвечать на вопросы, делать выводы, устанавливать причинно-следственные связи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</a:p>
          <a:p>
            <a:endParaRPr lang="ru-RU" sz="1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Повысился интерес у родителей к детской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экспериментальной деятельности.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Они понимают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, что роль экспериментирования занимает в развитии ребенка не последнее место. </a:t>
            </a:r>
            <a:endParaRPr lang="ru-RU" sz="1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16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</a:rPr>
              <a:t>Преобладающими </a:t>
            </a:r>
            <a:r>
              <a:rPr lang="ru-RU" sz="1600" b="1" dirty="0">
                <a:solidFill>
                  <a:schemeClr val="accent2">
                    <a:lumMod val="50000"/>
                  </a:schemeClr>
                </a:solidFill>
              </a:rPr>
              <a:t>условиями для совместного детско-родительского экспериментирования они считают следующее: оказание помощи в чем-либо, поддержка, ответы на вопросы детей.</a:t>
            </a:r>
          </a:p>
        </p:txBody>
      </p:sp>
    </p:spTree>
    <p:extLst>
      <p:ext uri="{BB962C8B-B14F-4D97-AF65-F5344CB8AC3E}">
        <p14:creationId xmlns:p14="http://schemas.microsoft.com/office/powerpoint/2010/main" val="42232765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2269186"/>
            <a:ext cx="63367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u="sng" dirty="0" smtClean="0"/>
              <a:t>СПАСИБО ЗА ВНИМАНИЕ!</a:t>
            </a:r>
            <a:endParaRPr lang="ru-RU" sz="3200" b="1" u="sng" dirty="0"/>
          </a:p>
        </p:txBody>
      </p:sp>
    </p:spTree>
    <p:extLst>
      <p:ext uri="{BB962C8B-B14F-4D97-AF65-F5344CB8AC3E}">
        <p14:creationId xmlns:p14="http://schemas.microsoft.com/office/powerpoint/2010/main" val="2276016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450</TotalTime>
  <Words>597</Words>
  <Application>Microsoft Office PowerPoint</Application>
  <PresentationFormat>Экран (4:3)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«Экспериментирование                            как метод развития самостоятельности и познавательной активности»             (презентация из опыта работы)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«Экспериментирование в проектной деятельности как метод развития самостоятельности и познавательной активности»</dc:title>
  <dc:creator>Ольга Михайловна</dc:creator>
  <cp:lastModifiedBy>Ольга Михайловна</cp:lastModifiedBy>
  <cp:revision>42</cp:revision>
  <dcterms:created xsi:type="dcterms:W3CDTF">2018-09-19T10:44:23Z</dcterms:created>
  <dcterms:modified xsi:type="dcterms:W3CDTF">2021-04-19T17:57:45Z</dcterms:modified>
</cp:coreProperties>
</file>