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5" r:id="rId9"/>
    <p:sldId id="264" r:id="rId10"/>
    <p:sldId id="266" r:id="rId11"/>
    <p:sldId id="267" r:id="rId12"/>
    <p:sldId id="280" r:id="rId13"/>
    <p:sldId id="268" r:id="rId14"/>
    <p:sldId id="269" r:id="rId15"/>
    <p:sldId id="270" r:id="rId16"/>
    <p:sldId id="271" r:id="rId17"/>
    <p:sldId id="272" r:id="rId18"/>
    <p:sldId id="273" r:id="rId19"/>
    <p:sldId id="283" r:id="rId20"/>
    <p:sldId id="274" r:id="rId21"/>
    <p:sldId id="275" r:id="rId22"/>
    <p:sldId id="276" r:id="rId23"/>
    <p:sldId id="281" r:id="rId24"/>
    <p:sldId id="279" r:id="rId25"/>
    <p:sldId id="277" r:id="rId26"/>
    <p:sldId id="282" r:id="rId27"/>
    <p:sldId id="278" r:id="rId28"/>
  </p:sldIdLst>
  <p:sldSz cx="12192000" cy="6858000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3A3A8"/>
    <a:srgbClr val="15A4B3"/>
    <a:srgbClr val="FFFEF3"/>
    <a:srgbClr val="FFFEEF"/>
    <a:srgbClr val="FFFCC9"/>
    <a:srgbClr val="9FE2EF"/>
    <a:srgbClr val="43D9E9"/>
    <a:srgbClr val="A6EDF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5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-1080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3822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CAC664F-B414-424D-B534-716E4013F19F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7A42D85C-2EC8-459A-9BFD-2B18428813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696126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E0B1BF-7DEA-40EC-B9DD-4E4CE74A7D87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996C9-F296-48FC-AE4A-21679626E8D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68A7F2-2232-4DE0-80B6-B18A617C9A71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07486-0025-4B1A-B92A-35A41CABCE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F5539-50ED-45FA-8DBA-BDA63EBE6879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3B0D4-2338-4769-94CF-8A3AC41960E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5B18C-AD24-4FFF-A026-CDD1CAEB4617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CF081D-437B-421A-A05D-0699AEDAF8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FDBA9E-7756-4D6E-9AE6-42AFD1878915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BB535-105F-4544-9006-86130FFD7E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66EBD4-B235-48A0-A896-8EC2FFE6CD42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A8FFC-E4CD-47CE-932C-684CDC4D5E4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AD628C-13D2-4D31-8886-351AB5F21A77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E6D394-6DC2-4745-85CC-D1E6F1E155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DB29E9-8DDC-48BF-A5FD-B8E7AA928806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D04740-06CD-4330-9798-F67C80E836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F567F-69CF-4411-8650-956B0DACAE07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FEE5D-D8A5-406E-B0C3-58BD9D2176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26CA5-F492-44C7-9C84-7896871C377A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8EF4CD-42CD-4A2A-8DEF-9A4CB6A1F09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162F18-F281-480F-A2A4-817FD836C381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97A36-3A0F-4317-8A37-35F3952D6D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583B9FE7-78A4-4333-8070-728E97764615}" type="datetimeFigureOut">
              <a:rPr lang="ru-RU"/>
              <a:pPr>
                <a:defRPr/>
              </a:pPr>
              <a:t>20.01.2022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1DBC76EA-3042-4527-BF2A-3ED6FD85CF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7" Type="http://schemas.openxmlformats.org/officeDocument/2006/relationships/image" Target="../media/image49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49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13.png"/><Relationship Id="rId4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jpeg"/><Relationship Id="rId3" Type="http://schemas.openxmlformats.org/officeDocument/2006/relationships/image" Target="../media/image13.png"/><Relationship Id="rId7" Type="http://schemas.openxmlformats.org/officeDocument/2006/relationships/image" Target="../media/image55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1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image" Target="../media/image69.jpe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8.jpeg"/><Relationship Id="rId5" Type="http://schemas.openxmlformats.org/officeDocument/2006/relationships/image" Target="../media/image67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76.jpeg"/><Relationship Id="rId3" Type="http://schemas.openxmlformats.org/officeDocument/2006/relationships/tags" Target="../tags/tag3.xml"/><Relationship Id="rId7" Type="http://schemas.openxmlformats.org/officeDocument/2006/relationships/image" Target="../media/image73.png"/><Relationship Id="rId12" Type="http://schemas.openxmlformats.org/officeDocument/2006/relationships/image" Target="../media/image75.jpe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74.jpeg"/><Relationship Id="rId5" Type="http://schemas.openxmlformats.org/officeDocument/2006/relationships/tags" Target="../tags/tag5.xml"/><Relationship Id="rId10" Type="http://schemas.openxmlformats.org/officeDocument/2006/relationships/image" Target="../media/image14.png"/><Relationship Id="rId4" Type="http://schemas.openxmlformats.org/officeDocument/2006/relationships/tags" Target="../tags/tag4.xml"/><Relationship Id="rId9" Type="http://schemas.openxmlformats.org/officeDocument/2006/relationships/image" Target="../media/image13.png"/><Relationship Id="rId14" Type="http://schemas.openxmlformats.org/officeDocument/2006/relationships/image" Target="../media/image7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4"/>
          <p:cNvPicPr>
            <a:picLocks noChangeAspect="1"/>
          </p:cNvPicPr>
          <p:nvPr/>
        </p:nvPicPr>
        <p:blipFill>
          <a:blip r:embed="rId2"/>
          <a:srcRect l="9706" r="9645"/>
          <a:stretch>
            <a:fillRect/>
          </a:stretch>
        </p:blipFill>
        <p:spPr bwMode="auto">
          <a:xfrm>
            <a:off x="6184900" y="341313"/>
            <a:ext cx="600710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9088" y="1884363"/>
            <a:ext cx="5754687" cy="203676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400" b="1" dirty="0" smtClean="0">
                <a:solidFill>
                  <a:srgbClr val="2B4555"/>
                </a:solidFill>
              </a:rPr>
              <a:t>Биография и творчество Е.А. Благининой</a:t>
            </a:r>
            <a:endParaRPr lang="ru-RU" sz="4400" b="1" dirty="0">
              <a:solidFill>
                <a:srgbClr val="2B4555"/>
              </a:solidFill>
            </a:endParaRPr>
          </a:p>
        </p:txBody>
      </p:sp>
      <p:sp>
        <p:nvSpPr>
          <p:cNvPr id="14340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9088" y="4500563"/>
            <a:ext cx="6081712" cy="1655762"/>
          </a:xfrm>
        </p:spPr>
        <p:txBody>
          <a:bodyPr/>
          <a:lstStyle/>
          <a:p>
            <a:pPr algn="l"/>
            <a:r>
              <a:rPr lang="ru-RU" b="1" smtClean="0">
                <a:solidFill>
                  <a:srgbClr val="2B4555"/>
                </a:solidFill>
              </a:rPr>
              <a:t>Выполнила: </a:t>
            </a:r>
            <a:r>
              <a:rPr lang="ru-RU" smtClean="0">
                <a:solidFill>
                  <a:srgbClr val="2B4555"/>
                </a:solidFill>
              </a:rPr>
              <a:t>Иванюшина Дарья, </a:t>
            </a:r>
            <a:br>
              <a:rPr lang="ru-RU" smtClean="0">
                <a:solidFill>
                  <a:srgbClr val="2B4555"/>
                </a:solidFill>
              </a:rPr>
            </a:br>
            <a:r>
              <a:rPr lang="ru-RU" smtClean="0">
                <a:solidFill>
                  <a:srgbClr val="2B4555"/>
                </a:solidFill>
              </a:rPr>
              <a:t>ученица 4 «в»</a:t>
            </a:r>
          </a:p>
          <a:p>
            <a:pPr algn="l"/>
            <a:r>
              <a:rPr lang="ru-RU" b="1" smtClean="0">
                <a:solidFill>
                  <a:srgbClr val="2B4555"/>
                </a:solidFill>
              </a:rPr>
              <a:t>Руководитель: </a:t>
            </a:r>
            <a:r>
              <a:rPr lang="ru-RU" smtClean="0">
                <a:solidFill>
                  <a:srgbClr val="2B4555"/>
                </a:solidFill>
              </a:rPr>
              <a:t>Пилюгина Л.В., </a:t>
            </a:r>
            <a:br>
              <a:rPr lang="ru-RU" smtClean="0">
                <a:solidFill>
                  <a:srgbClr val="2B4555"/>
                </a:solidFill>
              </a:rPr>
            </a:br>
            <a:r>
              <a:rPr lang="ru-RU" smtClean="0">
                <a:solidFill>
                  <a:srgbClr val="2B4555"/>
                </a:solidFill>
              </a:rPr>
              <a:t>учительница начальных классов</a:t>
            </a:r>
          </a:p>
        </p:txBody>
      </p:sp>
      <p:sp>
        <p:nvSpPr>
          <p:cNvPr id="9" name="Овал 8"/>
          <p:cNvSpPr/>
          <p:nvPr/>
        </p:nvSpPr>
        <p:spPr>
          <a:xfrm>
            <a:off x="10380663" y="5459413"/>
            <a:ext cx="3005137" cy="3005137"/>
          </a:xfrm>
          <a:prstGeom prst="ellipse">
            <a:avLst/>
          </a:prstGeom>
          <a:noFill/>
          <a:ln w="161925">
            <a:solidFill>
              <a:srgbClr val="2B455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10820400" y="5862638"/>
            <a:ext cx="2565400" cy="2563812"/>
          </a:xfrm>
          <a:prstGeom prst="ellipse">
            <a:avLst/>
          </a:prstGeom>
          <a:noFill/>
          <a:ln w="98425">
            <a:solidFill>
              <a:srgbClr val="005F6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11176000" y="6227763"/>
            <a:ext cx="2563813" cy="2563812"/>
          </a:xfrm>
          <a:prstGeom prst="ellipse">
            <a:avLst/>
          </a:prstGeom>
          <a:noFill/>
          <a:ln w="76200">
            <a:solidFill>
              <a:srgbClr val="00746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4582927">
            <a:off x="1224121" y="-521610"/>
            <a:ext cx="1436454" cy="2551685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4582927">
            <a:off x="3483588" y="-1645381"/>
            <a:ext cx="1436454" cy="2551685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4582927">
            <a:off x="-1035346" y="602160"/>
            <a:ext cx="1436454" cy="25516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9325" y="552450"/>
            <a:ext cx="8207375" cy="5367338"/>
          </a:xfr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638550" y="1533525"/>
            <a:ext cx="4381500" cy="3581400"/>
          </a:xfrm>
          <a:prstGeom prst="round2DiagRect">
            <a:avLst/>
          </a:prstGeom>
          <a:solidFill>
            <a:srgbClr val="D0F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476625" y="1657350"/>
            <a:ext cx="4381500" cy="35814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557" name="Прямоугольник 6"/>
          <p:cNvSpPr>
            <a:spLocks noChangeArrowheads="1"/>
          </p:cNvSpPr>
          <p:nvPr/>
        </p:nvSpPr>
        <p:spPr bwMode="auto">
          <a:xfrm>
            <a:off x="4016375" y="5919788"/>
            <a:ext cx="4003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alibri" pitchFamily="34" charset="0"/>
              </a:rPr>
              <a:t>Этапы работы над проектом</a:t>
            </a:r>
            <a:endParaRPr lang="ru-RU" sz="240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68738" y="2801938"/>
            <a:ext cx="3929062" cy="13541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ru-RU" sz="2400" b="1">
                <a:solidFill>
                  <a:srgbClr val="00B050"/>
                </a:solidFill>
                <a:latin typeface="Calibri" pitchFamily="34" charset="0"/>
              </a:rPr>
              <a:t>3 этап -  Заключительный</a:t>
            </a:r>
            <a:endParaRPr lang="ru-RU" sz="2400">
              <a:solidFill>
                <a:srgbClr val="00B050"/>
              </a:solidFill>
              <a:latin typeface="Calibri" pitchFamily="34" charset="0"/>
            </a:endParaRPr>
          </a:p>
          <a:p>
            <a:pPr algn="ctr">
              <a:buFont typeface="Arial" charset="0"/>
              <a:buChar char="•"/>
            </a:pPr>
            <a:r>
              <a:rPr lang="ru-RU" sz="2000">
                <a:latin typeface="Calibri" pitchFamily="34" charset="0"/>
              </a:rPr>
              <a:t>Провести игру среди учеников.</a:t>
            </a:r>
          </a:p>
          <a:p>
            <a:pPr algn="ctr">
              <a:buFont typeface="Arial" charset="0"/>
              <a:buChar char="•"/>
            </a:pPr>
            <a:r>
              <a:rPr lang="ru-RU" sz="2000">
                <a:latin typeface="Calibri" pitchFamily="34" charset="0"/>
              </a:rPr>
              <a:t>Защитить проект.</a:t>
            </a:r>
          </a:p>
          <a:p>
            <a:pPr algn="ctr"/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60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437832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4579" name="Рисунок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43575" y="3067050"/>
            <a:ext cx="601027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346075" y="582613"/>
            <a:ext cx="4032250" cy="206216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>
                <a:solidFill>
                  <a:srgbClr val="D58C22"/>
                </a:solidFill>
                <a:latin typeface="Calibri" pitchFamily="34" charset="0"/>
              </a:rPr>
              <a:t>Вопросы:</a:t>
            </a:r>
            <a:endParaRPr lang="ru-RU" sz="2000" b="1">
              <a:solidFill>
                <a:srgbClr val="D58C22"/>
              </a:solidFill>
              <a:latin typeface="Calibri" pitchFamily="34" charset="0"/>
              <a:cs typeface="Times New Roman" pitchFamily="18" charset="0"/>
            </a:endParaRPr>
          </a:p>
          <a:p>
            <a:r>
              <a:rPr lang="ru-RU">
                <a:latin typeface="Calibri" pitchFamily="34" charset="0"/>
                <a:cs typeface="Times New Roman" pitchFamily="18" charset="0"/>
              </a:rPr>
              <a:t>     </a:t>
            </a:r>
            <a:r>
              <a:rPr lang="en-US">
                <a:latin typeface="Calibri" pitchFamily="34" charset="0"/>
                <a:cs typeface="Times New Roman" pitchFamily="18" charset="0"/>
              </a:rPr>
              <a:t>1)  </a:t>
            </a:r>
            <a:r>
              <a:rPr lang="ru-RU">
                <a:latin typeface="Calibri" pitchFamily="34" charset="0"/>
                <a:cs typeface="Times New Roman" pitchFamily="18" charset="0"/>
              </a:rPr>
              <a:t>Знаете ли вы кем была Елена Александровна Благинина?</a:t>
            </a:r>
          </a:p>
          <a:p>
            <a:r>
              <a:rPr lang="ru-RU">
                <a:latin typeface="Calibri" pitchFamily="34" charset="0"/>
                <a:cs typeface="Times New Roman" pitchFamily="18" charset="0"/>
              </a:rPr>
              <a:t>2</a:t>
            </a:r>
            <a:r>
              <a:rPr lang="en-US">
                <a:latin typeface="Calibri" pitchFamily="34" charset="0"/>
                <a:cs typeface="Times New Roman" pitchFamily="18" charset="0"/>
              </a:rPr>
              <a:t>) </a:t>
            </a:r>
            <a:r>
              <a:rPr lang="ru-RU">
                <a:latin typeface="Calibri" pitchFamily="34" charset="0"/>
                <a:cs typeface="Times New Roman" pitchFamily="18" charset="0"/>
              </a:rPr>
              <a:t>Можете ли вы вспомнить произведения данного автора?</a:t>
            </a:r>
            <a:endParaRPr lang="ru-RU">
              <a:latin typeface="Calibri" pitchFamily="34" charset="0"/>
            </a:endParaRPr>
          </a:p>
          <a:p>
            <a:r>
              <a:rPr lang="ru-RU">
                <a:latin typeface="Calibri" pitchFamily="34" charset="0"/>
                <a:cs typeface="Times New Roman" pitchFamily="18" charset="0"/>
              </a:rPr>
              <a:t>3)</a:t>
            </a:r>
            <a:r>
              <a:rPr lang="en-US">
                <a:latin typeface="Calibri" pitchFamily="34" charset="0"/>
                <a:cs typeface="Times New Roman" pitchFamily="18" charset="0"/>
              </a:rPr>
              <a:t> </a:t>
            </a:r>
            <a:r>
              <a:rPr lang="ru-RU">
                <a:latin typeface="Calibri" pitchFamily="34" charset="0"/>
                <a:cs typeface="Times New Roman" pitchFamily="18" charset="0"/>
              </a:rPr>
              <a:t>Есть ли в вашей домашней библиотеке книги этого автора?</a:t>
            </a:r>
            <a:endParaRPr lang="ru-RU">
              <a:latin typeface="Calibri" pitchFamily="34" charset="0"/>
            </a:endParaRPr>
          </a:p>
        </p:txBody>
      </p:sp>
      <p:sp>
        <p:nvSpPr>
          <p:cNvPr id="24581" name="TextBox 6"/>
          <p:cNvSpPr txBox="1">
            <a:spLocks noChangeArrowheads="1"/>
          </p:cNvSpPr>
          <p:nvPr/>
        </p:nvSpPr>
        <p:spPr bwMode="auto">
          <a:xfrm>
            <a:off x="173038" y="2960688"/>
            <a:ext cx="4032250" cy="317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9875"/>
            <a:r>
              <a:rPr lang="ru-RU" sz="2000" b="1">
                <a:solidFill>
                  <a:srgbClr val="D58C22"/>
                </a:solidFill>
                <a:latin typeface="Calibri" pitchFamily="34" charset="0"/>
                <a:cs typeface="Times New Roman" pitchFamily="18" charset="0"/>
              </a:rPr>
              <a:t>Результаты:</a:t>
            </a:r>
            <a:endParaRPr lang="ru-RU" sz="2000" b="1">
              <a:solidFill>
                <a:srgbClr val="D58C22"/>
              </a:solidFill>
              <a:latin typeface="Calibri" pitchFamily="34" charset="0"/>
            </a:endParaRPr>
          </a:p>
          <a:p>
            <a:pPr indent="269875"/>
            <a:r>
              <a:rPr lang="ru-RU">
                <a:latin typeface="Calibri" pitchFamily="34" charset="0"/>
                <a:cs typeface="Times New Roman" pitchFamily="18" charset="0"/>
              </a:rPr>
              <a:t>1.  22 человека знают, что   </a:t>
            </a:r>
            <a:br>
              <a:rPr lang="ru-RU">
                <a:latin typeface="Calibri" pitchFamily="34" charset="0"/>
                <a:cs typeface="Times New Roman" pitchFamily="18" charset="0"/>
              </a:rPr>
            </a:br>
            <a:r>
              <a:rPr lang="ru-RU">
                <a:latin typeface="Calibri" pitchFamily="34" charset="0"/>
                <a:cs typeface="Times New Roman" pitchFamily="18" charset="0"/>
              </a:rPr>
              <a:t> Е.А. Благинина – поэтесса, которая писала стихи для детей.</a:t>
            </a:r>
            <a:endParaRPr lang="ru-RU">
              <a:latin typeface="Calibri" pitchFamily="34" charset="0"/>
            </a:endParaRPr>
          </a:p>
          <a:p>
            <a:pPr indent="269875"/>
            <a:r>
              <a:rPr lang="ru-RU">
                <a:latin typeface="Calibri" pitchFamily="34" charset="0"/>
                <a:cs typeface="Times New Roman" pitchFamily="18" charset="0"/>
              </a:rPr>
              <a:t>2.  10 ребят вспомнили самые известные стихи поэтессы – «Не мешайте мне трудиться», «Огонек», «Посидим в тишине».</a:t>
            </a:r>
            <a:endParaRPr lang="ru-RU">
              <a:latin typeface="Calibri" pitchFamily="34" charset="0"/>
            </a:endParaRPr>
          </a:p>
          <a:p>
            <a:pPr indent="269875"/>
            <a:r>
              <a:rPr lang="ru-RU">
                <a:latin typeface="Calibri" pitchFamily="34" charset="0"/>
                <a:cs typeface="Times New Roman" pitchFamily="18" charset="0"/>
              </a:rPr>
              <a:t>3.  41 ученик, к сожалению, не помнит есть ли в их домашней библиотеке книги Благининой.</a:t>
            </a:r>
            <a:endParaRPr lang="ru-RU">
              <a:latin typeface="Calibri" pitchFamily="34" charset="0"/>
            </a:endParaRPr>
          </a:p>
        </p:txBody>
      </p:sp>
      <p:sp>
        <p:nvSpPr>
          <p:cNvPr id="24582" name="TextBox 7"/>
          <p:cNvSpPr txBox="1">
            <a:spLocks noChangeArrowheads="1"/>
          </p:cNvSpPr>
          <p:nvPr/>
        </p:nvSpPr>
        <p:spPr bwMode="auto">
          <a:xfrm>
            <a:off x="8934450" y="3556000"/>
            <a:ext cx="4254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22</a:t>
            </a:r>
          </a:p>
        </p:txBody>
      </p:sp>
      <p:sp>
        <p:nvSpPr>
          <p:cNvPr id="24583" name="TextBox 8"/>
          <p:cNvSpPr txBox="1">
            <a:spLocks noChangeArrowheads="1"/>
          </p:cNvSpPr>
          <p:nvPr/>
        </p:nvSpPr>
        <p:spPr bwMode="auto">
          <a:xfrm>
            <a:off x="8936038" y="3987800"/>
            <a:ext cx="4254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10</a:t>
            </a:r>
          </a:p>
        </p:txBody>
      </p:sp>
      <p:sp>
        <p:nvSpPr>
          <p:cNvPr id="24584" name="TextBox 9"/>
          <p:cNvSpPr txBox="1">
            <a:spLocks noChangeArrowheads="1"/>
          </p:cNvSpPr>
          <p:nvPr/>
        </p:nvSpPr>
        <p:spPr bwMode="auto">
          <a:xfrm>
            <a:off x="8950325" y="4421188"/>
            <a:ext cx="4254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41</a:t>
            </a:r>
          </a:p>
        </p:txBody>
      </p:sp>
      <p:sp>
        <p:nvSpPr>
          <p:cNvPr id="24585" name="AutoShape 2" descr="blob:https://web.whatsapp.com/72c41f9d-8d35-4043-917a-e2139a4341f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3"/>
          <a:srcRect l="439" r="10950"/>
          <a:stretch/>
        </p:blipFill>
        <p:spPr>
          <a:xfrm>
            <a:off x="8404225" y="250825"/>
            <a:ext cx="2963863" cy="2479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 rotWithShape="1">
          <a:blip r:embed="rId4"/>
          <a:srcRect t="19064" r="26612"/>
          <a:stretch/>
        </p:blipFill>
        <p:spPr>
          <a:xfrm>
            <a:off x="5038725" y="250825"/>
            <a:ext cx="2997200" cy="24796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DF8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552700" y="209550"/>
            <a:ext cx="7277100" cy="4662488"/>
          </a:xfrm>
          <a:prstGeom prst="rect">
            <a:avLst/>
          </a:prstGeom>
          <a:solidFill>
            <a:srgbClr val="15A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603" name="TextBox 4"/>
          <p:cNvSpPr txBox="1">
            <a:spLocks noChangeArrowheads="1"/>
          </p:cNvSpPr>
          <p:nvPr/>
        </p:nvSpPr>
        <p:spPr bwMode="auto">
          <a:xfrm>
            <a:off x="4899025" y="4438650"/>
            <a:ext cx="2941638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 i="1">
                <a:solidFill>
                  <a:schemeClr val="bg1"/>
                </a:solidFill>
                <a:latin typeface="Calibri" pitchFamily="34" charset="0"/>
              </a:rPr>
              <a:t>Детская библиотека «Сказка»</a:t>
            </a:r>
          </a:p>
        </p:txBody>
      </p:sp>
      <p:pic>
        <p:nvPicPr>
          <p:cNvPr id="25604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9813" y="4216400"/>
            <a:ext cx="685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5000625"/>
            <a:ext cx="12192000" cy="18573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5606" name="TextBox 8"/>
          <p:cNvSpPr txBox="1">
            <a:spLocks noChangeArrowheads="1"/>
          </p:cNvSpPr>
          <p:nvPr/>
        </p:nvSpPr>
        <p:spPr bwMode="auto">
          <a:xfrm>
            <a:off x="1304925" y="5287963"/>
            <a:ext cx="9444038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</a:rPr>
              <a:t>Я обратилась за информацией в детскую библиотеку «Сказка». Благодаря книгам и энциклопедиям, я познакомилась с биографией Елены Александровны. </a:t>
            </a:r>
          </a:p>
          <a:p>
            <a:pPr algn="ctr"/>
            <a:endParaRPr lang="ru-RU" sz="2400">
              <a:latin typeface="Calibri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5613" y="425450"/>
            <a:ext cx="2938462" cy="39179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6350" y="382588"/>
            <a:ext cx="2970213" cy="39608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Овал 12"/>
          <p:cNvSpPr/>
          <p:nvPr/>
        </p:nvSpPr>
        <p:spPr>
          <a:xfrm>
            <a:off x="-1393826" y="1473200"/>
            <a:ext cx="9750426" cy="3829791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629" name="Прямоугольник 7"/>
          <p:cNvSpPr>
            <a:spLocks noChangeArrowheads="1"/>
          </p:cNvSpPr>
          <p:nvPr/>
        </p:nvSpPr>
        <p:spPr bwMode="auto">
          <a:xfrm>
            <a:off x="201613" y="2525713"/>
            <a:ext cx="6829425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>
                <a:latin typeface="Calibri" pitchFamily="34" charset="0"/>
                <a:cs typeface="Times New Roman" pitchFamily="18" charset="0"/>
              </a:rPr>
              <a:t>Девочка Лена появилась в семье Благининых </a:t>
            </a:r>
            <a:br>
              <a:rPr lang="ru-RU" sz="2400">
                <a:latin typeface="Calibri" pitchFamily="34" charset="0"/>
                <a:cs typeface="Times New Roman" pitchFamily="18" charset="0"/>
              </a:rPr>
            </a:br>
            <a:r>
              <a:rPr lang="ru-RU" sz="2400">
                <a:latin typeface="Calibri" pitchFamily="34" charset="0"/>
                <a:cs typeface="Times New Roman" pitchFamily="18" charset="0"/>
              </a:rPr>
              <a:t>27 мая 1903 года в небольшом селе Орловской губернии. Отец ее был багажным кассиром, дед – священником и школьным учителем, мать и бабушка занимались хозяйством.</a:t>
            </a:r>
            <a:endParaRPr lang="ru-RU" sz="2400">
              <a:latin typeface="Calibri" pitchFamily="34" charset="0"/>
            </a:endParaRPr>
          </a:p>
        </p:txBody>
      </p:sp>
      <p:pic>
        <p:nvPicPr>
          <p:cNvPr id="3074" name="Рисунок 44"/>
          <p:cNvPicPr>
            <a:picLocks noChangeAspect="1" noChangeArrowheads="1"/>
          </p:cNvPicPr>
          <p:nvPr/>
        </p:nvPicPr>
        <p:blipFill rotWithShape="1">
          <a:blip r:embed="rId2"/>
          <a:srcRect b="9722"/>
          <a:stretch/>
        </p:blipFill>
        <p:spPr bwMode="auto">
          <a:xfrm>
            <a:off x="7496175" y="0"/>
            <a:ext cx="4695825" cy="6846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6631" name="Рисунок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5513" y="4183063"/>
            <a:ext cx="1025525" cy="1027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2" name="Рисунок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943797" flipH="1">
            <a:off x="6235700" y="1085850"/>
            <a:ext cx="1116013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3" name="Рисунок 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-1959359">
            <a:off x="571500" y="4281488"/>
            <a:ext cx="1258888" cy="906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/>
        </p:nvSpPr>
        <p:spPr>
          <a:xfrm>
            <a:off x="4114800" y="3649663"/>
            <a:ext cx="7400925" cy="2646362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76288" y="255588"/>
            <a:ext cx="7691437" cy="2582862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651" name="Прямоугольник 3"/>
          <p:cNvSpPr>
            <a:spLocks noChangeArrowheads="1"/>
          </p:cNvSpPr>
          <p:nvPr/>
        </p:nvSpPr>
        <p:spPr bwMode="auto">
          <a:xfrm>
            <a:off x="1719263" y="731838"/>
            <a:ext cx="5805487" cy="1630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  <a:cs typeface="Times New Roman" pitchFamily="18" charset="0"/>
              </a:rPr>
              <a:t>Дом, в котором росла поэтесса, не был богатым, но в нем царила удивительная атмосфера радости, взаимопонимания и творчества. Детям редко доставались разносолы и сладости, зато всегда хватало книг и журналов.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27652" name="Прямоугольник 4"/>
          <p:cNvSpPr>
            <a:spLocks noChangeArrowheads="1"/>
          </p:cNvSpPr>
          <p:nvPr/>
        </p:nvSpPr>
        <p:spPr bwMode="auto">
          <a:xfrm>
            <a:off x="5154613" y="3997325"/>
            <a:ext cx="6096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000">
                <a:latin typeface="Calibri" pitchFamily="34" charset="0"/>
              </a:rPr>
              <a:t>Неудивительно, что в такой обстановке скоро проявился литературный талант девочки. В 8 лет она написала первое «настоящее» стихотворение о детстве и родительском доме, в 10 – сказку о снежинке, в 11 – собственную маленькую пьесу для домашнего театра.</a:t>
            </a:r>
          </a:p>
        </p:txBody>
      </p:sp>
      <p:pic>
        <p:nvPicPr>
          <p:cNvPr id="4098" name="Picture 2" descr="https://im0-tub-ru.yandex.net/i?id=531db27823adbaf6e4aa44f048102293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50" y="255588"/>
            <a:ext cx="3881438" cy="25828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4100" name="Picture 4" descr="https://rospisatel.ru/images/s190/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28700" y="3638550"/>
            <a:ext cx="4178300" cy="26574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27655" name="Рисунок 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5613" y="76200"/>
            <a:ext cx="111442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Рисунок 9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26738" y="5408613"/>
            <a:ext cx="1049337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лилиния 10"/>
          <p:cNvSpPr/>
          <p:nvPr/>
        </p:nvSpPr>
        <p:spPr>
          <a:xfrm>
            <a:off x="-31750" y="6380163"/>
            <a:ext cx="10758488" cy="420687"/>
          </a:xfrm>
          <a:custGeom>
            <a:avLst/>
            <a:gdLst>
              <a:gd name="connsiteX0" fmla="*/ 10757781 w 10757781"/>
              <a:gd name="connsiteY0" fmla="*/ 0 h 420525"/>
              <a:gd name="connsiteX1" fmla="*/ 10186281 w 10757781"/>
              <a:gd name="connsiteY1" fmla="*/ 190500 h 420525"/>
              <a:gd name="connsiteX2" fmla="*/ 9062331 w 10757781"/>
              <a:gd name="connsiteY2" fmla="*/ 57150 h 420525"/>
              <a:gd name="connsiteX3" fmla="*/ 7395456 w 10757781"/>
              <a:gd name="connsiteY3" fmla="*/ 304800 h 420525"/>
              <a:gd name="connsiteX4" fmla="*/ 5338056 w 10757781"/>
              <a:gd name="connsiteY4" fmla="*/ 66675 h 420525"/>
              <a:gd name="connsiteX5" fmla="*/ 2061456 w 10757781"/>
              <a:gd name="connsiteY5" fmla="*/ 419100 h 420525"/>
              <a:gd name="connsiteX6" fmla="*/ 242181 w 10757781"/>
              <a:gd name="connsiteY6" fmla="*/ 190500 h 420525"/>
              <a:gd name="connsiteX7" fmla="*/ 70731 w 10757781"/>
              <a:gd name="connsiteY7" fmla="*/ 180975 h 420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757781" h="420525">
                <a:moveTo>
                  <a:pt x="10757781" y="0"/>
                </a:moveTo>
                <a:cubicBezTo>
                  <a:pt x="10613318" y="90487"/>
                  <a:pt x="10468856" y="180975"/>
                  <a:pt x="10186281" y="190500"/>
                </a:cubicBezTo>
                <a:cubicBezTo>
                  <a:pt x="9903706" y="200025"/>
                  <a:pt x="9527468" y="38100"/>
                  <a:pt x="9062331" y="57150"/>
                </a:cubicBezTo>
                <a:cubicBezTo>
                  <a:pt x="8597193" y="76200"/>
                  <a:pt x="8016168" y="303213"/>
                  <a:pt x="7395456" y="304800"/>
                </a:cubicBezTo>
                <a:cubicBezTo>
                  <a:pt x="6774744" y="306387"/>
                  <a:pt x="6227056" y="47625"/>
                  <a:pt x="5338056" y="66675"/>
                </a:cubicBezTo>
                <a:cubicBezTo>
                  <a:pt x="4449056" y="85725"/>
                  <a:pt x="2910768" y="398463"/>
                  <a:pt x="2061456" y="419100"/>
                </a:cubicBezTo>
                <a:cubicBezTo>
                  <a:pt x="1212144" y="439737"/>
                  <a:pt x="573968" y="230188"/>
                  <a:pt x="242181" y="190500"/>
                </a:cubicBezTo>
                <a:cubicBezTo>
                  <a:pt x="-89607" y="150813"/>
                  <a:pt x="-9438" y="165894"/>
                  <a:pt x="70731" y="180975"/>
                </a:cubicBezTo>
              </a:path>
            </a:pathLst>
          </a:custGeom>
          <a:noFill/>
          <a:ln w="317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n>
                <a:solidFill>
                  <a:schemeClr val="tx1"/>
                </a:solidFill>
              </a:ln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6438900" y="3630613"/>
            <a:ext cx="5181600" cy="2586037"/>
          </a:xfrm>
          <a:prstGeom prst="rect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6594475" y="3546475"/>
            <a:ext cx="5372100" cy="2501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594475" y="438150"/>
            <a:ext cx="5387975" cy="2373313"/>
          </a:xfrm>
          <a:prstGeom prst="rect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438900" y="638175"/>
            <a:ext cx="5346700" cy="22748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8678" name="Прямоугольник 3"/>
          <p:cNvSpPr>
            <a:spLocks noChangeArrowheads="1"/>
          </p:cNvSpPr>
          <p:nvPr/>
        </p:nvSpPr>
        <p:spPr bwMode="auto">
          <a:xfrm>
            <a:off x="6594475" y="725488"/>
            <a:ext cx="5232400" cy="203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  <a:cs typeface="Times New Roman" pitchFamily="18" charset="0"/>
              </a:rPr>
              <a:t>Вместе с другими ребятами в церковно-приходской школе Лена изучала грамоту. Когда учеба в сельской школе была закончена, семья перебралась в Курск. Талантливая девочка продолжила обучение сперва в железнодорожной школе, а затем на дедушкины деньги – в Мариинской казенной гимназии.</a:t>
            </a:r>
            <a:endParaRPr lang="ru-RU">
              <a:latin typeface="Calibri" pitchFamily="34" charset="0"/>
            </a:endParaRPr>
          </a:p>
        </p:txBody>
      </p:sp>
      <p:sp>
        <p:nvSpPr>
          <p:cNvPr id="28679" name="Прямоугольник 4"/>
          <p:cNvSpPr>
            <a:spLocks noChangeArrowheads="1"/>
          </p:cNvSpPr>
          <p:nvPr/>
        </p:nvSpPr>
        <p:spPr bwMode="auto">
          <a:xfrm>
            <a:off x="6902450" y="3759200"/>
            <a:ext cx="5080000" cy="203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  <a:cs typeface="Times New Roman" pitchFamily="18" charset="0"/>
              </a:rPr>
              <a:t>Закончить гимназию Елене не удалось: после революции ее закрыли, распустив учащихся со справками. Однако ни закрытие школы, ни другие тяготы революционной эпохи не помешали целеустремленной девушке поступить в скором времени в Курский педагогический институт.</a:t>
            </a:r>
            <a:endParaRPr lang="ru-RU">
              <a:latin typeface="Calibri" pitchFamily="34" charset="0"/>
            </a:endParaRPr>
          </a:p>
        </p:txBody>
      </p:sp>
      <p:pic>
        <p:nvPicPr>
          <p:cNvPr id="28680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76263"/>
            <a:ext cx="5784850" cy="467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2" name="Picture 2" descr="https://pastvu.com/_p/a/y/u/u/yuukxt4cual9u6zbvy.jpg"/>
          <p:cNvPicPr>
            <a:picLocks noChangeAspect="1" noChangeArrowheads="1"/>
          </p:cNvPicPr>
          <p:nvPr/>
        </p:nvPicPr>
        <p:blipFill rotWithShape="1">
          <a:blip r:embed="rId3"/>
          <a:srcRect b="2112"/>
          <a:stretch/>
        </p:blipFill>
        <p:spPr bwMode="auto">
          <a:xfrm>
            <a:off x="3211513" y="690563"/>
            <a:ext cx="3225800" cy="2095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7" name="Скругленный прямоугольник 6"/>
          <p:cNvSpPr/>
          <p:nvPr/>
        </p:nvSpPr>
        <p:spPr>
          <a:xfrm>
            <a:off x="463550" y="4775200"/>
            <a:ext cx="5778500" cy="1054100"/>
          </a:xfrm>
          <a:prstGeom prst="roundRect">
            <a:avLst/>
          </a:prstGeom>
          <a:solidFill>
            <a:srgbClr val="3F3D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126" name="Picture 6" descr="https://sun9-16.userapi.com/impg/nHKixedezBcalUBPmqywtzL80q6HykcR00ORfQ/cmihdfFwJL4.jpg?size=604x382&amp;quality=96&amp;sign=8f8371622a117a2b80199da2d9667ce0&amp;type=album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1813" y="3546475"/>
            <a:ext cx="3813175" cy="241141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28684" name="TextBox 8"/>
          <p:cNvSpPr txBox="1">
            <a:spLocks noChangeArrowheads="1"/>
          </p:cNvSpPr>
          <p:nvPr/>
        </p:nvSpPr>
        <p:spPr bwMode="auto">
          <a:xfrm>
            <a:off x="3336925" y="300038"/>
            <a:ext cx="2974975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latin typeface="Calibri" pitchFamily="34" charset="0"/>
                <a:cs typeface="Times New Roman" pitchFamily="18" charset="0"/>
              </a:rPr>
              <a:t>Мариинская казенная гимназия</a:t>
            </a:r>
            <a:endParaRPr lang="ru-RU" sz="1600">
              <a:latin typeface="Calibri" pitchFamily="34" charset="0"/>
            </a:endParaRPr>
          </a:p>
        </p:txBody>
      </p:sp>
      <p:sp>
        <p:nvSpPr>
          <p:cNvPr id="28685" name="TextBox 9"/>
          <p:cNvSpPr txBox="1">
            <a:spLocks noChangeArrowheads="1"/>
          </p:cNvSpPr>
          <p:nvPr/>
        </p:nvSpPr>
        <p:spPr bwMode="auto">
          <a:xfrm>
            <a:off x="879475" y="5957888"/>
            <a:ext cx="31178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1600">
                <a:latin typeface="Calibri" pitchFamily="34" charset="0"/>
                <a:cs typeface="Times New Roman" pitchFamily="18" charset="0"/>
              </a:rPr>
              <a:t>Курский педагогический институт</a:t>
            </a:r>
            <a:endParaRPr lang="ru-RU" sz="1600">
              <a:latin typeface="Calibri" pitchFamily="34" charset="0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60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6811" r="5857"/>
          <a:stretch/>
        </p:blipFill>
        <p:spPr>
          <a:xfrm>
            <a:off x="2338388" y="330200"/>
            <a:ext cx="5146675" cy="4270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Прямоугольник 17"/>
          <p:cNvSpPr/>
          <p:nvPr/>
        </p:nvSpPr>
        <p:spPr>
          <a:xfrm>
            <a:off x="5534025" y="3846513"/>
            <a:ext cx="6540500" cy="2463800"/>
          </a:xfrm>
          <a:prstGeom prst="rect">
            <a:avLst/>
          </a:prstGeom>
          <a:solidFill>
            <a:srgbClr val="049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267325" y="3987800"/>
            <a:ext cx="6553200" cy="256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0885434">
            <a:off x="10554672" y="5211676"/>
            <a:ext cx="2371016" cy="237101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0800886" y="5470967"/>
            <a:ext cx="1855784" cy="18557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83296">
            <a:off x="11124124" y="5720950"/>
            <a:ext cx="1355822" cy="1355822"/>
          </a:xfrm>
          <a:prstGeom prst="rect">
            <a:avLst/>
          </a:prstGeom>
        </p:spPr>
      </p:pic>
      <p:pic>
        <p:nvPicPr>
          <p:cNvPr id="29704" name="Рисунок 22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66450" y="351155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314450" y="0"/>
            <a:ext cx="0" cy="68580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706" name="Прямоугольник 3"/>
          <p:cNvSpPr>
            <a:spLocks noChangeArrowheads="1"/>
          </p:cNvSpPr>
          <p:nvPr/>
        </p:nvSpPr>
        <p:spPr bwMode="auto">
          <a:xfrm>
            <a:off x="5632450" y="4222750"/>
            <a:ext cx="6096000" cy="212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libri" pitchFamily="34" charset="0"/>
                <a:cs typeface="Times New Roman" pitchFamily="18" charset="0"/>
              </a:rPr>
              <a:t>В 1921 году в местном поэтическом сборнике «Начало» впервые появилось ее произведение – «Девочка с картинкой», опубликованное под псевдонимом Елкич. В том же году она публиковалась в сборнике «Золотые зерна» </a:t>
            </a:r>
            <a:br>
              <a:rPr lang="ru-RU" sz="2200">
                <a:latin typeface="Calibri" pitchFamily="34" charset="0"/>
                <a:cs typeface="Times New Roman" pitchFamily="18" charset="0"/>
              </a:rPr>
            </a:br>
            <a:r>
              <a:rPr lang="ru-RU" sz="2200">
                <a:latin typeface="Calibri" pitchFamily="34" charset="0"/>
                <a:cs typeface="Times New Roman" pitchFamily="18" charset="0"/>
              </a:rPr>
              <a:t>и стала членом Союза поэтов.</a:t>
            </a:r>
            <a:endParaRPr lang="ru-RU" sz="2200">
              <a:latin typeface="Calibri" pitchFamily="34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887413" y="531018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77888" y="2957513"/>
            <a:ext cx="855662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87413" y="177323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" name="Овал 14"/>
          <p:cNvSpPr/>
          <p:nvPr/>
        </p:nvSpPr>
        <p:spPr>
          <a:xfrm rot="10800000">
            <a:off x="887413" y="595313"/>
            <a:ext cx="854075" cy="855662"/>
          </a:xfrm>
          <a:prstGeom prst="ellipse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 rot="10800000">
            <a:off x="887413" y="4137025"/>
            <a:ext cx="854075" cy="855663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60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s://upload.wikimedia.org/wikipedia/commons/thumb/5/55/Povarskaya_Street_52.jpg/1200px-Povarskaya_Street_52.jpg"/>
          <p:cNvPicPr>
            <a:picLocks noChangeAspect="1" noChangeArrowheads="1"/>
          </p:cNvPicPr>
          <p:nvPr/>
        </p:nvPicPr>
        <p:blipFill>
          <a:blip r:embed="rId2"/>
          <a:srcRect b="21162"/>
          <a:stretch>
            <a:fillRect/>
          </a:stretch>
        </p:blipFill>
        <p:spPr bwMode="auto">
          <a:xfrm>
            <a:off x="1970088" y="296863"/>
            <a:ext cx="3214687" cy="3665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algn="tl" rotWithShape="0">
              <a:srgbClr val="000000">
                <a:alpha val="70000"/>
              </a:srgbClr>
            </a:outerShdw>
          </a:effectLst>
        </p:spPr>
      </p:pic>
      <p:pic>
        <p:nvPicPr>
          <p:cNvPr id="18" name="Рисунок 4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3238" y="376238"/>
            <a:ext cx="5275262" cy="34671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9" name="Прямоугольник 18"/>
          <p:cNvSpPr/>
          <p:nvPr/>
        </p:nvSpPr>
        <p:spPr>
          <a:xfrm>
            <a:off x="5534025" y="3846513"/>
            <a:ext cx="6540500" cy="2463800"/>
          </a:xfrm>
          <a:prstGeom prst="rect">
            <a:avLst/>
          </a:prstGeom>
          <a:solidFill>
            <a:srgbClr val="049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5267325" y="3987800"/>
            <a:ext cx="6553200" cy="256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0885434">
            <a:off x="10554672" y="5211676"/>
            <a:ext cx="2371016" cy="2371016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0800886" y="5470967"/>
            <a:ext cx="1855784" cy="1855784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83296">
            <a:off x="11124124" y="5720950"/>
            <a:ext cx="1355822" cy="1355822"/>
          </a:xfrm>
          <a:prstGeom prst="rect">
            <a:avLst/>
          </a:prstGeom>
        </p:spPr>
      </p:pic>
      <p:pic>
        <p:nvPicPr>
          <p:cNvPr id="30729" name="Рисунок 23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66450" y="351155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314450" y="0"/>
            <a:ext cx="0" cy="68580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31" name="Прямоугольник 3"/>
          <p:cNvSpPr>
            <a:spLocks noChangeArrowheads="1"/>
          </p:cNvSpPr>
          <p:nvPr/>
        </p:nvSpPr>
        <p:spPr bwMode="auto">
          <a:xfrm>
            <a:off x="5505450" y="4133850"/>
            <a:ext cx="6096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libri" pitchFamily="34" charset="0"/>
              </a:rPr>
              <a:t>В 1921 году в Москве открылся специализированный литературный ВУЗ – ВЛХИ. Узнав об этом, молодая поэтесса принимает непростое решение – прервав обучение </a:t>
            </a:r>
            <a:br>
              <a:rPr lang="ru-RU" sz="2200">
                <a:latin typeface="Calibri" pitchFamily="34" charset="0"/>
              </a:rPr>
            </a:br>
            <a:r>
              <a:rPr lang="ru-RU" sz="2200">
                <a:latin typeface="Calibri" pitchFamily="34" charset="0"/>
              </a:rPr>
              <a:t>в Курске, она тайком от семьи уезжает </a:t>
            </a:r>
            <a:br>
              <a:rPr lang="ru-RU" sz="2200">
                <a:latin typeface="Calibri" pitchFamily="34" charset="0"/>
              </a:rPr>
            </a:br>
            <a:r>
              <a:rPr lang="ru-RU" sz="2200">
                <a:latin typeface="Calibri" pitchFamily="34" charset="0"/>
              </a:rPr>
              <a:t>в столицу и становится студенткой.</a:t>
            </a:r>
          </a:p>
        </p:txBody>
      </p:sp>
      <p:sp>
        <p:nvSpPr>
          <p:cNvPr id="17" name="Овал 16"/>
          <p:cNvSpPr/>
          <p:nvPr/>
        </p:nvSpPr>
        <p:spPr>
          <a:xfrm>
            <a:off x="887413" y="531018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77888" y="2957513"/>
            <a:ext cx="855662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 rot="10800000">
            <a:off x="887413" y="1773238"/>
            <a:ext cx="854075" cy="855662"/>
          </a:xfrm>
          <a:prstGeom prst="ellipse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 rot="10800000">
            <a:off x="887413" y="4137025"/>
            <a:ext cx="854075" cy="855663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Овал 26"/>
          <p:cNvSpPr/>
          <p:nvPr/>
        </p:nvSpPr>
        <p:spPr>
          <a:xfrm>
            <a:off x="887413" y="595313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60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proto-samoe.ru/wp-content/uploads/2017/07/001055250_1-eaa1f60d6437d0ff9521c0ef4c692915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53263" y="196850"/>
            <a:ext cx="3071812" cy="394017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26" name="Picture 2" descr="http://vnikitskom.ru/wp-content/uploads/31-363-1276-75-06037692.jpg"/>
          <p:cNvPicPr>
            <a:picLocks noChangeAspect="1" noChangeArrowheads="1"/>
          </p:cNvPicPr>
          <p:nvPr/>
        </p:nvPicPr>
        <p:blipFill rotWithShape="1">
          <a:blip r:embed="rId3"/>
          <a:srcRect t="12786"/>
          <a:stretch/>
        </p:blipFill>
        <p:spPr bwMode="auto">
          <a:xfrm>
            <a:off x="3498850" y="196850"/>
            <a:ext cx="2759075" cy="38576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sp>
        <p:nvSpPr>
          <p:cNvPr id="18" name="Прямоугольник 17"/>
          <p:cNvSpPr/>
          <p:nvPr/>
        </p:nvSpPr>
        <p:spPr>
          <a:xfrm>
            <a:off x="5534025" y="3846513"/>
            <a:ext cx="6540500" cy="2463800"/>
          </a:xfrm>
          <a:prstGeom prst="rect">
            <a:avLst/>
          </a:prstGeom>
          <a:solidFill>
            <a:srgbClr val="049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267325" y="3987800"/>
            <a:ext cx="6553200" cy="256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0885434">
            <a:off x="10554672" y="5211676"/>
            <a:ext cx="2371016" cy="237101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0800886" y="5470967"/>
            <a:ext cx="1855784" cy="18557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83296">
            <a:off x="11124124" y="5720950"/>
            <a:ext cx="1355822" cy="1355822"/>
          </a:xfrm>
          <a:prstGeom prst="rect">
            <a:avLst/>
          </a:prstGeom>
        </p:spPr>
      </p:pic>
      <p:pic>
        <p:nvPicPr>
          <p:cNvPr id="31753" name="Рисунок 22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966450" y="351155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314450" y="0"/>
            <a:ext cx="0" cy="68580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755" name="Прямоугольник 3"/>
          <p:cNvSpPr>
            <a:spLocks noChangeArrowheads="1"/>
          </p:cNvSpPr>
          <p:nvPr/>
        </p:nvSpPr>
        <p:spPr bwMode="auto">
          <a:xfrm>
            <a:off x="5494338" y="4294188"/>
            <a:ext cx="6096000" cy="193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>В 1933 году ее детские стихи впервые появляются на страницах журнала «Мурзилка», а вскоре она становится редактором этого журнала и «Затейника». Ее стихи стали охотно публиковать, а ее приглашать на поэтические вечера и встречи с маленькими читателями.</a:t>
            </a:r>
          </a:p>
        </p:txBody>
      </p:sp>
      <p:sp>
        <p:nvSpPr>
          <p:cNvPr id="17" name="Овал 16"/>
          <p:cNvSpPr/>
          <p:nvPr/>
        </p:nvSpPr>
        <p:spPr>
          <a:xfrm>
            <a:off x="887413" y="531018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 rot="10800000">
            <a:off x="877888" y="2957513"/>
            <a:ext cx="855662" cy="855662"/>
          </a:xfrm>
          <a:prstGeom prst="ellipse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 rot="10800000">
            <a:off x="887413" y="4137025"/>
            <a:ext cx="854075" cy="855663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Овал 24"/>
          <p:cNvSpPr/>
          <p:nvPr/>
        </p:nvSpPr>
        <p:spPr>
          <a:xfrm>
            <a:off x="887413" y="177323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Овал 25"/>
          <p:cNvSpPr/>
          <p:nvPr/>
        </p:nvSpPr>
        <p:spPr>
          <a:xfrm>
            <a:off x="887413" y="595313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60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Прямоугольник 17"/>
          <p:cNvSpPr/>
          <p:nvPr/>
        </p:nvSpPr>
        <p:spPr>
          <a:xfrm>
            <a:off x="5534025" y="3846513"/>
            <a:ext cx="6540500" cy="2463800"/>
          </a:xfrm>
          <a:prstGeom prst="rect">
            <a:avLst/>
          </a:prstGeom>
          <a:solidFill>
            <a:srgbClr val="049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5267325" y="3987800"/>
            <a:ext cx="6553200" cy="256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0885434">
            <a:off x="10554672" y="5211676"/>
            <a:ext cx="2371016" cy="2371016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0800886" y="5470967"/>
            <a:ext cx="1855784" cy="185578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83296">
            <a:off x="11124124" y="5720950"/>
            <a:ext cx="1355822" cy="1355822"/>
          </a:xfrm>
          <a:prstGeom prst="rect">
            <a:avLst/>
          </a:prstGeom>
        </p:spPr>
      </p:pic>
      <p:pic>
        <p:nvPicPr>
          <p:cNvPr id="32775" name="Рисунок 22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966450" y="351155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https://prodetlit.ru/images/7/7b/Blaginina-Elena_%285%29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509838" y="346075"/>
            <a:ext cx="2416175" cy="346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28" name="Picture 4" descr="https://mishka-knizhka.ru/wp-content/uploads/2020/08/soroka-beloboka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94313" y="338138"/>
            <a:ext cx="2681287" cy="3463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030" name="Picture 6" descr="https://cdn1.ozone.ru/multimedia/c1200/101176663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8343900" y="338138"/>
            <a:ext cx="2622550" cy="34718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314450" y="0"/>
            <a:ext cx="0" cy="68580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780" name="Прямоугольник 3"/>
          <p:cNvSpPr>
            <a:spLocks noChangeArrowheads="1"/>
          </p:cNvSpPr>
          <p:nvPr/>
        </p:nvSpPr>
        <p:spPr bwMode="auto">
          <a:xfrm>
            <a:off x="5494338" y="4294188"/>
            <a:ext cx="5899150" cy="175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В 1936 году была напечатана её первая книга для детей под названием «Осень». Следом за ней были изданы сборники «Сорока-белобока», «Вот какая мама», «Посидим в тишине», «Радуга», «Огонёк» и другие. К началу 1940-х годов Благинина стала одним из </a:t>
            </a:r>
            <a:br>
              <a:rPr lang="ru-RU">
                <a:latin typeface="Calibri" pitchFamily="34" charset="0"/>
              </a:rPr>
            </a:br>
            <a:r>
              <a:rPr lang="ru-RU">
                <a:latin typeface="Calibri" pitchFamily="34" charset="0"/>
              </a:rPr>
              <a:t>ведущих писателей в СССР. </a:t>
            </a:r>
            <a:endParaRPr lang="ru-RU" sz="2000">
              <a:latin typeface="Calibri" pitchFamily="34" charset="0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887413" y="4137025"/>
            <a:ext cx="854075" cy="855663"/>
          </a:xfrm>
          <a:prstGeom prst="ellipse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887413" y="531018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6" name="Овал 15"/>
          <p:cNvSpPr/>
          <p:nvPr/>
        </p:nvSpPr>
        <p:spPr>
          <a:xfrm>
            <a:off x="877888" y="2957513"/>
            <a:ext cx="855662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7" name="Овал 16"/>
          <p:cNvSpPr/>
          <p:nvPr/>
        </p:nvSpPr>
        <p:spPr>
          <a:xfrm>
            <a:off x="887413" y="177323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Овал 23"/>
          <p:cNvSpPr/>
          <p:nvPr/>
        </p:nvSpPr>
        <p:spPr>
          <a:xfrm>
            <a:off x="887413" y="595313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A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10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1938" y="96838"/>
            <a:ext cx="607377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060575" y="4802188"/>
            <a:ext cx="9971088" cy="1990725"/>
          </a:xfrm>
          <a:prstGeom prst="rect">
            <a:avLst/>
          </a:prstGeom>
          <a:solidFill>
            <a:srgbClr val="005F6A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rgbClr val="D58C22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220913" y="4737100"/>
            <a:ext cx="9971087" cy="1820863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5365" name="Рисунок 1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92950" y="1779588"/>
            <a:ext cx="676275" cy="67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Овал 16"/>
          <p:cNvSpPr/>
          <p:nvPr/>
        </p:nvSpPr>
        <p:spPr>
          <a:xfrm>
            <a:off x="6717631" y="1930464"/>
            <a:ext cx="5314712" cy="1050594"/>
          </a:xfrm>
          <a:prstGeom prst="ellipse">
            <a:avLst/>
          </a:prstGeom>
          <a:solidFill>
            <a:srgbClr val="02606A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5369" name="Объект 4"/>
          <p:cNvSpPr>
            <a:spLocks noGrp="1"/>
          </p:cNvSpPr>
          <p:nvPr>
            <p:ph idx="1"/>
          </p:nvPr>
        </p:nvSpPr>
        <p:spPr>
          <a:xfrm>
            <a:off x="2370138" y="4852988"/>
            <a:ext cx="9821862" cy="45847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200" smtClean="0">
                <a:solidFill>
                  <a:srgbClr val="885A16"/>
                </a:solidFill>
              </a:rPr>
              <a:t>В современном мире высоких технологий любую информацию можно получить благодаря различным гаджетам. Компьютерные игры, соцсети прочно вошли в нашу жизнь. Хочешь посмотреть мультик или послушать сказку? – не проблема: в поисковой строке вводишь название и наслаждаешься просмотром в любом месте.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623175" y="2092325"/>
            <a:ext cx="3543300" cy="646113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Интернет и Книги</a:t>
            </a:r>
          </a:p>
        </p:txBody>
      </p:sp>
      <p:pic>
        <p:nvPicPr>
          <p:cNvPr id="15371" name="Рисунок 1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629900" y="2317750"/>
            <a:ext cx="1074738" cy="1074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2606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7"/>
          <p:cNvPicPr>
            <a:picLocks noChangeAspect="1" noChangeArrowheads="1"/>
          </p:cNvPicPr>
          <p:nvPr/>
        </p:nvPicPr>
        <p:blipFill rotWithShape="1">
          <a:blip r:embed="rId2"/>
          <a:srcRect b="10391"/>
          <a:stretch/>
        </p:blipFill>
        <p:spPr bwMode="auto">
          <a:xfrm>
            <a:off x="2082800" y="200025"/>
            <a:ext cx="5734050" cy="4000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cxnSp>
        <p:nvCxnSpPr>
          <p:cNvPr id="13" name="Прямая соединительная линия 12"/>
          <p:cNvCxnSpPr/>
          <p:nvPr/>
        </p:nvCxnSpPr>
        <p:spPr>
          <a:xfrm>
            <a:off x="1314450" y="0"/>
            <a:ext cx="0" cy="6858000"/>
          </a:xfrm>
          <a:prstGeom prst="line">
            <a:avLst/>
          </a:prstGeom>
          <a:ln w="508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5534025" y="3846513"/>
            <a:ext cx="6540500" cy="2463800"/>
          </a:xfrm>
          <a:prstGeom prst="rect">
            <a:avLst/>
          </a:prstGeom>
          <a:solidFill>
            <a:srgbClr val="0498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267325" y="3987800"/>
            <a:ext cx="6553200" cy="25638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3798" name="Прямоугольник 3"/>
          <p:cNvSpPr>
            <a:spLocks noChangeArrowheads="1"/>
          </p:cNvSpPr>
          <p:nvPr/>
        </p:nvSpPr>
        <p:spPr bwMode="auto">
          <a:xfrm>
            <a:off x="5534025" y="4144963"/>
            <a:ext cx="6096000" cy="2246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>В 1943 году, сразу после освобождения города от немецко-фашистских захватчиков, Благинина в составе писательской делегации приезжала в разрушенный Орел для того, чтобы помочь возрождению творческой литературной жизни города. Она встречалась с детьми, посещала специальный детский дом в селе Некрасовка.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0885434">
            <a:off x="10554672" y="5211676"/>
            <a:ext cx="2371016" cy="237101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0800886" y="5470967"/>
            <a:ext cx="1855784" cy="18557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83296">
            <a:off x="11124124" y="5720950"/>
            <a:ext cx="1355822" cy="1355822"/>
          </a:xfrm>
          <a:prstGeom prst="rect">
            <a:avLst/>
          </a:prstGeom>
        </p:spPr>
      </p:pic>
      <p:pic>
        <p:nvPicPr>
          <p:cNvPr id="33802" name="Рисунок 13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966450" y="3511550"/>
            <a:ext cx="90805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Овал 17"/>
          <p:cNvSpPr/>
          <p:nvPr/>
        </p:nvSpPr>
        <p:spPr>
          <a:xfrm rot="10800000">
            <a:off x="887413" y="5310188"/>
            <a:ext cx="854075" cy="855662"/>
          </a:xfrm>
          <a:prstGeom prst="ellipse">
            <a:avLst/>
          </a:prstGeom>
          <a:solidFill>
            <a:srgbClr val="BBFFA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" name="Овал 18"/>
          <p:cNvSpPr/>
          <p:nvPr/>
        </p:nvSpPr>
        <p:spPr>
          <a:xfrm rot="10800000">
            <a:off x="887413" y="4137025"/>
            <a:ext cx="854075" cy="855663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0" name="Овал 19"/>
          <p:cNvSpPr/>
          <p:nvPr/>
        </p:nvSpPr>
        <p:spPr>
          <a:xfrm>
            <a:off x="877888" y="2957513"/>
            <a:ext cx="855662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" name="Овал 20"/>
          <p:cNvSpPr/>
          <p:nvPr/>
        </p:nvSpPr>
        <p:spPr>
          <a:xfrm>
            <a:off x="887413" y="1773238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887413" y="595313"/>
            <a:ext cx="854075" cy="855662"/>
          </a:xfrm>
          <a:prstGeom prst="ellipse">
            <a:avLst/>
          </a:prstGeom>
          <a:solidFill>
            <a:srgbClr val="02606A"/>
          </a:solidFill>
          <a:ln w="476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4497388"/>
            <a:ext cx="12192000" cy="23606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942975" y="4957763"/>
            <a:ext cx="10306050" cy="14478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 algn="just"/>
            <a:r>
              <a:rPr lang="ru-RU" sz="2200">
                <a:latin typeface="Calibri" pitchFamily="34" charset="0"/>
                <a:cs typeface="Times New Roman" pitchFamily="18" charset="0"/>
              </a:rPr>
              <a:t>В 1973 году Елена Благинина посетила город Орел, родное село Яковлево. Это был ее последний приезд на Орловщину.</a:t>
            </a:r>
            <a:endParaRPr lang="ru-RU" sz="2200">
              <a:latin typeface="Calibri" pitchFamily="34" charset="0"/>
            </a:endParaRPr>
          </a:p>
          <a:p>
            <a:pPr indent="269875"/>
            <a:r>
              <a:rPr lang="ru-RU" sz="2200">
                <a:latin typeface="Calibri" pitchFamily="34" charset="0"/>
                <a:cs typeface="Times New Roman" pitchFamily="18" charset="0"/>
              </a:rPr>
              <a:t>    В 1989 году Елены Александровны Благининой не стало, но память о ней жива. Ежегодно в селе Яковлево проходит праздник, посвященный памяти поэтессы.</a:t>
            </a:r>
            <a:endParaRPr lang="ru-RU" sz="2200">
              <a:latin typeface="Calibri" pitchFamily="34" charset="0"/>
            </a:endParaRPr>
          </a:p>
        </p:txBody>
      </p:sp>
      <p:pic>
        <p:nvPicPr>
          <p:cNvPr id="10242" name="Рисунок 4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0" y="371475"/>
            <a:ext cx="4848225" cy="3671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10243" name="Рисунок 46"/>
          <p:cNvPicPr>
            <a:picLocks noChangeAspect="1" noChangeArrowheads="1"/>
          </p:cNvPicPr>
          <p:nvPr/>
        </p:nvPicPr>
        <p:blipFill>
          <a:blip r:embed="rId3"/>
          <a:srcRect b="5502"/>
          <a:stretch>
            <a:fillRect/>
          </a:stretch>
        </p:blipFill>
        <p:spPr bwMode="auto">
          <a:xfrm>
            <a:off x="1712913" y="371475"/>
            <a:ext cx="3048000" cy="3671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7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Рисунок 5"/>
          <p:cNvPicPr>
            <a:picLocks noChangeAspect="1"/>
          </p:cNvPicPr>
          <p:nvPr/>
        </p:nvPicPr>
        <p:blipFill>
          <a:blip r:embed="rId2"/>
          <a:srcRect l="44354"/>
          <a:stretch>
            <a:fillRect/>
          </a:stretch>
        </p:blipFill>
        <p:spPr bwMode="auto">
          <a:xfrm>
            <a:off x="6053138" y="160338"/>
            <a:ext cx="52927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Прямоугольник 3"/>
          <p:cNvSpPr>
            <a:spLocks noChangeArrowheads="1"/>
          </p:cNvSpPr>
          <p:nvPr/>
        </p:nvSpPr>
        <p:spPr bwMode="auto">
          <a:xfrm>
            <a:off x="5249863" y="808038"/>
            <a:ext cx="6096000" cy="4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269875" algn="just">
              <a:lnSpc>
                <a:spcPct val="115000"/>
              </a:lnSpc>
              <a:spcAft>
                <a:spcPts val="1000"/>
              </a:spcAft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Я посетила школьную библиотеку и узнала, что есть несколько книг Е.А. Благининой. Самые известные и популярные стихи Е.А. Благининой: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«Мамин день»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«Посидим в тишине»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«Вот какая мама»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«Огонек»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«Кот-воркот»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«Котёнок»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«Вместе с солнышком встаю...»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«Радуга»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«Букварик»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«Улетают, улетели…»</a:t>
            </a:r>
          </a:p>
          <a:p>
            <a:pPr marL="1257300" lvl="2" indent="-342900" algn="just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«Гори, гори ясно!».</a:t>
            </a:r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1824038" y="331788"/>
            <a:ext cx="3040062" cy="4068762"/>
          </a:xfrm>
          <a:prstGeom prst="round2DiagRect">
            <a:avLst/>
          </a:prstGeom>
          <a:solidFill>
            <a:srgbClr val="FFB9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5845" name="Рисунок 9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904288" y="4810125"/>
            <a:ext cx="1154112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6" name="Рисунок 4"/>
          <p:cNvPicPr>
            <a:picLocks noChangeAspect="1"/>
          </p:cNvPicPr>
          <p:nvPr/>
        </p:nvPicPr>
        <p:blipFill>
          <a:blip r:embed="rId2"/>
          <a:srcRect r="50679"/>
          <a:stretch>
            <a:fillRect/>
          </a:stretch>
        </p:blipFill>
        <p:spPr bwMode="auto">
          <a:xfrm>
            <a:off x="-590550" y="1238250"/>
            <a:ext cx="3844925" cy="5619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1982788" y="635000"/>
            <a:ext cx="2692400" cy="3508375"/>
          </a:xfrm>
          <a:prstGeom prst="roundRect">
            <a:avLst>
              <a:gd name="adj" fmla="val 10130"/>
            </a:avLst>
          </a:prstGeom>
          <a:blipFill>
            <a:blip r:embed="rId4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8676052">
            <a:off x="-5712619" y="-2032794"/>
            <a:ext cx="8382001" cy="10799763"/>
          </a:xfrm>
          <a:prstGeom prst="triangle">
            <a:avLst>
              <a:gd name="adj" fmla="val 90877"/>
            </a:avLst>
          </a:prstGeom>
          <a:solidFill>
            <a:srgbClr val="EECA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Равнобедренный треугольник 5"/>
          <p:cNvSpPr/>
          <p:nvPr/>
        </p:nvSpPr>
        <p:spPr>
          <a:xfrm rot="17571586">
            <a:off x="-5580063" y="-1651000"/>
            <a:ext cx="8382001" cy="10798175"/>
          </a:xfrm>
          <a:prstGeom prst="triangle">
            <a:avLst>
              <a:gd name="adj" fmla="val 90877"/>
            </a:avLst>
          </a:prstGeom>
          <a:solidFill>
            <a:srgbClr val="E4AB5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Равнобедренный треугольник 4"/>
          <p:cNvSpPr/>
          <p:nvPr/>
        </p:nvSpPr>
        <p:spPr>
          <a:xfrm rot="17986328">
            <a:off x="-6042026" y="-4194175"/>
            <a:ext cx="7288213" cy="13571538"/>
          </a:xfrm>
          <a:prstGeom prst="triangle">
            <a:avLst>
              <a:gd name="adj" fmla="val 90877"/>
            </a:avLst>
          </a:prstGeom>
          <a:solidFill>
            <a:srgbClr val="D58C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6868" name="TextBox 3"/>
          <p:cNvSpPr txBox="1">
            <a:spLocks noChangeArrowheads="1"/>
          </p:cNvSpPr>
          <p:nvPr/>
        </p:nvSpPr>
        <p:spPr bwMode="auto">
          <a:xfrm>
            <a:off x="174625" y="1666875"/>
            <a:ext cx="5257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Как рассказала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библиотекарь Людмила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Анатольевна, книги Елены Александровны не пользуются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спросом у юных читателей. А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вот многие поколения бывших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девчонок и мальчишек помнят её задушевные, светлые по-русски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звонкие стихи и загадки,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скороговорки и песенки,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по которым они впервые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знакомились с прелестями </a:t>
            </a:r>
            <a:br>
              <a:rPr lang="ru-RU" sz="2200">
                <a:solidFill>
                  <a:schemeClr val="bg1"/>
                </a:solidFill>
                <a:latin typeface="Calibri" pitchFamily="34" charset="0"/>
              </a:rPr>
            </a:br>
            <a:r>
              <a:rPr lang="ru-RU" sz="2200">
                <a:solidFill>
                  <a:schemeClr val="bg1"/>
                </a:solidFill>
                <a:latin typeface="Calibri" pitchFamily="34" charset="0"/>
              </a:rPr>
              <a:t>родного языка.</a:t>
            </a:r>
          </a:p>
          <a:p>
            <a:pPr algn="ctr"/>
            <a:endParaRPr lang="ru-RU" sz="2000">
              <a:latin typeface="Calibri" pitchFamily="34" charset="0"/>
            </a:endParaRPr>
          </a:p>
        </p:txBody>
      </p:sp>
      <p:sp>
        <p:nvSpPr>
          <p:cNvPr id="12" name="Равнобедренный треугольник 11"/>
          <p:cNvSpPr/>
          <p:nvPr/>
        </p:nvSpPr>
        <p:spPr>
          <a:xfrm rot="6425134">
            <a:off x="7853362" y="-3435350"/>
            <a:ext cx="8382001" cy="10798175"/>
          </a:xfrm>
          <a:prstGeom prst="triangle">
            <a:avLst>
              <a:gd name="adj" fmla="val 90877"/>
            </a:avLst>
          </a:prstGeom>
          <a:solidFill>
            <a:srgbClr val="A6EDF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3" name="Равнобедренный треугольник 12"/>
          <p:cNvSpPr/>
          <p:nvPr/>
        </p:nvSpPr>
        <p:spPr>
          <a:xfrm rot="5320668">
            <a:off x="8736013" y="-3033713"/>
            <a:ext cx="8382000" cy="10798175"/>
          </a:xfrm>
          <a:prstGeom prst="triangle">
            <a:avLst>
              <a:gd name="adj" fmla="val 90877"/>
            </a:avLst>
          </a:prstGeom>
          <a:solidFill>
            <a:srgbClr val="43D9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4" name="Равнобедренный треугольник 13"/>
          <p:cNvSpPr/>
          <p:nvPr/>
        </p:nvSpPr>
        <p:spPr>
          <a:xfrm rot="5735410">
            <a:off x="9833768" y="-5714206"/>
            <a:ext cx="8977313" cy="15151100"/>
          </a:xfrm>
          <a:prstGeom prst="triangle">
            <a:avLst>
              <a:gd name="adj" fmla="val 90877"/>
            </a:avLst>
          </a:prstGeom>
          <a:solidFill>
            <a:srgbClr val="15A4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grpSp>
        <p:nvGrpSpPr>
          <p:cNvPr id="36872" name="Группа 14"/>
          <p:cNvGrpSpPr>
            <a:grpSpLocks/>
          </p:cNvGrpSpPr>
          <p:nvPr/>
        </p:nvGrpSpPr>
        <p:grpSpPr bwMode="auto">
          <a:xfrm>
            <a:off x="7715250" y="649288"/>
            <a:ext cx="3524250" cy="4767262"/>
            <a:chOff x="8665027" y="258200"/>
            <a:chExt cx="2986021" cy="4039646"/>
          </a:xfrm>
        </p:grpSpPr>
        <p:pic>
          <p:nvPicPr>
            <p:cNvPr id="36877" name="Рисунок 10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665027" y="258200"/>
              <a:ext cx="2986021" cy="40272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878" name="Рисунок 8"/>
            <p:cNvPicPr>
              <a:picLocks noChangeAspect="1"/>
            </p:cNvPicPr>
            <p:nvPr/>
          </p:nvPicPr>
          <p:blipFill>
            <a:blip r:embed="rId3"/>
            <a:srcRect t="38332"/>
            <a:stretch>
              <a:fillRect/>
            </a:stretch>
          </p:blipFill>
          <p:spPr bwMode="auto">
            <a:xfrm>
              <a:off x="8665028" y="1752794"/>
              <a:ext cx="2986019" cy="25450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6873" name="Рисунок 15"/>
          <p:cNvPicPr>
            <a:picLocks noChangeAspect="1"/>
          </p:cNvPicPr>
          <p:nvPr/>
        </p:nvPicPr>
        <p:blipFill>
          <a:blip r:embed="rId4">
            <a:lum bright="70000" contrast="-70000"/>
          </a:blip>
          <a:srcRect/>
          <a:stretch>
            <a:fillRect/>
          </a:stretch>
        </p:blipFill>
        <p:spPr bwMode="auto">
          <a:xfrm rot="-714566">
            <a:off x="10063163" y="4897438"/>
            <a:ext cx="2751137" cy="275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4" name="Рисунок 16"/>
          <p:cNvPicPr>
            <a:picLocks noChangeAspect="1"/>
          </p:cNvPicPr>
          <p:nvPr/>
        </p:nvPicPr>
        <p:blipFill>
          <a:blip r:embed="rId5">
            <a:grayscl/>
            <a:biLevel thresh="50000"/>
          </a:blip>
          <a:srcRect/>
          <a:stretch>
            <a:fillRect/>
          </a:stretch>
        </p:blipFill>
        <p:spPr bwMode="auto">
          <a:xfrm rot="-438090">
            <a:off x="-223838" y="42863"/>
            <a:ext cx="1514476" cy="151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5" name="Рисунок 17"/>
          <p:cNvPicPr>
            <a:picLocks noChangeAspect="1"/>
          </p:cNvPicPr>
          <p:nvPr/>
        </p:nvPicPr>
        <p:blipFill>
          <a:blip r:embed="rId6">
            <a:lum bright="70000" contrast="-70000"/>
          </a:blip>
          <a:srcRect/>
          <a:stretch>
            <a:fillRect/>
          </a:stretch>
        </p:blipFill>
        <p:spPr bwMode="auto">
          <a:xfrm>
            <a:off x="10533063" y="5175250"/>
            <a:ext cx="2152650" cy="215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76" name="Рисунок 18"/>
          <p:cNvPicPr>
            <a:picLocks noChangeAspect="1"/>
          </p:cNvPicPr>
          <p:nvPr/>
        </p:nvPicPr>
        <p:blipFill>
          <a:blip r:embed="rId7">
            <a:lum bright="70000" contrast="-70000"/>
          </a:blip>
          <a:srcRect/>
          <a:stretch>
            <a:fillRect/>
          </a:stretch>
        </p:blipFill>
        <p:spPr bwMode="auto">
          <a:xfrm rot="1083296">
            <a:off x="10982325" y="5507038"/>
            <a:ext cx="1573213" cy="1573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9123363" y="0"/>
            <a:ext cx="2865437" cy="378301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-115480" y="3280329"/>
            <a:ext cx="7817255" cy="381297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4" name="Rectangle 4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7764463" y="3163888"/>
            <a:ext cx="2792412" cy="369411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7896" name="Rectangle 5"/>
          <p:cNvSpPr>
            <a:spLocks noChangeArrowheads="1"/>
          </p:cNvSpPr>
          <p:nvPr/>
        </p:nvSpPr>
        <p:spPr bwMode="auto">
          <a:xfrm>
            <a:off x="865188" y="4294188"/>
            <a:ext cx="6029325" cy="178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algn="ctr" eaLnBrk="0" hangingPunct="0"/>
            <a:r>
              <a:rPr lang="ru-RU" altLang="ru-RU" sz="2200">
                <a:latin typeface="Calibri" pitchFamily="34" charset="0"/>
                <a:cs typeface="Times New Roman" pitchFamily="18" charset="0"/>
              </a:rPr>
              <a:t>Всю полученную информацию мы проанализировали и на ее основе  разработали сценарий мероприятия и интерактивную игру «Учитель доброты» и буклет «Поэзия Детства» для обучающихся начальной  школы.  </a:t>
            </a:r>
            <a:endParaRPr lang="ru-RU" altLang="ru-RU" sz="2200">
              <a:latin typeface="Calibri" pitchFamily="34" charset="0"/>
            </a:endParaRPr>
          </a:p>
        </p:txBody>
      </p:sp>
      <p:grpSp>
        <p:nvGrpSpPr>
          <p:cNvPr id="37897" name="Группа 11"/>
          <p:cNvGrpSpPr>
            <a:grpSpLocks/>
          </p:cNvGrpSpPr>
          <p:nvPr/>
        </p:nvGrpSpPr>
        <p:grpSpPr bwMode="auto">
          <a:xfrm>
            <a:off x="9259888" y="0"/>
            <a:ext cx="2728912" cy="3681413"/>
            <a:chOff x="7704274" y="1202013"/>
            <a:chExt cx="3346167" cy="4513037"/>
          </a:xfrm>
        </p:grpSpPr>
        <p:pic>
          <p:nvPicPr>
            <p:cNvPr id="11" name="Рисунок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704274" y="1202013"/>
              <a:ext cx="3346167" cy="451303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9" name="Рисунок 8"/>
            <p:cNvPicPr>
              <a:picLocks noChangeAspect="1"/>
            </p:cNvPicPr>
            <p:nvPr/>
          </p:nvPicPr>
          <p:blipFill rotWithShape="1">
            <a:blip r:embed="rId3"/>
            <a:srcRect t="46049"/>
            <a:stretch/>
          </p:blipFill>
          <p:spPr>
            <a:xfrm>
              <a:off x="7704274" y="3208456"/>
              <a:ext cx="3346167" cy="250659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4582927">
            <a:off x="1224121" y="-521610"/>
            <a:ext cx="1436454" cy="2551685"/>
          </a:xfrm>
          <a:prstGeom prst="rect">
            <a:avLst/>
          </a:prstGeom>
          <a:noFill/>
          <a:ln>
            <a:noFill/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4582927">
            <a:off x="3483588" y="-1645381"/>
            <a:ext cx="1436454" cy="255168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4582927">
            <a:off x="-1035346" y="602160"/>
            <a:ext cx="1436454" cy="2551685"/>
          </a:xfrm>
          <a:prstGeom prst="rect">
            <a:avLst/>
          </a:prstGeom>
        </p:spPr>
      </p:pic>
      <p:pic>
        <p:nvPicPr>
          <p:cNvPr id="37901" name="Рисунок 1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90988" y="298450"/>
            <a:ext cx="3784600" cy="267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2" name="Рисунок 5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887538" y="1039813"/>
            <a:ext cx="3830637" cy="2709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2" descr="C:\Users\Ктото\Desktop\IMG-20220115-WA0029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891463" y="3171825"/>
            <a:ext cx="2674937" cy="348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E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01700" y="0"/>
            <a:ext cx="6057900" cy="6163855"/>
          </a:xfrm>
          <a:prstGeom prst="rect">
            <a:avLst/>
          </a:prstGeom>
          <a:solidFill>
            <a:srgbClr val="FFFEF3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917" name="Прямоугольник 3"/>
          <p:cNvSpPr>
            <a:spLocks noChangeArrowheads="1"/>
          </p:cNvSpPr>
          <p:nvPr/>
        </p:nvSpPr>
        <p:spPr bwMode="auto">
          <a:xfrm>
            <a:off x="938213" y="1033463"/>
            <a:ext cx="59309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269875" algn="just">
              <a:lnSpc>
                <a:spcPct val="115000"/>
              </a:lnSpc>
            </a:pPr>
            <a: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  <a:t>Замечательный поэт Елена Благинина написала много детских стихов, которые давно полюбились малышам. Произведения автора переведены на немецкий, болгарский, китайский, и другие языки. </a:t>
            </a:r>
          </a:p>
          <a:p>
            <a:pPr indent="269875" algn="just">
              <a:lnSpc>
                <a:spcPct val="115000"/>
              </a:lnSpc>
            </a:pPr>
            <a: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  <a:t>Елена Александровна Благинина смогла передать своим стихам детскую радость, удивление перед огромным миром. Ее книги учат доброте, мужеству, взаимовыручке.  </a:t>
            </a:r>
          </a:p>
          <a:p>
            <a:pPr indent="269875" algn="just">
              <a:lnSpc>
                <a:spcPct val="115000"/>
              </a:lnSpc>
            </a:pPr>
            <a: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  <a:t>Но произведения Благининой несправедливо забыты. Их нужно изучать и обязательно включать в список литературы для внеклассного чтения. </a:t>
            </a:r>
          </a:p>
        </p:txBody>
      </p:sp>
      <p:sp>
        <p:nvSpPr>
          <p:cNvPr id="38918" name="AutoShape 4" descr="https://s1.slide-share.ru/s_slide/5f104fe2ed7a3d18989a22ac92e66cd5/7c0cad89-936e-4268-8f41-1e343d732152.jpeg"/>
          <p:cNvSpPr>
            <a:spLocks noChangeAspect="1" noChangeArrowheads="1"/>
          </p:cNvSpPr>
          <p:nvPr/>
        </p:nvSpPr>
        <p:spPr bwMode="auto">
          <a:xfrm>
            <a:off x="155575" y="-4319588"/>
            <a:ext cx="4479925" cy="44799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83500" y="850900"/>
            <a:ext cx="3937000" cy="5226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1481138" y="452438"/>
            <a:ext cx="1835150" cy="461962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atin typeface="+mn-lt"/>
                <a:cs typeface="+mn-cs"/>
              </a:rPr>
              <a:t>Заключение</a:t>
            </a:r>
            <a:endParaRPr lang="ru-RU" b="1" dirty="0">
              <a:latin typeface="+mn-lt"/>
              <a:cs typeface="+mn-cs"/>
            </a:endParaRPr>
          </a:p>
        </p:txBody>
      </p:sp>
      <p:pic>
        <p:nvPicPr>
          <p:cNvPr id="38921" name="Рисунок 10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01700" y="334963"/>
            <a:ext cx="57943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0" y="5604956"/>
            <a:ext cx="1729126" cy="14474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-182109" y="5574016"/>
            <a:ext cx="1729126" cy="144749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duotone>
              <a:schemeClr val="accent5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450742">
            <a:off x="10673329" y="-287844"/>
            <a:ext cx="1729126" cy="1447495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450742">
            <a:off x="10491220" y="-318784"/>
            <a:ext cx="1729126" cy="1447495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A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Прямоугольник 17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17513" y="2392363"/>
            <a:ext cx="4883150" cy="4257675"/>
          </a:xfrm>
          <a:prstGeom prst="rect">
            <a:avLst/>
          </a:prstGeom>
          <a:solidFill>
            <a:srgbClr val="92B8BC"/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39939" name="Прямоугольник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17488" y="2171700"/>
            <a:ext cx="4883150" cy="4257675"/>
          </a:xfrm>
          <a:prstGeom prst="rect">
            <a:avLst/>
          </a:prstGeom>
          <a:solidFill>
            <a:srgbClr val="DBE8E9"/>
          </a:solidFill>
          <a:ln w="127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ru-RU">
              <a:latin typeface="Calibri" pitchFamily="34" charset="0"/>
            </a:endParaRPr>
          </a:p>
        </p:txBody>
      </p:sp>
      <p:sp>
        <p:nvSpPr>
          <p:cNvPr id="14" name="Овал 13"/>
          <p:cNvSpPr/>
          <p:nvPr>
            <p:custDataLst>
              <p:tags r:id="rId3"/>
            </p:custDataLst>
          </p:nvPr>
        </p:nvSpPr>
        <p:spPr>
          <a:xfrm>
            <a:off x="-70165" y="1043851"/>
            <a:ext cx="2729227" cy="911225"/>
          </a:xfrm>
          <a:prstGeom prst="ellipse">
            <a:avLst/>
          </a:prstGeom>
          <a:solidFill>
            <a:srgbClr val="02606A"/>
          </a:solidFill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softEdge rad="317500"/>
          </a:effectLst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800">
              <a:latin typeface="+mn-lt"/>
              <a:cs typeface="+mn-cs"/>
            </a:endParaRPr>
          </a:p>
        </p:txBody>
      </p:sp>
      <p:sp>
        <p:nvSpPr>
          <p:cNvPr id="5" name="TextBox 4"/>
          <p:cNvSpPr txBox="1"/>
          <p:nvPr>
            <p:custDataLst>
              <p:tags r:id="rId4"/>
            </p:custDataLst>
          </p:nvPr>
        </p:nvSpPr>
        <p:spPr>
          <a:xfrm>
            <a:off x="639763" y="1216025"/>
            <a:ext cx="2019300" cy="52228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FFFF"/>
                </a:solidFill>
                <a:effectLst>
                  <a:outerShdw blurRad="50800" dist="38100" dir="2700000" algn="tl" rotWithShape="0">
                    <a:srgbClr val="000000">
                      <a:alpha val="40000"/>
                    </a:srgbClr>
                  </a:outerShdw>
                </a:effectLst>
                <a:latin typeface="Calibri"/>
                <a:cs typeface="Arial"/>
                <a:sym typeface="Wingdings"/>
              </a:rPr>
              <a:t>Вывод:</a:t>
            </a:r>
            <a:endParaRPr lang="ru-RU" sz="28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39944" name="Прямоугольник 1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17500" y="2392363"/>
            <a:ext cx="4683125" cy="4111625"/>
          </a:xfrm>
          <a:prstGeom prst="rect">
            <a:avLst/>
          </a:prstGeom>
          <a:noFill/>
          <a:ln w="9525" algn="ctr">
            <a:noFill/>
            <a:round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buFont typeface="Calibri Light"/>
              <a:buAutoNum type="arabicParenR"/>
            </a:pP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Произведения Е. А. Благининой интересны детям.</a:t>
            </a:r>
          </a:p>
          <a:p>
            <a:pPr marL="342900" indent="-342900">
              <a:buFont typeface="Calibri Light"/>
              <a:buAutoNum type="arabicParenR"/>
            </a:pPr>
            <a:endParaRPr lang="ru-RU" sz="2200">
              <a:solidFill>
                <a:srgbClr val="000000"/>
              </a:solidFill>
              <a:latin typeface="Calibri" pitchFamily="34" charset="0"/>
              <a:sym typeface="Wingdings"/>
            </a:endParaRPr>
          </a:p>
          <a:p>
            <a:pPr marL="342900" indent="-342900">
              <a:buFont typeface="Calibri Light"/>
              <a:buAutoNum type="arabicParenR"/>
            </a:pP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Стихи писательницы имеют воспитательное значение, учат доброте, взаимовыручке, любви к Родине.</a:t>
            </a:r>
            <a:b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</a:br>
            <a:endParaRPr lang="ru-RU" sz="2200">
              <a:solidFill>
                <a:srgbClr val="000000"/>
              </a:solidFill>
              <a:latin typeface="Calibri" pitchFamily="34" charset="0"/>
              <a:sym typeface="Wingdings"/>
            </a:endParaRPr>
          </a:p>
          <a:p>
            <a:pPr marL="342900" indent="-342900">
              <a:buFont typeface="Calibri Light"/>
              <a:buAutoNum type="arabicParenR"/>
            </a:pP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Книги  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ea typeface="Calibri" pitchFamily="34" charset="0"/>
                <a:cs typeface="Times New Roman" pitchFamily="18" charset="0"/>
                <a:sym typeface="Wingdings"/>
              </a:rPr>
              <a:t>Елены Благининой  н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  <a:sym typeface="Wingdings"/>
              </a:rPr>
              <a:t>адо 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 изучать и 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  <a:sym typeface="Wingdings"/>
              </a:rPr>
              <a:t>нужно 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 включить </a:t>
            </a:r>
            <a:b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</a:b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в список литературы для 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cs typeface="Times New Roman" pitchFamily="18" charset="0"/>
                <a:sym typeface="Wingdings"/>
              </a:rPr>
              <a:t>дополнительного </a:t>
            </a:r>
            <a:r>
              <a:rPr lang="ru-RU" sz="2200">
                <a:solidFill>
                  <a:srgbClr val="000000"/>
                </a:solidFill>
                <a:latin typeface="Calibri" pitchFamily="34" charset="0"/>
                <a:sym typeface="Wingdings"/>
              </a:rPr>
              <a:t> чтения. </a:t>
            </a:r>
            <a:endParaRPr lang="ru-RU" sz="2200">
              <a:latin typeface="Calibri" pitchFamily="34" charset="0"/>
            </a:endParaRPr>
          </a:p>
        </p:txBody>
      </p:sp>
      <p:pic>
        <p:nvPicPr>
          <p:cNvPr id="39945" name="Рисунок 1"/>
          <p:cNvPicPr>
            <a:picLocks noChangeAspect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56113" y="5561013"/>
            <a:ext cx="1089025" cy="108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6" name="Рисунок 8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-714566">
            <a:off x="10585450" y="5254625"/>
            <a:ext cx="2751138" cy="2751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7" name="Рисунок 9"/>
          <p:cNvPicPr>
            <a:picLocks noChangeAspect="1"/>
          </p:cNvPicPr>
          <p:nvPr/>
        </p:nvPicPr>
        <p:blipFill>
          <a:blip r:embed="rId9">
            <a:lum bright="70000" contrast="-70000"/>
          </a:blip>
          <a:srcRect/>
          <a:stretch>
            <a:fillRect/>
          </a:stretch>
        </p:blipFill>
        <p:spPr bwMode="auto">
          <a:xfrm>
            <a:off x="11055350" y="5532438"/>
            <a:ext cx="21526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8" name="Рисунок 10"/>
          <p:cNvPicPr>
            <a:picLocks noChangeAspect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083296">
            <a:off x="11504613" y="5862638"/>
            <a:ext cx="1573212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Учитель\Desktop\IMG_20220119_22374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25" y="129473"/>
            <a:ext cx="2374184" cy="2695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Учитель\Desktop\IMG_20220119_223820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9714" y="92233"/>
            <a:ext cx="2261961" cy="2769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Учитель\Desktop\IMG_20220119_22314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1669" y="717561"/>
            <a:ext cx="2154949" cy="2908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C:\Users\Учитель\Desktop\IMG_20220119_224030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6287" y="3915796"/>
            <a:ext cx="4484913" cy="258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FE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5849945" y="1087722"/>
            <a:ext cx="4876800" cy="532443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65" name="Рисунок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1700" y="188913"/>
            <a:ext cx="7153275" cy="650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TextBox 7"/>
          <p:cNvSpPr txBox="1">
            <a:spLocks noChangeArrowheads="1"/>
          </p:cNvSpPr>
          <p:nvPr/>
        </p:nvSpPr>
        <p:spPr bwMode="auto">
          <a:xfrm>
            <a:off x="6453188" y="1873250"/>
            <a:ext cx="3987800" cy="406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>
                <a:latin typeface="Calibri" pitchFamily="34" charset="0"/>
              </a:rPr>
              <a:t>   1. Елена Благинина // Дет.лит. – 1988. — № 5. – С.43 – 44.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   2. Митина, С. Благининские посиделки // Дет.лит. – 1994. — № 4. – С.18 – 22.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   3. Огнецвет, Э. Родниковая радость // Дет.лит. – 1994. — № 4. – С.22 – 24.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   4. Озеров, Лев Хранительница огня // Дет.лит. – 1983. — № 5. – С.11 – 15.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   5. Павлова, Н. Лирика детства / Н.Павлова. – М.: Дет.лит., 1987. – 148 с.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   6. Приходько, В. «Была и буду» // Дет.лит. – 1990. — № 10. – С.74 – 78.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   7. Тарасова, Л.Н. Встреча с писательницей Е.А. Благининой // Нач.шк.- 2000. — </a:t>
            </a:r>
            <a:br>
              <a:rPr lang="ru-RU" sz="1600">
                <a:latin typeface="Calibri" pitchFamily="34" charset="0"/>
              </a:rPr>
            </a:br>
            <a:r>
              <a:rPr lang="ru-RU" sz="1600">
                <a:latin typeface="Calibri" pitchFamily="34" charset="0"/>
              </a:rPr>
              <a:t>№ 2. – С.107 – 111.</a:t>
            </a:r>
          </a:p>
          <a:p>
            <a:endParaRPr lang="ru-RU" sz="1600">
              <a:latin typeface="Calibri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65213" y="2789238"/>
            <a:ext cx="3203575" cy="52228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760076"/>
                </a:solidFill>
                <a:latin typeface="+mn-lt"/>
                <a:cs typeface="+mn-cs"/>
              </a:rPr>
              <a:t>Список литературы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774700" y="3433763"/>
            <a:ext cx="2895600" cy="0"/>
          </a:xfrm>
          <a:prstGeom prst="line">
            <a:avLst/>
          </a:prstGeom>
          <a:ln w="444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2487613" y="3581400"/>
            <a:ext cx="1665287" cy="0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0970" name="Рисунок 1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2708275"/>
            <a:ext cx="684213" cy="684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1" name="Рисунок 18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89700" y="1319213"/>
            <a:ext cx="623888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5524500" y="3990975"/>
            <a:ext cx="6008688" cy="2185988"/>
          </a:xfrm>
          <a:prstGeom prst="rect">
            <a:avLst/>
          </a:prstGeom>
          <a:solidFill>
            <a:schemeClr val="bg1">
              <a:alpha val="4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98500" y="1020763"/>
            <a:ext cx="2046288" cy="588962"/>
          </a:xfrm>
          <a:prstGeom prst="rect">
            <a:avLst/>
          </a:prstGeom>
          <a:solidFill>
            <a:srgbClr val="EDC58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812800" y="954088"/>
            <a:ext cx="2090738" cy="5746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389" name="Рисунок 8"/>
          <p:cNvPicPr>
            <a:picLocks noChangeAspect="1"/>
          </p:cNvPicPr>
          <p:nvPr/>
        </p:nvPicPr>
        <p:blipFill>
          <a:blip r:embed="rId2"/>
          <a:srcRect t="9003" r="61664"/>
          <a:stretch>
            <a:fillRect/>
          </a:stretch>
        </p:blipFill>
        <p:spPr bwMode="auto">
          <a:xfrm>
            <a:off x="969963" y="1828800"/>
            <a:ext cx="3568700" cy="4510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657850" y="4084638"/>
            <a:ext cx="5875338" cy="209232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latin typeface="+mn-lt"/>
                <a:cs typeface="+mn-cs"/>
              </a:rPr>
              <a:t>Кто такая Е.А. Благинина?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latin typeface="+mn-lt"/>
                <a:cs typeface="+mn-cs"/>
              </a:rPr>
              <a:t>Где и когда она жила?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latin typeface="+mn-lt"/>
                <a:cs typeface="+mn-cs"/>
              </a:rPr>
              <a:t>Какие произведения она написала?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latin typeface="+mn-lt"/>
                <a:cs typeface="+mn-cs"/>
              </a:rPr>
              <a:t>Чему учат стихи поэтессы?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  <a:buFont typeface="Wingdings" panose="05000000000000000000" pitchFamily="2" charset="2"/>
              <a:buChar char="§"/>
              <a:defRPr/>
            </a:pPr>
            <a:r>
              <a:rPr lang="ru-RU" sz="2200" dirty="0">
                <a:latin typeface="+mn-lt"/>
                <a:cs typeface="+mn-cs"/>
              </a:rPr>
              <a:t>Насколько актуально сегодня ее творчество?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Clr>
                <a:schemeClr val="tx1">
                  <a:lumMod val="95000"/>
                  <a:lumOff val="5000"/>
                </a:schemeClr>
              </a:buClr>
              <a:defRPr/>
            </a:pPr>
            <a:endParaRPr lang="ru-RU" sz="2000" dirty="0">
              <a:latin typeface="+mn-lt"/>
              <a:cs typeface="+mn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23938" y="930275"/>
            <a:ext cx="1668462" cy="584200"/>
          </a:xfrm>
          <a:prstGeom prst="rect">
            <a:avLst/>
          </a:prstGeom>
          <a:noFill/>
          <a:effectLst/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atin typeface="+mj-lt"/>
                <a:ea typeface="+mj-ea"/>
                <a:cs typeface="+mj-cs"/>
              </a:rPr>
              <a:t>Вопросы</a:t>
            </a:r>
            <a:endParaRPr lang="ru-RU" sz="36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16392" name="Рисунок 12"/>
          <p:cNvPicPr>
            <a:picLocks noChangeAspect="1"/>
          </p:cNvPicPr>
          <p:nvPr/>
        </p:nvPicPr>
        <p:blipFill>
          <a:blip r:embed="rId3"/>
          <a:srcRect b="50919"/>
          <a:stretch>
            <a:fillRect/>
          </a:stretch>
        </p:blipFill>
        <p:spPr bwMode="auto">
          <a:xfrm>
            <a:off x="2549525" y="688975"/>
            <a:ext cx="762000" cy="360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Рисунок 15"/>
          <p:cNvPicPr>
            <a:picLocks noChangeAspect="1"/>
          </p:cNvPicPr>
          <p:nvPr/>
        </p:nvPicPr>
        <p:blipFill>
          <a:blip r:embed="rId4"/>
          <a:srcRect t="49709"/>
          <a:stretch>
            <a:fillRect/>
          </a:stretch>
        </p:blipFill>
        <p:spPr bwMode="auto">
          <a:xfrm>
            <a:off x="382588" y="1370013"/>
            <a:ext cx="744537" cy="37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Рисунок 18"/>
          <p:cNvPicPr>
            <a:picLocks noChangeAspect="1"/>
          </p:cNvPicPr>
          <p:nvPr/>
        </p:nvPicPr>
        <p:blipFill>
          <a:blip r:embed="rId2"/>
          <a:srcRect l="36954" b="45889"/>
          <a:stretch>
            <a:fillRect/>
          </a:stretch>
        </p:blipFill>
        <p:spPr bwMode="auto">
          <a:xfrm>
            <a:off x="5248275" y="1049338"/>
            <a:ext cx="5734050" cy="261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B455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4826000" y="0"/>
            <a:ext cx="736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7411" name="Объект 2"/>
          <p:cNvSpPr>
            <a:spLocks noGrp="1"/>
          </p:cNvSpPr>
          <p:nvPr>
            <p:ph idx="1"/>
          </p:nvPr>
        </p:nvSpPr>
        <p:spPr>
          <a:xfrm>
            <a:off x="5126038" y="698500"/>
            <a:ext cx="6765925" cy="962025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ru-RU" sz="2400" b="1" smtClean="0">
                <a:solidFill>
                  <a:srgbClr val="D58C22"/>
                </a:solidFill>
              </a:rPr>
              <a:t>Цель проекта:</a:t>
            </a:r>
            <a:endParaRPr lang="ru-RU" sz="2000" smtClean="0"/>
          </a:p>
        </p:txBody>
      </p:sp>
      <p:sp>
        <p:nvSpPr>
          <p:cNvPr id="5" name="TextBox 4"/>
          <p:cNvSpPr txBox="1"/>
          <p:nvPr/>
        </p:nvSpPr>
        <p:spPr>
          <a:xfrm>
            <a:off x="5380038" y="3271838"/>
            <a:ext cx="6511925" cy="3724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поиск и систематизация материала о жизни и творчестве </a:t>
            </a:r>
            <a:r>
              <a:rPr lang="en-US" sz="2200" dirty="0">
                <a:latin typeface="+mn-lt"/>
                <a:cs typeface="+mn-cs"/>
              </a:rPr>
              <a:t> </a:t>
            </a:r>
            <a:r>
              <a:rPr lang="ru-RU" sz="2200" dirty="0">
                <a:latin typeface="+mn-lt"/>
                <a:cs typeface="+mn-cs"/>
              </a:rPr>
              <a:t>Е.А. Благининой;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выяснить, знают ли ученики о произведениях </a:t>
            </a:r>
            <a:r>
              <a:rPr lang="en-US" sz="2200" dirty="0">
                <a:latin typeface="+mn-lt"/>
                <a:cs typeface="+mn-cs"/>
              </a:rPr>
              <a:t> </a:t>
            </a:r>
            <a:br>
              <a:rPr lang="en-US" sz="2200" dirty="0">
                <a:latin typeface="+mn-lt"/>
                <a:cs typeface="+mn-cs"/>
              </a:rPr>
            </a:br>
            <a:r>
              <a:rPr lang="ru-RU" sz="2200" dirty="0">
                <a:latin typeface="+mn-lt"/>
                <a:cs typeface="+mn-cs"/>
              </a:rPr>
              <a:t>Е.А. Благининой;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заинтересовать одноклассников чтением произведений</a:t>
            </a:r>
            <a:r>
              <a:rPr lang="en-US" sz="2200" dirty="0">
                <a:latin typeface="+mn-lt"/>
                <a:cs typeface="+mn-cs"/>
              </a:rPr>
              <a:t/>
            </a:r>
            <a:br>
              <a:rPr lang="en-US" sz="2200" dirty="0">
                <a:latin typeface="+mn-lt"/>
                <a:cs typeface="+mn-cs"/>
              </a:rPr>
            </a:br>
            <a:r>
              <a:rPr lang="ru-RU" sz="2200" dirty="0">
                <a:latin typeface="+mn-lt"/>
                <a:cs typeface="+mn-cs"/>
              </a:rPr>
              <a:t>Е.А. Благининой; 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200" dirty="0">
                <a:latin typeface="+mn-lt"/>
                <a:cs typeface="+mn-cs"/>
              </a:rPr>
              <a:t>развивать познавательную активность,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     интерес к историческому прошлому нашего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cs typeface="+mn-cs"/>
              </a:rPr>
              <a:t>     края.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latin typeface="+mn-lt"/>
              <a:cs typeface="+mn-cs"/>
            </a:endParaRPr>
          </a:p>
        </p:txBody>
      </p:sp>
      <p:pic>
        <p:nvPicPr>
          <p:cNvPr id="17413" name="Picture 2" descr="https://avatars.mds.yandex.net/get-zen_doc/119173/pub_5b2cb0a5c8dfbc00a855286d_5b2cb0b4ddd64b00a87bab60/scale_1200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87400" y="2473325"/>
            <a:ext cx="5846763" cy="438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4" name="TextBox 6"/>
          <p:cNvSpPr txBox="1">
            <a:spLocks noChangeArrowheads="1"/>
          </p:cNvSpPr>
          <p:nvPr/>
        </p:nvSpPr>
        <p:spPr bwMode="auto">
          <a:xfrm>
            <a:off x="5126038" y="2976563"/>
            <a:ext cx="1209675" cy="76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D58C22"/>
                </a:solidFill>
                <a:latin typeface="Calibri" pitchFamily="34" charset="0"/>
              </a:rPr>
              <a:t>Задачи</a:t>
            </a:r>
            <a:r>
              <a:rPr lang="ru-RU" sz="2000">
                <a:solidFill>
                  <a:srgbClr val="D58C22"/>
                </a:solidFill>
                <a:latin typeface="Calibri" pitchFamily="34" charset="0"/>
              </a:rPr>
              <a:t>:</a:t>
            </a:r>
          </a:p>
          <a:p>
            <a:endParaRPr lang="ru-RU" sz="2000">
              <a:latin typeface="Calibri" pitchFamily="34" charset="0"/>
            </a:endParaRPr>
          </a:p>
        </p:txBody>
      </p:sp>
      <p:sp>
        <p:nvSpPr>
          <p:cNvPr id="17415" name="TextBox 9"/>
          <p:cNvSpPr txBox="1">
            <a:spLocks noChangeArrowheads="1"/>
          </p:cNvSpPr>
          <p:nvPr/>
        </p:nvSpPr>
        <p:spPr bwMode="auto">
          <a:xfrm>
            <a:off x="5380038" y="1095375"/>
            <a:ext cx="65119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>
                <a:latin typeface="Calibri" pitchFamily="34" charset="0"/>
              </a:rPr>
              <a:t>показать, что и в наше время творчество </a:t>
            </a:r>
            <a:br>
              <a:rPr lang="ru-RU" sz="2200">
                <a:latin typeface="Calibri" pitchFamily="34" charset="0"/>
              </a:rPr>
            </a:br>
            <a:r>
              <a:rPr lang="ru-RU" sz="2200">
                <a:latin typeface="Calibri" pitchFamily="34" charset="0"/>
              </a:rPr>
              <a:t>Е.А. Благининой актуально, учит милосердию, добру, взаимопомощи.</a:t>
            </a:r>
          </a:p>
          <a:p>
            <a:endParaRPr lang="ru-RU">
              <a:latin typeface="Calibri" pitchFamily="34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0885434">
            <a:off x="10897894" y="5575301"/>
            <a:ext cx="1987076" cy="1987076"/>
          </a:xfrm>
          <a:prstGeom prst="rect">
            <a:avLst/>
          </a:prstGeom>
        </p:spPr>
      </p:pic>
      <p:pic>
        <p:nvPicPr>
          <p:cNvPr id="17417" name="Рисунок 11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999534">
            <a:off x="4991100" y="2165350"/>
            <a:ext cx="777875" cy="7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duotone>
              <a:schemeClr val="accent1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21161910">
            <a:off x="10749584" y="287404"/>
            <a:ext cx="1141847" cy="114184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>
            <a:off x="11130728" y="5773806"/>
            <a:ext cx="1555276" cy="1555276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083296">
            <a:off x="11340229" y="6000702"/>
            <a:ext cx="1136273" cy="1136273"/>
          </a:xfrm>
          <a:prstGeom prst="rect">
            <a:avLst/>
          </a:prstGeom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CD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ds04.infourok.ru/uploads/ex/06c4/0017e80b-41b5f92c/hello_html_m1bde9990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04950" y="309563"/>
            <a:ext cx="3913188" cy="45942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4" name="Прямоугольник 3"/>
          <p:cNvSpPr/>
          <p:nvPr/>
        </p:nvSpPr>
        <p:spPr>
          <a:xfrm>
            <a:off x="0" y="5511800"/>
            <a:ext cx="12192000" cy="1346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3429000" y="5865813"/>
            <a:ext cx="5334000" cy="523875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920000"/>
                </a:solidFill>
                <a:latin typeface="+mn-lt"/>
                <a:cs typeface="+mn-cs"/>
              </a:rPr>
              <a:t>Объект и Предмет исследования</a:t>
            </a:r>
            <a:endParaRPr lang="ru-RU" sz="2800" dirty="0">
              <a:solidFill>
                <a:srgbClr val="920000"/>
              </a:solidFill>
              <a:latin typeface="+mn-lt"/>
              <a:cs typeface="+mn-cs"/>
            </a:endParaRPr>
          </a:p>
        </p:txBody>
      </p:sp>
      <p:pic>
        <p:nvPicPr>
          <p:cNvPr id="2052" name="Picture 4" descr="https://uramdb.ru/uploads/2020/11/3/1581298-elena-blaginina-4_big.jpg"/>
          <p:cNvPicPr>
            <a:picLocks noChangeAspect="1" noChangeArrowheads="1"/>
          </p:cNvPicPr>
          <p:nvPr/>
        </p:nvPicPr>
        <p:blipFill rotWithShape="1">
          <a:blip r:embed="rId3"/>
          <a:srcRect l="5139" r="-5139"/>
          <a:stretch/>
        </p:blipFill>
        <p:spPr bwMode="auto">
          <a:xfrm>
            <a:off x="6135688" y="319088"/>
            <a:ext cx="3303587" cy="4584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4" name="Picture 6" descr="https://cdn1.ozone.ru/s3/multimedia-g/6005507980.jpg"/>
          <p:cNvPicPr>
            <a:picLocks noChangeAspect="1" noChangeArrowheads="1"/>
          </p:cNvPicPr>
          <p:nvPr/>
        </p:nvPicPr>
        <p:blipFill rotWithShape="1">
          <a:blip r:embed="rId4"/>
          <a:srcRect t="10514" r="54445" b="1002"/>
          <a:stretch/>
        </p:blipFill>
        <p:spPr bwMode="auto">
          <a:xfrm>
            <a:off x="8926513" y="2593975"/>
            <a:ext cx="1754187" cy="23098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2056" name="Picture 8" descr="https://cdn1.ozone.ru/s3/multimedia-g/6005507980.jpg"/>
          <p:cNvPicPr>
            <a:picLocks noChangeAspect="1" noChangeArrowheads="1"/>
          </p:cNvPicPr>
          <p:nvPr/>
        </p:nvPicPr>
        <p:blipFill rotWithShape="1">
          <a:blip r:embed="rId5"/>
          <a:srcRect l="54569" t="3190" b="8133"/>
          <a:stretch/>
        </p:blipFill>
        <p:spPr bwMode="auto">
          <a:xfrm>
            <a:off x="8926513" y="311150"/>
            <a:ext cx="1754187" cy="23209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duotone>
              <a:schemeClr val="accent2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9406404">
            <a:off x="11371274" y="-457583"/>
            <a:ext cx="1415854" cy="181894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duotone>
              <a:schemeClr val="accent4">
                <a:shade val="45000"/>
                <a:satMod val="135000"/>
              </a:schemeClr>
              <a:prstClr val="white"/>
            </a:duotone>
            <a:extLst/>
          </a:blip>
          <a:stretch>
            <a:fillRect/>
          </a:stretch>
        </p:blipFill>
        <p:spPr>
          <a:xfrm rot="19406404">
            <a:off x="-500575" y="5479888"/>
            <a:ext cx="1415854" cy="1818942"/>
          </a:xfrm>
          <a:prstGeom prst="rect">
            <a:avLst/>
          </a:prstGeom>
        </p:spPr>
      </p:pic>
      <p:sp>
        <p:nvSpPr>
          <p:cNvPr id="18442" name="Прямоугольник 1"/>
          <p:cNvSpPr>
            <a:spLocks noChangeArrowheads="1"/>
          </p:cNvSpPr>
          <p:nvPr/>
        </p:nvSpPr>
        <p:spPr bwMode="auto">
          <a:xfrm>
            <a:off x="1925638" y="4972050"/>
            <a:ext cx="335597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Поэтесса Е.А. Благинина</a:t>
            </a:r>
          </a:p>
        </p:txBody>
      </p:sp>
      <p:sp>
        <p:nvSpPr>
          <p:cNvPr id="18443" name="Прямоугольник 2"/>
          <p:cNvSpPr>
            <a:spLocks noChangeArrowheads="1"/>
          </p:cNvSpPr>
          <p:nvPr/>
        </p:nvSpPr>
        <p:spPr bwMode="auto">
          <a:xfrm>
            <a:off x="5808663" y="4960938"/>
            <a:ext cx="56340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>
                <a:latin typeface="Calibri" pitchFamily="34" charset="0"/>
              </a:rPr>
              <a:t>Биография и творчество Е.А. Благининой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CC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7"/>
          <p:cNvPicPr>
            <a:picLocks noChangeAspect="1"/>
          </p:cNvPicPr>
          <p:nvPr/>
        </p:nvPicPr>
        <p:blipFill>
          <a:blip r:embed="rId2"/>
          <a:srcRect t="22063" r="80206"/>
          <a:stretch>
            <a:fillRect/>
          </a:stretch>
        </p:blipFill>
        <p:spPr bwMode="auto">
          <a:xfrm>
            <a:off x="387350" y="1697038"/>
            <a:ext cx="1836738" cy="4586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Рисунок 8"/>
          <p:cNvPicPr>
            <a:picLocks noChangeAspect="1"/>
          </p:cNvPicPr>
          <p:nvPr/>
        </p:nvPicPr>
        <p:blipFill>
          <a:blip r:embed="rId3"/>
          <a:srcRect l="83899" t="18750"/>
          <a:stretch>
            <a:fillRect/>
          </a:stretch>
        </p:blipFill>
        <p:spPr bwMode="auto">
          <a:xfrm>
            <a:off x="10179050" y="1435100"/>
            <a:ext cx="1555750" cy="497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Скругленный прямоугольник 10"/>
          <p:cNvSpPr/>
          <p:nvPr/>
        </p:nvSpPr>
        <p:spPr>
          <a:xfrm>
            <a:off x="1601788" y="1435100"/>
            <a:ext cx="3622675" cy="1820863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1670050" y="1598613"/>
            <a:ext cx="35814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Гипотеза: </a:t>
            </a:r>
          </a:p>
          <a:p>
            <a: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  <a:t>произведения </a:t>
            </a:r>
            <a:b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  <a:t>Е.А. Благининой актуальны и в наше время</a:t>
            </a:r>
            <a:r>
              <a:rPr lang="ru-RU" sz="22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2200">
              <a:latin typeface="Calibri" pitchFamily="34" charset="0"/>
              <a:ea typeface="Calibri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3816350" y="2876550"/>
            <a:ext cx="5940425" cy="2349500"/>
          </a:xfrm>
          <a:prstGeom prst="roundRect">
            <a:avLst/>
          </a:prstGeom>
          <a:solidFill>
            <a:srgbClr val="9FE2E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19463" name="TextBox 5"/>
          <p:cNvSpPr txBox="1">
            <a:spLocks noChangeArrowheads="1"/>
          </p:cNvSpPr>
          <p:nvPr/>
        </p:nvSpPr>
        <p:spPr bwMode="auto">
          <a:xfrm>
            <a:off x="4144963" y="3060700"/>
            <a:ext cx="5392737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>
                <a:latin typeface="Calibri" pitchFamily="34" charset="0"/>
                <a:ea typeface="Calibri" pitchFamily="34" charset="0"/>
                <a:cs typeface="Times New Roman" pitchFamily="18" charset="0"/>
              </a:rPr>
              <a:t>Практическое значение исследования</a:t>
            </a:r>
            <a:r>
              <a:rPr lang="ru-RU" sz="2200">
                <a:latin typeface="Calibri" pitchFamily="34" charset="0"/>
                <a:ea typeface="Calibri" pitchFamily="34" charset="0"/>
                <a:cs typeface="Times New Roman" pitchFamily="18" charset="0"/>
              </a:rPr>
              <a:t> в том, что произведения Е.А. Благининой можно использовать на уроках литературного чтения, родной литературы, во внеурочных мероприятиях, классных часах. </a:t>
            </a:r>
          </a:p>
          <a:p>
            <a:endParaRPr lang="ru-RU" sz="2200">
              <a:latin typeface="Calibri" pitchFamily="34" charset="0"/>
              <a:ea typeface="Calibri" pitchFamily="34" charset="0"/>
            </a:endParaRPr>
          </a:p>
        </p:txBody>
      </p:sp>
      <p:pic>
        <p:nvPicPr>
          <p:cNvPr id="19464" name="Рисунок 1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101018">
            <a:off x="320675" y="735013"/>
            <a:ext cx="763588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Рисунок 13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123363" y="4670425"/>
            <a:ext cx="850900" cy="85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Скругленный прямоугольник 9"/>
          <p:cNvSpPr/>
          <p:nvPr/>
        </p:nvSpPr>
        <p:spPr>
          <a:xfrm>
            <a:off x="5156200" y="1241425"/>
            <a:ext cx="5480050" cy="1655763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127625" y="1360488"/>
            <a:ext cx="5745163" cy="1536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indent="26987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6972300" algn="l"/>
              </a:tabLst>
              <a:defRPr/>
            </a:pPr>
            <a:r>
              <a:rPr lang="ru-RU" sz="22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Методы исследования:</a:t>
            </a:r>
            <a:endParaRPr lang="ru-RU" sz="22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26987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 сбор информации из разных источников;</a:t>
            </a:r>
          </a:p>
          <a:p>
            <a:pPr indent="269875" algn="just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tabLst>
                <a:tab pos="457200" algn="l"/>
                <a:tab pos="6972300" algn="l"/>
              </a:tabLst>
              <a:defRPr/>
            </a:pPr>
            <a:r>
              <a:rPr lang="ru-RU" sz="22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- обобщение полученной информации.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>
              <a:latin typeface="+mn-lt"/>
              <a:cs typeface="+mn-cs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3A3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Овал 13"/>
          <p:cNvSpPr/>
          <p:nvPr/>
        </p:nvSpPr>
        <p:spPr>
          <a:xfrm>
            <a:off x="-400050" y="2016955"/>
            <a:ext cx="4365859" cy="912001"/>
          </a:xfrm>
          <a:prstGeom prst="ellipse">
            <a:avLst/>
          </a:prstGeom>
          <a:solidFill>
            <a:srgbClr val="02606A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485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295650" y="742950"/>
            <a:ext cx="8361363" cy="5843588"/>
          </a:xfrm>
        </p:spPr>
      </p:pic>
      <p:sp>
        <p:nvSpPr>
          <p:cNvPr id="5" name="TextBox 4"/>
          <p:cNvSpPr txBox="1"/>
          <p:nvPr/>
        </p:nvSpPr>
        <p:spPr>
          <a:xfrm>
            <a:off x="938213" y="2241550"/>
            <a:ext cx="2019300" cy="461963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bg1"/>
                </a:solidFill>
                <a:latin typeface="+mn-lt"/>
                <a:cs typeface="+mn-cs"/>
              </a:rPr>
              <a:t>План работы</a:t>
            </a:r>
            <a:r>
              <a:rPr lang="ru-RU" sz="2400" dirty="0">
                <a:solidFill>
                  <a:schemeClr val="bg1"/>
                </a:solidFill>
                <a:latin typeface="+mn-lt"/>
                <a:cs typeface="+mn-cs"/>
              </a:rPr>
              <a:t>: </a:t>
            </a:r>
          </a:p>
        </p:txBody>
      </p:sp>
      <p:sp>
        <p:nvSpPr>
          <p:cNvPr id="20487" name="TextBox 5"/>
          <p:cNvSpPr txBox="1">
            <a:spLocks noChangeArrowheads="1"/>
          </p:cNvSpPr>
          <p:nvPr/>
        </p:nvSpPr>
        <p:spPr bwMode="auto">
          <a:xfrm>
            <a:off x="5029200" y="1519238"/>
            <a:ext cx="336708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1. </a:t>
            </a:r>
            <a:r>
              <a:rPr lang="ru-RU" sz="2000">
                <a:latin typeface="Calibri" pitchFamily="34" charset="0"/>
              </a:rPr>
              <a:t>Подумать самостоятельно.</a:t>
            </a:r>
          </a:p>
          <a:p>
            <a:endParaRPr lang="ru-RU" sz="1600">
              <a:latin typeface="Calibri" pitchFamily="34" charset="0"/>
            </a:endParaRPr>
          </a:p>
        </p:txBody>
      </p:sp>
      <p:sp>
        <p:nvSpPr>
          <p:cNvPr id="20488" name="TextBox 6"/>
          <p:cNvSpPr txBox="1">
            <a:spLocks noChangeArrowheads="1"/>
          </p:cNvSpPr>
          <p:nvPr/>
        </p:nvSpPr>
        <p:spPr bwMode="auto">
          <a:xfrm>
            <a:off x="5019675" y="1874838"/>
            <a:ext cx="40036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2. </a:t>
            </a:r>
            <a:r>
              <a:rPr lang="ru-RU" sz="2000">
                <a:latin typeface="Calibri" pitchFamily="34" charset="0"/>
              </a:rPr>
              <a:t>Спросить у учителя и родителей.</a:t>
            </a:r>
          </a:p>
          <a:p>
            <a:endParaRPr lang="ru-RU" sz="1600">
              <a:latin typeface="Calibri" pitchFamily="34" charset="0"/>
            </a:endParaRPr>
          </a:p>
        </p:txBody>
      </p:sp>
      <p:sp>
        <p:nvSpPr>
          <p:cNvPr id="20489" name="TextBox 7"/>
          <p:cNvSpPr txBox="1">
            <a:spLocks noChangeArrowheads="1"/>
          </p:cNvSpPr>
          <p:nvPr/>
        </p:nvSpPr>
        <p:spPr bwMode="auto">
          <a:xfrm>
            <a:off x="5029200" y="2241550"/>
            <a:ext cx="4287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3.</a:t>
            </a:r>
            <a:r>
              <a:rPr lang="ru-RU" sz="2000">
                <a:latin typeface="Calibri" pitchFamily="34" charset="0"/>
              </a:rPr>
              <a:t>Получить информацию из науч-</a:t>
            </a:r>
          </a:p>
        </p:txBody>
      </p:sp>
      <p:sp>
        <p:nvSpPr>
          <p:cNvPr id="20490" name="TextBox 8"/>
          <p:cNvSpPr txBox="1">
            <a:spLocks noChangeArrowheads="1"/>
          </p:cNvSpPr>
          <p:nvPr/>
        </p:nvSpPr>
        <p:spPr bwMode="auto">
          <a:xfrm>
            <a:off x="5019675" y="3022600"/>
            <a:ext cx="3840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4. </a:t>
            </a:r>
            <a:r>
              <a:rPr lang="ru-RU" sz="2000">
                <a:latin typeface="Calibri" pitchFamily="34" charset="0"/>
              </a:rPr>
              <a:t>Провести игру среди учеников.</a:t>
            </a:r>
          </a:p>
        </p:txBody>
      </p:sp>
      <p:sp>
        <p:nvSpPr>
          <p:cNvPr id="20491" name="TextBox 9"/>
          <p:cNvSpPr txBox="1">
            <a:spLocks noChangeArrowheads="1"/>
          </p:cNvSpPr>
          <p:nvPr/>
        </p:nvSpPr>
        <p:spPr bwMode="auto">
          <a:xfrm>
            <a:off x="5019675" y="3422650"/>
            <a:ext cx="39020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>
                <a:latin typeface="Calibri" pitchFamily="34" charset="0"/>
              </a:rPr>
              <a:t>5. </a:t>
            </a:r>
            <a:r>
              <a:rPr lang="ru-RU" sz="2000">
                <a:latin typeface="Calibri" pitchFamily="34" charset="0"/>
              </a:rPr>
              <a:t>Изготовить буклет для</a:t>
            </a:r>
          </a:p>
        </p:txBody>
      </p:sp>
      <p:sp>
        <p:nvSpPr>
          <p:cNvPr id="20492" name="TextBox 10"/>
          <p:cNvSpPr txBox="1">
            <a:spLocks noChangeArrowheads="1"/>
          </p:cNvSpPr>
          <p:nvPr/>
        </p:nvSpPr>
        <p:spPr bwMode="auto">
          <a:xfrm>
            <a:off x="5019675" y="4179888"/>
            <a:ext cx="223996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>
                <a:latin typeface="Calibri" pitchFamily="34" charset="0"/>
              </a:rPr>
              <a:t>6.</a:t>
            </a:r>
            <a:r>
              <a:rPr lang="ru-RU" sz="2000">
                <a:latin typeface="Calibri" pitchFamily="34" charset="0"/>
              </a:rPr>
              <a:t>Сделать выводы.</a:t>
            </a:r>
          </a:p>
          <a:p>
            <a:endParaRPr lang="ru-RU" sz="1600">
              <a:latin typeface="Calibri" pitchFamily="34" charset="0"/>
            </a:endParaRPr>
          </a:p>
        </p:txBody>
      </p:sp>
      <p:sp>
        <p:nvSpPr>
          <p:cNvPr id="20493" name="TextBox 11"/>
          <p:cNvSpPr txBox="1">
            <a:spLocks noChangeArrowheads="1"/>
          </p:cNvSpPr>
          <p:nvPr/>
        </p:nvSpPr>
        <p:spPr bwMode="auto">
          <a:xfrm>
            <a:off x="5019675" y="2632075"/>
            <a:ext cx="38401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>
                <a:latin typeface="Calibri" pitchFamily="34" charset="0"/>
              </a:rPr>
              <a:t>ной литературы и сети Интернет. </a:t>
            </a:r>
          </a:p>
        </p:txBody>
      </p:sp>
      <p:sp>
        <p:nvSpPr>
          <p:cNvPr id="20494" name="TextBox 12"/>
          <p:cNvSpPr txBox="1">
            <a:spLocks noChangeArrowheads="1"/>
          </p:cNvSpPr>
          <p:nvPr/>
        </p:nvSpPr>
        <p:spPr bwMode="auto">
          <a:xfrm>
            <a:off x="5019675" y="3778250"/>
            <a:ext cx="3905250" cy="401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>
                <a:latin typeface="Calibri" pitchFamily="34" charset="0"/>
              </a:rPr>
              <a:t>обучающихся начальных классов.</a:t>
            </a:r>
          </a:p>
        </p:txBody>
      </p:sp>
      <p:pic>
        <p:nvPicPr>
          <p:cNvPr id="20495" name="Рисунок 14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58150" y="5175250"/>
            <a:ext cx="719138" cy="719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96" name="Рисунок 15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4825" y="2162175"/>
            <a:ext cx="530225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19325" y="552450"/>
            <a:ext cx="8207375" cy="5367338"/>
          </a:xfrm>
        </p:spPr>
      </p:pic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638550" y="1533525"/>
            <a:ext cx="4381500" cy="3581400"/>
          </a:xfrm>
          <a:prstGeom prst="round2DiagRect">
            <a:avLst/>
          </a:prstGeom>
          <a:solidFill>
            <a:srgbClr val="D0F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476625" y="1657350"/>
            <a:ext cx="4381500" cy="35814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1509" name="Прямоугольник 6"/>
          <p:cNvSpPr>
            <a:spLocks noChangeArrowheads="1"/>
          </p:cNvSpPr>
          <p:nvPr/>
        </p:nvSpPr>
        <p:spPr bwMode="auto">
          <a:xfrm>
            <a:off x="4016375" y="5919788"/>
            <a:ext cx="4003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alibri" pitchFamily="34" charset="0"/>
              </a:rPr>
              <a:t>Этапы работы над проектом</a:t>
            </a:r>
            <a:endParaRPr lang="ru-RU" sz="240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5050" y="2535238"/>
            <a:ext cx="4184650" cy="1577975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B05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1этап -  Подготовительный</a:t>
            </a:r>
            <a:endParaRPr lang="ru-RU" sz="2400" dirty="0">
              <a:solidFill>
                <a:srgbClr val="00B050"/>
              </a:solidFill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0170" algn="l"/>
              </a:tabLst>
              <a:defRPr/>
            </a:pP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Выбор и обсуждение темы.</a:t>
            </a:r>
          </a:p>
          <a:p>
            <a:pPr marL="342900" indent="-342900" algn="ctr" fontAlgn="auto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tabLst>
                <a:tab pos="90170" algn="l"/>
              </a:tabLst>
              <a:defRPr/>
            </a:pPr>
            <a:r>
              <a:rPr 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Формулирование цели, задач, выдвижение гипотезы.</a:t>
            </a: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AFFE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6625" y="552450"/>
            <a:ext cx="8220075" cy="5375275"/>
          </a:xfrm>
        </p:spPr>
      </p:pic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3638550" y="1533525"/>
            <a:ext cx="4381500" cy="3581400"/>
          </a:xfrm>
          <a:prstGeom prst="round2DiagRect">
            <a:avLst/>
          </a:prstGeom>
          <a:solidFill>
            <a:srgbClr val="D0FF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3476625" y="1657350"/>
            <a:ext cx="4381500" cy="3581400"/>
          </a:xfrm>
          <a:prstGeom prst="round2Diag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533" name="Прямоугольник 6"/>
          <p:cNvSpPr>
            <a:spLocks noChangeArrowheads="1"/>
          </p:cNvSpPr>
          <p:nvPr/>
        </p:nvSpPr>
        <p:spPr bwMode="auto">
          <a:xfrm>
            <a:off x="4016375" y="5919788"/>
            <a:ext cx="40036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400" b="1">
                <a:solidFill>
                  <a:srgbClr val="00B050"/>
                </a:solidFill>
                <a:latin typeface="Calibri" pitchFamily="34" charset="0"/>
              </a:rPr>
              <a:t>Этапы работы над проектом</a:t>
            </a:r>
            <a:endParaRPr lang="ru-RU" sz="2400">
              <a:solidFill>
                <a:srgbClr val="00B050"/>
              </a:solidFill>
              <a:latin typeface="Calibri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05200" y="1873250"/>
            <a:ext cx="4324350" cy="314960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9875" algn="ctr">
              <a:lnSpc>
                <a:spcPct val="115000"/>
              </a:lnSpc>
            </a:pPr>
            <a:r>
              <a:rPr lang="ru-RU" b="1">
                <a:solidFill>
                  <a:srgbClr val="00B05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2 этап - Поисково – информационный</a:t>
            </a:r>
            <a:endParaRPr lang="ru-RU">
              <a:solidFill>
                <a:srgbClr val="00B050"/>
              </a:solidFill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indent="269875">
              <a:lnSpc>
                <a:spcPct val="115000"/>
              </a:lnSpc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Изучение биографии и творчества Е.А. Благининой.</a:t>
            </a:r>
          </a:p>
          <a:p>
            <a:pPr indent="269875">
              <a:lnSpc>
                <a:spcPct val="115000"/>
              </a:lnSpc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Посещение школьной и городской библиотеки «Сказка».</a:t>
            </a:r>
          </a:p>
          <a:p>
            <a:pPr indent="269875">
              <a:lnSpc>
                <a:spcPct val="115000"/>
              </a:lnSpc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Подготовка интерактивной  игры «Учитель доброты».</a:t>
            </a:r>
          </a:p>
          <a:p>
            <a:pPr indent="269875">
              <a:buFont typeface="Arial" charset="0"/>
              <a:buChar char="•"/>
            </a:pP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Изготовление буклета для обучающихся </a:t>
            </a:r>
            <a:r>
              <a:rPr lang="ru-RU" sz="2000">
                <a:latin typeface="Calibri" pitchFamily="34" charset="0"/>
                <a:ea typeface="Calibri" pitchFamily="34" charset="0"/>
              </a:rPr>
              <a:t>начальных классов</a:t>
            </a:r>
            <a:r>
              <a:rPr lang="ru-RU" sz="2000">
                <a:latin typeface="Calibri" pitchFamily="34" charset="0"/>
                <a:ea typeface="Calibri" pitchFamily="34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6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73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641</TotalTime>
  <Words>1024</Words>
  <Application>Microsoft Office PowerPoint</Application>
  <PresentationFormat>Произвольный</PresentationFormat>
  <Paragraphs>104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Биография и творчество Е.А. Благининой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</dc:creator>
  <cp:lastModifiedBy>Учитель</cp:lastModifiedBy>
  <cp:revision>82</cp:revision>
  <dcterms:created xsi:type="dcterms:W3CDTF">2022-01-09T08:02:02Z</dcterms:created>
  <dcterms:modified xsi:type="dcterms:W3CDTF">2022-01-20T06:10:23Z</dcterms:modified>
</cp:coreProperties>
</file>