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24"/>
  </p:notesMasterIdLst>
  <p:sldIdLst>
    <p:sldId id="256" r:id="rId2"/>
    <p:sldId id="259" r:id="rId3"/>
    <p:sldId id="260" r:id="rId4"/>
    <p:sldId id="261" r:id="rId5"/>
    <p:sldId id="262" r:id="rId6"/>
    <p:sldId id="268" r:id="rId7"/>
    <p:sldId id="263" r:id="rId8"/>
    <p:sldId id="264" r:id="rId9"/>
    <p:sldId id="265" r:id="rId10"/>
    <p:sldId id="266" r:id="rId11"/>
    <p:sldId id="267" r:id="rId12"/>
    <p:sldId id="275" r:id="rId13"/>
    <p:sldId id="277" r:id="rId14"/>
    <p:sldId id="278" r:id="rId15"/>
    <p:sldId id="280" r:id="rId16"/>
    <p:sldId id="283" r:id="rId17"/>
    <p:sldId id="284" r:id="rId18"/>
    <p:sldId id="279" r:id="rId19"/>
    <p:sldId id="281" r:id="rId20"/>
    <p:sldId id="288" r:id="rId21"/>
    <p:sldId id="287" r:id="rId22"/>
    <p:sldId id="286" r:id="rId2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1506" y="12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08F03D3-AE73-4B5B-B27F-24EADAC4765C}" type="datetimeFigureOut">
              <a:rPr lang="ru-RU" smtClean="0"/>
              <a:pPr/>
              <a:t>28.02.2021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86933B6-405B-4412-B58C-040EB54AC66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369190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A07123-520E-4770-B048-CAB5644512F4}" type="datetimeFigureOut">
              <a:rPr lang="ru-RU" smtClean="0"/>
              <a:pPr/>
              <a:t>28.02.2021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E4B36D-BF47-4FB7-B475-9DE3BEF4614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A07123-520E-4770-B048-CAB5644512F4}" type="datetimeFigureOut">
              <a:rPr lang="ru-RU" smtClean="0"/>
              <a:pPr/>
              <a:t>28.02.2021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E4B36D-BF47-4FB7-B475-9DE3BEF4614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A07123-520E-4770-B048-CAB5644512F4}" type="datetimeFigureOut">
              <a:rPr lang="ru-RU" smtClean="0"/>
              <a:pPr/>
              <a:t>28.02.2021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E4B36D-BF47-4FB7-B475-9DE3BEF4614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A07123-520E-4770-B048-CAB5644512F4}" type="datetimeFigureOut">
              <a:rPr lang="ru-RU" smtClean="0"/>
              <a:pPr/>
              <a:t>28.02.2021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E4B36D-BF47-4FB7-B475-9DE3BEF4614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A07123-520E-4770-B048-CAB5644512F4}" type="datetimeFigureOut">
              <a:rPr lang="ru-RU" smtClean="0"/>
              <a:pPr/>
              <a:t>28.02.2021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E4B36D-BF47-4FB7-B475-9DE3BEF4614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A07123-520E-4770-B048-CAB5644512F4}" type="datetimeFigureOut">
              <a:rPr lang="ru-RU" smtClean="0"/>
              <a:pPr/>
              <a:t>28.02.2021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E4B36D-BF47-4FB7-B475-9DE3BEF4614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A07123-520E-4770-B048-CAB5644512F4}" type="datetimeFigureOut">
              <a:rPr lang="ru-RU" smtClean="0"/>
              <a:pPr/>
              <a:t>28.02.2021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E4B36D-BF47-4FB7-B475-9DE3BEF4614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A07123-520E-4770-B048-CAB5644512F4}" type="datetimeFigureOut">
              <a:rPr lang="ru-RU" smtClean="0"/>
              <a:pPr/>
              <a:t>28.02.2021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E4B36D-BF47-4FB7-B475-9DE3BEF4614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A07123-520E-4770-B048-CAB5644512F4}" type="datetimeFigureOut">
              <a:rPr lang="ru-RU" smtClean="0"/>
              <a:pPr/>
              <a:t>28.02.2021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E4B36D-BF47-4FB7-B475-9DE3BEF4614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A07123-520E-4770-B048-CAB5644512F4}" type="datetimeFigureOut">
              <a:rPr lang="ru-RU" smtClean="0"/>
              <a:pPr/>
              <a:t>28.02.2021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E4B36D-BF47-4FB7-B475-9DE3BEF4614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A07123-520E-4770-B048-CAB5644512F4}" type="datetimeFigureOut">
              <a:rPr lang="ru-RU" smtClean="0"/>
              <a:pPr/>
              <a:t>28.02.2021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E4B36D-BF47-4FB7-B475-9DE3BEF46140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C6A07123-520E-4770-B048-CAB5644512F4}" type="datetimeFigureOut">
              <a:rPr lang="ru-RU" smtClean="0"/>
              <a:pPr/>
              <a:t>28.02.2021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75E4B36D-BF47-4FB7-B475-9DE3BEF4614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jpeg"/><Relationship Id="rId5" Type="http://schemas.openxmlformats.org/officeDocument/2006/relationships/image" Target="../media/image21.png"/><Relationship Id="rId4" Type="http://schemas.openxmlformats.org/officeDocument/2006/relationships/image" Target="../media/image20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6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3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7463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Прямоугольник 13"/>
          <p:cNvSpPr/>
          <p:nvPr/>
        </p:nvSpPr>
        <p:spPr>
          <a:xfrm>
            <a:off x="1115616" y="1700809"/>
            <a:ext cx="6956846" cy="64633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ru-RU" sz="3600" b="1" dirty="0" smtClean="0">
                <a:solidFill>
                  <a:schemeClr val="accent4">
                    <a:lumMod val="50000"/>
                  </a:schemeClr>
                </a:solidFill>
                <a:latin typeface="Monotype Corsiva" pitchFamily="66" charset="0"/>
              </a:rPr>
              <a:t> </a:t>
            </a:r>
            <a:endParaRPr lang="ru-RU" sz="3600" b="1" dirty="0">
              <a:solidFill>
                <a:schemeClr val="accent4">
                  <a:lumMod val="50000"/>
                </a:schemeClr>
              </a:solidFill>
              <a:latin typeface="Monotype Corsiva" pitchFamily="66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043608" y="1628800"/>
            <a:ext cx="7752847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dirty="0" smtClean="0"/>
              <a:t>Проект                                              Традиции </a:t>
            </a:r>
            <a:r>
              <a:rPr lang="ru-RU" sz="4400" b="1" dirty="0"/>
              <a:t>русского народа</a:t>
            </a:r>
            <a:endParaRPr lang="ru-RU" sz="4400" b="1" dirty="0">
              <a:solidFill>
                <a:srgbClr val="00B050"/>
              </a:solidFill>
              <a:latin typeface="Monotype Corsiva" pitchFamily="66" charset="0"/>
            </a:endParaRPr>
          </a:p>
        </p:txBody>
      </p:sp>
      <p:pic>
        <p:nvPicPr>
          <p:cNvPr id="1026" name="Picture 2" descr="C:\Users\Пользователь\Desktop\1548058253.88-410799_1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55776" y="3075350"/>
            <a:ext cx="4317630" cy="285115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3914784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33965"/>
            <a:ext cx="9144000" cy="697463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428596" y="1285860"/>
            <a:ext cx="842968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00B050"/>
                </a:solidFill>
                <a:latin typeface="Monotype Corsiva" pitchFamily="66" charset="0"/>
              </a:rPr>
              <a:t> </a:t>
            </a:r>
            <a:endParaRPr lang="ru-RU" sz="3200" b="1" dirty="0">
              <a:solidFill>
                <a:schemeClr val="accent3">
                  <a:lumMod val="50000"/>
                </a:schemeClr>
              </a:solidFill>
              <a:latin typeface="Monotype Corsiva" pitchFamily="66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611560" y="1166843"/>
            <a:ext cx="8246720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latin typeface="Arial Black" panose="020B0A04020102020204" pitchFamily="34" charset="0"/>
                <a:cs typeface="Arial" panose="020B0604020202020204" pitchFamily="34" charset="0"/>
              </a:rPr>
              <a:t>Вид</a:t>
            </a:r>
            <a:r>
              <a:rPr lang="ru-RU" dirty="0">
                <a:latin typeface="Arial Black" panose="020B0A04020102020204" pitchFamily="34" charset="0"/>
                <a:cs typeface="Arial" panose="020B0604020202020204" pitchFamily="34" charset="0"/>
              </a:rPr>
              <a:t>: творческо-информационный.</a:t>
            </a:r>
          </a:p>
          <a:p>
            <a:r>
              <a:rPr lang="ru-RU" b="1" dirty="0">
                <a:latin typeface="Arial Black" panose="020B0A04020102020204" pitchFamily="34" charset="0"/>
                <a:cs typeface="Arial" panose="020B0604020202020204" pitchFamily="34" charset="0"/>
              </a:rPr>
              <a:t> </a:t>
            </a:r>
            <a:endParaRPr lang="ru-RU" dirty="0"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r>
              <a:rPr lang="ru-RU" b="1" dirty="0">
                <a:latin typeface="Arial Black" panose="020B0A04020102020204" pitchFamily="34" charset="0"/>
                <a:cs typeface="Arial" panose="020B0604020202020204" pitchFamily="34" charset="0"/>
              </a:rPr>
              <a:t>Продолжительность</a:t>
            </a:r>
            <a:r>
              <a:rPr lang="ru-RU" dirty="0">
                <a:latin typeface="Arial Black" panose="020B0A04020102020204" pitchFamily="34" charset="0"/>
                <a:cs typeface="Arial" panose="020B0604020202020204" pitchFamily="34" charset="0"/>
              </a:rPr>
              <a:t>: </a:t>
            </a:r>
            <a:r>
              <a:rPr lang="ru-RU" dirty="0" smtClean="0">
                <a:latin typeface="Arial Black" panose="020B0A04020102020204" pitchFamily="34" charset="0"/>
                <a:cs typeface="Arial" panose="020B0604020202020204" pitchFamily="34" charset="0"/>
              </a:rPr>
              <a:t>долгосрочный.</a:t>
            </a:r>
            <a:endParaRPr lang="ru-RU" dirty="0"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r>
              <a:rPr lang="ru-RU" b="1" dirty="0">
                <a:latin typeface="Arial Black" panose="020B0A04020102020204" pitchFamily="34" charset="0"/>
                <a:cs typeface="Arial" panose="020B0604020202020204" pitchFamily="34" charset="0"/>
              </a:rPr>
              <a:t> </a:t>
            </a:r>
            <a:endParaRPr lang="ru-RU" dirty="0"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r>
              <a:rPr lang="ru-RU" b="1" dirty="0">
                <a:latin typeface="Arial Black" panose="020B0A04020102020204" pitchFamily="34" charset="0"/>
                <a:cs typeface="Arial" panose="020B0604020202020204" pitchFamily="34" charset="0"/>
              </a:rPr>
              <a:t>Участники</a:t>
            </a:r>
            <a:r>
              <a:rPr lang="ru-RU" dirty="0">
                <a:latin typeface="Arial Black" panose="020B0A04020102020204" pitchFamily="34" charset="0"/>
                <a:cs typeface="Arial" panose="020B0604020202020204" pitchFamily="34" charset="0"/>
              </a:rPr>
              <a:t>: </a:t>
            </a:r>
            <a:r>
              <a:rPr lang="ru-RU" dirty="0" smtClean="0">
                <a:latin typeface="Arial Black" panose="020B0A04020102020204" pitchFamily="34" charset="0"/>
                <a:cs typeface="Arial" panose="020B0604020202020204" pitchFamily="34" charset="0"/>
              </a:rPr>
              <a:t>дети старшей группы «Русалочка», </a:t>
            </a:r>
            <a:r>
              <a:rPr lang="ru-RU" dirty="0">
                <a:latin typeface="Arial Black" panose="020B0A04020102020204" pitchFamily="34" charset="0"/>
                <a:cs typeface="Arial" panose="020B0604020202020204" pitchFamily="34" charset="0"/>
              </a:rPr>
              <a:t>родители, </a:t>
            </a:r>
            <a:r>
              <a:rPr lang="ru-RU" dirty="0" smtClean="0">
                <a:latin typeface="Arial Black" panose="020B0A04020102020204" pitchFamily="34" charset="0"/>
                <a:cs typeface="Arial" panose="020B0604020202020204" pitchFamily="34" charset="0"/>
              </a:rPr>
              <a:t>педагоги</a:t>
            </a:r>
            <a:endParaRPr lang="ru-RU" dirty="0"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r>
              <a:rPr lang="ru-RU" b="1" dirty="0">
                <a:latin typeface="Arial Black" panose="020B0A04020102020204" pitchFamily="34" charset="0"/>
                <a:cs typeface="Arial" panose="020B0604020202020204" pitchFamily="34" charset="0"/>
              </a:rPr>
              <a:t> </a:t>
            </a:r>
            <a:endParaRPr lang="ru-RU" dirty="0"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r>
              <a:rPr lang="ru-RU" b="1" dirty="0">
                <a:latin typeface="Arial Black" panose="020B0A04020102020204" pitchFamily="34" charset="0"/>
                <a:cs typeface="Arial" panose="020B0604020202020204" pitchFamily="34" charset="0"/>
              </a:rPr>
              <a:t>Основание для разработки проекта:</a:t>
            </a:r>
            <a:endParaRPr lang="ru-RU" dirty="0"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r>
              <a:rPr lang="ru-RU" dirty="0">
                <a:latin typeface="Arial Black" panose="020B0A04020102020204" pitchFamily="34" charset="0"/>
                <a:cs typeface="Arial" panose="020B0604020202020204" pitchFamily="34" charset="0"/>
              </a:rPr>
              <a:t>Дети практически не знакомы с культурными традициями своего народа с народными игрушками, народными играми, танцами, устным народным творчеством. </a:t>
            </a:r>
          </a:p>
        </p:txBody>
      </p:sp>
      <p:pic>
        <p:nvPicPr>
          <p:cNvPr id="1027" name="Picture 3" descr="C:\Users\user\Desktop\Рисунки-для-детей-сказочных-героев-015-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4361040"/>
            <a:ext cx="3024336" cy="18688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" descr="C:\Users\user\Desktop\909816wy_enl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6375" y="682095"/>
            <a:ext cx="1224136" cy="1701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45249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33965"/>
            <a:ext cx="9144000" cy="697463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Прямоугольник 13"/>
          <p:cNvSpPr/>
          <p:nvPr/>
        </p:nvSpPr>
        <p:spPr>
          <a:xfrm>
            <a:off x="1835696" y="1052737"/>
            <a:ext cx="5544616" cy="64633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ru-RU" sz="3600" dirty="0" smtClean="0">
                <a:latin typeface="Monotype Corsiva" pitchFamily="66" charset="0"/>
              </a:rPr>
              <a:t> </a:t>
            </a:r>
            <a:endParaRPr lang="ru-RU" sz="3600" dirty="0">
              <a:latin typeface="Monotype Corsiva" pitchFamily="66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467544" y="1699068"/>
            <a:ext cx="82809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5121" name="Rectangle 1"/>
          <p:cNvSpPr>
            <a:spLocks noChangeArrowheads="1"/>
          </p:cNvSpPr>
          <p:nvPr/>
        </p:nvSpPr>
        <p:spPr bwMode="auto">
          <a:xfrm>
            <a:off x="500034" y="1477327"/>
            <a:ext cx="800105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Monotype Corsiva" pitchFamily="66" charset="0"/>
                <a:ea typeface="Times New Roman" pitchFamily="18" charset="0"/>
                <a:cs typeface="Arial" pitchFamily="34" charset="0"/>
              </a:rPr>
              <a:t> </a:t>
            </a:r>
            <a:endParaRPr kumimoji="0" lang="ru-RU" sz="2800" b="1" i="0" u="none" strike="noStrike" cap="none" normalizeH="0" baseline="0" dirty="0" smtClean="0">
              <a:ln>
                <a:noFill/>
              </a:ln>
              <a:solidFill>
                <a:schemeClr val="accent3">
                  <a:lumMod val="50000"/>
                </a:schemeClr>
              </a:solidFill>
              <a:effectLst/>
              <a:latin typeface="Monotype Corsiva" pitchFamily="66" charset="0"/>
              <a:cs typeface="Arial" pitchFamily="34" charset="0"/>
            </a:endParaRPr>
          </a:p>
        </p:txBody>
      </p:sp>
      <p:sp>
        <p:nvSpPr>
          <p:cNvPr id="5122" name="Rectangle 2"/>
          <p:cNvSpPr>
            <a:spLocks noChangeArrowheads="1"/>
          </p:cNvSpPr>
          <p:nvPr/>
        </p:nvSpPr>
        <p:spPr bwMode="auto">
          <a:xfrm>
            <a:off x="1000100" y="3044421"/>
            <a:ext cx="750099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Monotype Corsiva" pitchFamily="66" charset="0"/>
                <a:ea typeface="Times New Roman" pitchFamily="18" charset="0"/>
                <a:cs typeface="Arial" pitchFamily="34" charset="0"/>
              </a:rPr>
              <a:t> 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rgbClr val="00B050"/>
              </a:solidFill>
              <a:effectLst/>
              <a:latin typeface="Monotype Corsiva" pitchFamily="66" charset="0"/>
              <a:cs typeface="Arial" pitchFamily="34" charset="0"/>
            </a:endParaRPr>
          </a:p>
        </p:txBody>
      </p:sp>
      <p:pic>
        <p:nvPicPr>
          <p:cNvPr id="5123" name="Picture 3" descr="C:\Users\Пользователь\Desktop\hello_html_1b313b44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81379" y="4819358"/>
            <a:ext cx="1870863" cy="1686198"/>
          </a:xfrm>
          <a:prstGeom prst="rect">
            <a:avLst/>
          </a:prstGeom>
          <a:noFill/>
        </p:spPr>
      </p:pic>
      <p:sp>
        <p:nvSpPr>
          <p:cNvPr id="11" name="Прямоугольник 10"/>
          <p:cNvSpPr/>
          <p:nvPr/>
        </p:nvSpPr>
        <p:spPr>
          <a:xfrm>
            <a:off x="2928926" y="3857628"/>
            <a:ext cx="564360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b="1" dirty="0" smtClean="0">
                <a:solidFill>
                  <a:srgbClr val="00B050"/>
                </a:solidFill>
                <a:latin typeface="Monotype Corsiva" pitchFamily="66" charset="0"/>
                <a:ea typeface="Times New Roman" pitchFamily="18" charset="0"/>
                <a:cs typeface="Arial" pitchFamily="34" charset="0"/>
              </a:rPr>
              <a:t>  </a:t>
            </a:r>
            <a:endParaRPr lang="ru-RU" sz="20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323528" y="980728"/>
            <a:ext cx="8424936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latin typeface="Arial Black" panose="020B0A04020102020204" pitchFamily="34" charset="0"/>
              </a:rPr>
              <a:t>Актуальность:</a:t>
            </a:r>
            <a:endParaRPr lang="ru-RU" dirty="0">
              <a:latin typeface="Arial Black" panose="020B0A04020102020204" pitchFamily="34" charset="0"/>
            </a:endParaRPr>
          </a:p>
          <a:p>
            <a:r>
              <a:rPr lang="ru-RU" dirty="0" smtClean="0">
                <a:latin typeface="Arial Black" panose="020B0A04020102020204" pitchFamily="34" charset="0"/>
              </a:rPr>
              <a:t>        Без </a:t>
            </a:r>
            <a:r>
              <a:rPr lang="ru-RU" dirty="0">
                <a:latin typeface="Arial Black" panose="020B0A04020102020204" pitchFamily="34" charset="0"/>
              </a:rPr>
              <a:t>знаний своих корней, традиций своего народа нельзя воспитать полноценного человека, любящего своих родителей, свой дом, свою страну, с уважением относящегося к другим народам.</a:t>
            </a:r>
          </a:p>
          <a:p>
            <a:r>
              <a:rPr lang="ru-RU" dirty="0" smtClean="0">
                <a:latin typeface="Arial Black" panose="020B0A04020102020204" pitchFamily="34" charset="0"/>
              </a:rPr>
              <a:t>       Народная </a:t>
            </a:r>
            <a:r>
              <a:rPr lang="ru-RU" dirty="0">
                <a:latin typeface="Arial Black" panose="020B0A04020102020204" pitchFamily="34" charset="0"/>
              </a:rPr>
              <a:t>культура – это дорожка от прошлого, через настоящее, в будущее, источник чистый и вечный. Поэтому познание детьми народной культуры, русского народного творчества, фольклора, находит отклик в детских сердцах, положительно влияет на эстетическое развитие детей, раскрывает творческие способности каждого ребенка, формирует общую духовную культуру. Начинать приобщение к ценностям народной культуры необходимо с малых лет. Дети очень доверчивы и открыты.</a:t>
            </a:r>
          </a:p>
          <a:p>
            <a:r>
              <a:rPr lang="ru-RU" dirty="0">
                <a:latin typeface="Arial Black" panose="020B0A04020102020204" pitchFamily="34" charset="0"/>
              </a:rPr>
              <a:t> </a:t>
            </a:r>
            <a:r>
              <a:rPr lang="ru-RU" dirty="0" smtClean="0">
                <a:latin typeface="Arial Black" panose="020B0A04020102020204" pitchFamily="34" charset="0"/>
              </a:rPr>
              <a:t>          Приобщение </a:t>
            </a:r>
            <a:r>
              <a:rPr lang="ru-RU" dirty="0">
                <a:latin typeface="Arial Black" panose="020B0A04020102020204" pitchFamily="34" charset="0"/>
              </a:rPr>
              <a:t>детей к культурным ценностям и традициям русского народа, патриотическое и духовно-нравственное воспитание дошкольников – это очень продуктивная модель, так как она влияет на формирование личности ребенка.</a:t>
            </a:r>
          </a:p>
        </p:txBody>
      </p:sp>
    </p:spTree>
    <p:extLst>
      <p:ext uri="{BB962C8B-B14F-4D97-AF65-F5344CB8AC3E}">
        <p14:creationId xmlns:p14="http://schemas.microsoft.com/office/powerpoint/2010/main" val="9358637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7463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Прямоугольник 13"/>
          <p:cNvSpPr/>
          <p:nvPr/>
        </p:nvSpPr>
        <p:spPr>
          <a:xfrm>
            <a:off x="1835696" y="1052737"/>
            <a:ext cx="5544616" cy="64633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ru-RU" sz="3600" dirty="0" smtClean="0">
                <a:latin typeface="Monotype Corsiva" pitchFamily="66" charset="0"/>
              </a:rPr>
              <a:t> </a:t>
            </a:r>
            <a:endParaRPr lang="ru-RU" sz="3600" dirty="0">
              <a:latin typeface="Monotype Corsiva" pitchFamily="66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467544" y="1699068"/>
            <a:ext cx="828092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latin typeface="Arial Black" panose="020B0A04020102020204" pitchFamily="34" charset="0"/>
                <a:cs typeface="Arial" panose="020B0604020202020204" pitchFamily="34" charset="0"/>
              </a:rPr>
              <a:t>Цель: </a:t>
            </a:r>
            <a:r>
              <a:rPr lang="ru-RU" sz="2000" dirty="0">
                <a:latin typeface="Arial Black" panose="020B0A04020102020204" pitchFamily="34" charset="0"/>
              </a:rPr>
              <a:t>Формировать у детей представления о традициях и быте русского народа; пробуждение интереса к одной из прекраснейших страниц жизни человека, воспитание эстетического чувства, развитие эмоционального восприятия и художественного вкуса.</a:t>
            </a:r>
            <a:r>
              <a:rPr lang="ru-RU" sz="2000" dirty="0" smtClean="0">
                <a:latin typeface="Arial Black" panose="020B0A04020102020204" pitchFamily="34" charset="0"/>
              </a:rPr>
              <a:t> </a:t>
            </a:r>
            <a:endParaRPr lang="ru-RU" sz="2000" dirty="0">
              <a:latin typeface="Arial Black" panose="020B0A040201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94760" y="1212776"/>
            <a:ext cx="8353704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2000" dirty="0" smtClean="0">
                <a:effectLst/>
                <a:latin typeface="Times New Roman"/>
                <a:ea typeface="Calibri"/>
                <a:cs typeface="Times New Roman"/>
              </a:rPr>
              <a:t> </a:t>
            </a:r>
            <a:endParaRPr lang="ru-RU" sz="16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4097" name="Rectangle 1"/>
          <p:cNvSpPr>
            <a:spLocks noChangeArrowheads="1"/>
          </p:cNvSpPr>
          <p:nvPr/>
        </p:nvSpPr>
        <p:spPr bwMode="auto">
          <a:xfrm>
            <a:off x="714348" y="2291639"/>
            <a:ext cx="8001056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Monotype Corsiva" pitchFamily="66" charset="0"/>
                <a:ea typeface="Times New Roman" pitchFamily="18" charset="0"/>
                <a:cs typeface="Arial" pitchFamily="34" charset="0"/>
              </a:rPr>
              <a:t> 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0" name="Picture 2" descr="C:\Users\Пользователь\Desktop\f3618ea7fdf650204e785293cfeba32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373779" y="3915059"/>
            <a:ext cx="6396441" cy="232595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5064449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7463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Прямоугольник 13"/>
          <p:cNvSpPr/>
          <p:nvPr/>
        </p:nvSpPr>
        <p:spPr>
          <a:xfrm>
            <a:off x="1835696" y="1052737"/>
            <a:ext cx="5544616" cy="64633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ru-RU" sz="3600" dirty="0" smtClean="0">
                <a:latin typeface="Monotype Corsiva" pitchFamily="66" charset="0"/>
              </a:rPr>
              <a:t> </a:t>
            </a:r>
            <a:endParaRPr lang="ru-RU" sz="3600" dirty="0">
              <a:latin typeface="Monotype Corsiva" pitchFamily="66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467544" y="1699068"/>
            <a:ext cx="82809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571472" y="2577392"/>
            <a:ext cx="8001056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Monotype Corsiva" pitchFamily="66" charset="0"/>
                <a:ea typeface="Times New Roman" pitchFamily="18" charset="0"/>
                <a:cs typeface="Arial" pitchFamily="34" charset="0"/>
              </a:rPr>
              <a:t> </a:t>
            </a:r>
            <a:endParaRPr kumimoji="0" lang="ru-RU" sz="2800" b="1" i="0" u="none" strike="noStrike" cap="none" normalizeH="0" baseline="0" dirty="0" smtClean="0">
              <a:ln>
                <a:noFill/>
              </a:ln>
              <a:solidFill>
                <a:srgbClr val="00B050"/>
              </a:solidFill>
              <a:effectLst/>
              <a:latin typeface="Monotype Corsiva" pitchFamily="66" charset="0"/>
              <a:cs typeface="Arial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95536" y="612845"/>
            <a:ext cx="8280920" cy="54784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b="1" dirty="0" smtClean="0"/>
          </a:p>
          <a:p>
            <a:r>
              <a:rPr lang="ru-RU" b="1" dirty="0"/>
              <a:t> </a:t>
            </a:r>
            <a:r>
              <a:rPr lang="ru-RU" b="1" dirty="0" smtClean="0"/>
              <a:t>    </a:t>
            </a:r>
          </a:p>
          <a:p>
            <a:r>
              <a:rPr lang="ru-RU" b="1" dirty="0" smtClean="0">
                <a:latin typeface="Arial Black" panose="020B0A04020102020204" pitchFamily="34" charset="0"/>
              </a:rPr>
              <a:t>Задачи:</a:t>
            </a:r>
            <a:endParaRPr lang="ru-RU" sz="1600" dirty="0">
              <a:latin typeface="Arial Black" panose="020B0A040201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dirty="0"/>
              <a:t> </a:t>
            </a:r>
            <a:r>
              <a:rPr lang="ru-RU" dirty="0" smtClean="0"/>
              <a:t>        </a:t>
            </a:r>
            <a:r>
              <a:rPr lang="ru-RU" sz="2000" dirty="0" smtClean="0">
                <a:latin typeface="Arial Black" panose="020B0A04020102020204" pitchFamily="34" charset="0"/>
              </a:rPr>
              <a:t>Расширять </a:t>
            </a:r>
            <a:r>
              <a:rPr lang="ru-RU" sz="2000" dirty="0">
                <a:latin typeface="Arial Black" panose="020B0A04020102020204" pitchFamily="34" charset="0"/>
              </a:rPr>
              <a:t>представления детей о родной стране, воспитывать интерес, уважение и любовь к истории русского народа;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sz="2000" dirty="0" smtClean="0">
                <a:latin typeface="Arial Black" panose="020B0A04020102020204" pitchFamily="34" charset="0"/>
              </a:rPr>
              <a:t>   Знакомить </a:t>
            </a:r>
            <a:r>
              <a:rPr lang="ru-RU" sz="2000" dirty="0">
                <a:latin typeface="Arial Black" panose="020B0A04020102020204" pitchFamily="34" charset="0"/>
              </a:rPr>
              <a:t>с народными традициями и обычаями, праздниками, промыслами;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sz="2000" dirty="0" smtClean="0">
                <a:latin typeface="Arial Black" panose="020B0A04020102020204" pitchFamily="34" charset="0"/>
              </a:rPr>
              <a:t>   Формирование </a:t>
            </a:r>
            <a:r>
              <a:rPr lang="ru-RU" sz="2000" dirty="0">
                <a:latin typeface="Arial Black" panose="020B0A04020102020204" pitchFamily="34" charset="0"/>
              </a:rPr>
              <a:t>эстетически – нравственных представлений о Родине, средствами русского народного устного творчества.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sz="2000" dirty="0" smtClean="0">
                <a:latin typeface="Arial Black" panose="020B0A04020102020204" pitchFamily="34" charset="0"/>
              </a:rPr>
              <a:t>   Осуществлять </a:t>
            </a:r>
            <a:r>
              <a:rPr lang="ru-RU" sz="2000" dirty="0">
                <a:latin typeface="Arial Black" panose="020B0A04020102020204" pitchFamily="34" charset="0"/>
              </a:rPr>
              <a:t>сравнение прошлого и современного укладов жизни русских людей.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sz="2000" dirty="0" smtClean="0">
                <a:latin typeface="Arial Black" panose="020B0A04020102020204" pitchFamily="34" charset="0"/>
              </a:rPr>
              <a:t>   Развивать </a:t>
            </a:r>
            <a:r>
              <a:rPr lang="ru-RU" sz="2000" dirty="0">
                <a:latin typeface="Arial Black" panose="020B0A04020102020204" pitchFamily="34" charset="0"/>
              </a:rPr>
              <a:t>речь: обогащать словарь, повышать выразительность речи средствами фольклора.</a:t>
            </a:r>
          </a:p>
          <a:p>
            <a:endParaRPr lang="ru-RU" sz="2000" dirty="0">
              <a:latin typeface="Arial Black" panose="020B0A04020102020204" pitchFamily="34" charset="0"/>
            </a:endParaRPr>
          </a:p>
          <a:p>
            <a:endParaRPr lang="ru-RU" dirty="0"/>
          </a:p>
          <a:p>
            <a:r>
              <a:rPr lang="ru-RU" b="1" dirty="0"/>
              <a:t> </a:t>
            </a:r>
            <a:endParaRPr lang="ru-RU" dirty="0"/>
          </a:p>
        </p:txBody>
      </p:sp>
      <p:pic>
        <p:nvPicPr>
          <p:cNvPr id="2050" name="Picture 2" descr="C:\Users\user\Desktop\Skomoroshinka_-_kartinka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995936" y="5157192"/>
            <a:ext cx="1768280" cy="13262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67544" y="1213009"/>
            <a:ext cx="7848872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 smtClean="0">
                <a:latin typeface="Arial Black" panose="020B0A04020102020204" pitchFamily="34" charset="0"/>
              </a:rPr>
              <a:t>   </a:t>
            </a:r>
            <a:endParaRPr lang="ru-RU" sz="1600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05760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16631"/>
            <a:ext cx="9144000" cy="697463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323528" y="908720"/>
            <a:ext cx="8496944" cy="55399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 smtClean="0">
                <a:latin typeface="Arial Black" panose="020B0A04020102020204" pitchFamily="34" charset="0"/>
                <a:cs typeface="Arial" panose="020B0604020202020204" pitchFamily="34" charset="0"/>
              </a:rPr>
              <a:t>       Методы </a:t>
            </a:r>
            <a:r>
              <a:rPr lang="ru-RU" sz="1600" b="1" dirty="0">
                <a:latin typeface="Arial Black" panose="020B0A04020102020204" pitchFamily="34" charset="0"/>
                <a:cs typeface="Arial" panose="020B0604020202020204" pitchFamily="34" charset="0"/>
              </a:rPr>
              <a:t>и приемы:</a:t>
            </a:r>
          </a:p>
          <a:p>
            <a:pPr marL="285750" lvl="0" indent="-285750">
              <a:buFont typeface="Wingdings" panose="05000000000000000000" pitchFamily="2" charset="2"/>
              <a:buChar char="Ø"/>
            </a:pPr>
            <a:r>
              <a:rPr lang="ru-RU" sz="1600" dirty="0">
                <a:latin typeface="Arial Black" panose="020B0A04020102020204" pitchFamily="34" charset="0"/>
                <a:cs typeface="Arial" panose="020B0604020202020204" pitchFamily="34" charset="0"/>
              </a:rPr>
              <a:t>метод обследования, наглядности (рассматривание </a:t>
            </a:r>
            <a:r>
              <a:rPr lang="ru-RU" sz="1600" dirty="0" smtClean="0">
                <a:latin typeface="Arial Black" panose="020B0A04020102020204" pitchFamily="34" charset="0"/>
                <a:cs typeface="Arial" panose="020B0604020202020204" pitchFamily="34" charset="0"/>
              </a:rPr>
              <a:t> </a:t>
            </a:r>
            <a:r>
              <a:rPr lang="ru-RU" sz="1600" dirty="0">
                <a:latin typeface="Arial Black" panose="020B0A04020102020204" pitchFamily="34" charset="0"/>
                <a:cs typeface="Arial" panose="020B0604020202020204" pitchFamily="34" charset="0"/>
              </a:rPr>
              <a:t>иллюстраций, альбомов, видеофильмов, презентаций и т.д.)</a:t>
            </a:r>
          </a:p>
          <a:p>
            <a:pPr marL="285750" lvl="0" indent="-285750">
              <a:buFont typeface="Wingdings" panose="05000000000000000000" pitchFamily="2" charset="2"/>
              <a:buChar char="Ø"/>
            </a:pPr>
            <a:r>
              <a:rPr lang="ru-RU" sz="1600" dirty="0">
                <a:latin typeface="Arial Black" panose="020B0A04020102020204" pitchFamily="34" charset="0"/>
                <a:cs typeface="Arial" panose="020B0604020202020204" pitchFamily="34" charset="0"/>
              </a:rPr>
              <a:t>словесный (беседа, использование художественного слова, пояснения)</a:t>
            </a:r>
          </a:p>
          <a:p>
            <a:pPr marL="285750" lvl="0" indent="-285750">
              <a:buFont typeface="Wingdings" panose="05000000000000000000" pitchFamily="2" charset="2"/>
              <a:buChar char="Ø"/>
            </a:pPr>
            <a:r>
              <a:rPr lang="ru-RU" sz="1600" dirty="0">
                <a:latin typeface="Arial Black" panose="020B0A04020102020204" pitchFamily="34" charset="0"/>
                <a:cs typeface="Arial" panose="020B0604020202020204" pitchFamily="34" charset="0"/>
              </a:rPr>
              <a:t>практический (самостоятельное выполнение детьми работы, использование различных инструментов и материалов для изображения)</a:t>
            </a:r>
          </a:p>
          <a:p>
            <a:pPr marL="285750" lvl="0" indent="-285750">
              <a:buFont typeface="Wingdings" panose="05000000000000000000" pitchFamily="2" charset="2"/>
              <a:buChar char="Ø"/>
            </a:pPr>
            <a:r>
              <a:rPr lang="ru-RU" sz="1600" dirty="0">
                <a:latin typeface="Arial Black" panose="020B0A04020102020204" pitchFamily="34" charset="0"/>
                <a:cs typeface="Arial" panose="020B0604020202020204" pitchFamily="34" charset="0"/>
              </a:rPr>
              <a:t>проблемно-мотивационный (стимулирует активность детей за счет включения проблемной ситуации в </a:t>
            </a:r>
            <a:r>
              <a:rPr lang="ru-RU" sz="1600" dirty="0" smtClean="0">
                <a:latin typeface="Arial Black" panose="020B0A04020102020204" pitchFamily="34" charset="0"/>
                <a:cs typeface="Arial" panose="020B0604020202020204" pitchFamily="34" charset="0"/>
              </a:rPr>
              <a:t>ходе </a:t>
            </a:r>
            <a:r>
              <a:rPr lang="ru-RU" sz="1600" dirty="0">
                <a:latin typeface="Arial Black" panose="020B0A04020102020204" pitchFamily="34" charset="0"/>
                <a:cs typeface="Arial" panose="020B0604020202020204" pitchFamily="34" charset="0"/>
              </a:rPr>
              <a:t>занятия)</a:t>
            </a:r>
          </a:p>
          <a:p>
            <a:pPr marL="285750" lvl="0" indent="-285750">
              <a:buFont typeface="Wingdings" panose="05000000000000000000" pitchFamily="2" charset="2"/>
              <a:buChar char="Ø"/>
            </a:pPr>
            <a:r>
              <a:rPr lang="ru-RU" sz="1600" dirty="0">
                <a:latin typeface="Arial Black" panose="020B0A04020102020204" pitchFamily="34" charset="0"/>
                <a:cs typeface="Arial" panose="020B0604020202020204" pitchFamily="34" charset="0"/>
              </a:rPr>
              <a:t>сотворчество (взаимодействие педагога и ребенка, родителя и ребенка в едином творческом процессе).</a:t>
            </a:r>
          </a:p>
          <a:p>
            <a:pPr lvl="0" algn="ctr"/>
            <a:r>
              <a:rPr lang="ru-RU" sz="1600" b="1" dirty="0">
                <a:latin typeface="Arial Black" panose="020B0A04020102020204" pitchFamily="34" charset="0"/>
                <a:cs typeface="Arial" panose="020B0604020202020204" pitchFamily="34" charset="0"/>
              </a:rPr>
              <a:t>Метод трех вопросов:</a:t>
            </a:r>
            <a:br>
              <a:rPr lang="ru-RU" sz="1600" b="1" dirty="0">
                <a:latin typeface="Arial Black" panose="020B0A04020102020204" pitchFamily="34" charset="0"/>
                <a:cs typeface="Arial" panose="020B0604020202020204" pitchFamily="34" charset="0"/>
              </a:rPr>
            </a:br>
            <a:r>
              <a:rPr lang="ru-RU" sz="1600" dirty="0">
                <a:latin typeface="Arial Black" panose="020B0A04020102020204" pitchFamily="34" charset="0"/>
                <a:cs typeface="Arial" panose="020B0604020202020204" pitchFamily="34" charset="0"/>
              </a:rPr>
              <a:t>Что знаем? </a:t>
            </a:r>
            <a:br>
              <a:rPr lang="ru-RU" sz="1600" dirty="0">
                <a:latin typeface="Arial Black" panose="020B0A04020102020204" pitchFamily="34" charset="0"/>
                <a:cs typeface="Arial" panose="020B0604020202020204" pitchFamily="34" charset="0"/>
              </a:rPr>
            </a:br>
            <a:r>
              <a:rPr lang="ru-RU" sz="1600" dirty="0">
                <a:latin typeface="Arial Black" panose="020B0A04020102020204" pitchFamily="34" charset="0"/>
                <a:cs typeface="Arial" panose="020B0604020202020204" pitchFamily="34" charset="0"/>
              </a:rPr>
              <a:t>Русский народ.</a:t>
            </a:r>
            <a:br>
              <a:rPr lang="ru-RU" sz="1600" dirty="0">
                <a:latin typeface="Arial Black" panose="020B0A04020102020204" pitchFamily="34" charset="0"/>
                <a:cs typeface="Arial" panose="020B0604020202020204" pitchFamily="34" charset="0"/>
              </a:rPr>
            </a:br>
            <a:r>
              <a:rPr lang="ru-RU" sz="1600" dirty="0">
                <a:latin typeface="Arial Black" panose="020B0A04020102020204" pitchFamily="34" charset="0"/>
                <a:cs typeface="Arial" panose="020B0604020202020204" pitchFamily="34" charset="0"/>
              </a:rPr>
              <a:t>Что хотим узнать?</a:t>
            </a:r>
            <a:br>
              <a:rPr lang="ru-RU" sz="1600" dirty="0">
                <a:latin typeface="Arial Black" panose="020B0A04020102020204" pitchFamily="34" charset="0"/>
                <a:cs typeface="Arial" panose="020B0604020202020204" pitchFamily="34" charset="0"/>
              </a:rPr>
            </a:br>
            <a:r>
              <a:rPr lang="ru-RU" sz="1600" dirty="0">
                <a:latin typeface="Arial Black" panose="020B0A04020102020204" pitchFamily="34" charset="0"/>
                <a:cs typeface="Arial" panose="020B0604020202020204" pitchFamily="34" charset="0"/>
              </a:rPr>
              <a:t>Историю, культуру русского народа.</a:t>
            </a:r>
            <a:br>
              <a:rPr lang="ru-RU" sz="1600" dirty="0">
                <a:latin typeface="Arial Black" panose="020B0A04020102020204" pitchFamily="34" charset="0"/>
                <a:cs typeface="Arial" panose="020B0604020202020204" pitchFamily="34" charset="0"/>
              </a:rPr>
            </a:br>
            <a:r>
              <a:rPr lang="ru-RU" sz="1600" dirty="0">
                <a:latin typeface="Arial Black" panose="020B0A04020102020204" pitchFamily="34" charset="0"/>
                <a:cs typeface="Arial" panose="020B0604020202020204" pitchFamily="34" charset="0"/>
              </a:rPr>
              <a:t>Прикоснуться и окунуться в традиции и обычаи русского народа.</a:t>
            </a:r>
            <a:br>
              <a:rPr lang="ru-RU" sz="1600" dirty="0">
                <a:latin typeface="Arial Black" panose="020B0A04020102020204" pitchFamily="34" charset="0"/>
                <a:cs typeface="Arial" panose="020B0604020202020204" pitchFamily="34" charset="0"/>
              </a:rPr>
            </a:br>
            <a:r>
              <a:rPr lang="ru-RU" sz="1600" dirty="0">
                <a:latin typeface="Arial Black" panose="020B0A04020102020204" pitchFamily="34" charset="0"/>
                <a:cs typeface="Arial" panose="020B0604020202020204" pitchFamily="34" charset="0"/>
              </a:rPr>
              <a:t>Где и как найдем ответы на вопросы?</a:t>
            </a:r>
            <a:br>
              <a:rPr lang="ru-RU" sz="1600" dirty="0">
                <a:latin typeface="Arial Black" panose="020B0A04020102020204" pitchFamily="34" charset="0"/>
                <a:cs typeface="Arial" panose="020B0604020202020204" pitchFamily="34" charset="0"/>
              </a:rPr>
            </a:br>
            <a:r>
              <a:rPr lang="ru-RU" sz="1600" dirty="0">
                <a:latin typeface="Arial Black" panose="020B0A04020102020204" pitchFamily="34" charset="0"/>
                <a:cs typeface="Arial" panose="020B0604020202020204" pitchFamily="34" charset="0"/>
              </a:rPr>
              <a:t>Будем спрашивать у взрослых.</a:t>
            </a:r>
            <a:br>
              <a:rPr lang="ru-RU" sz="1600" dirty="0">
                <a:latin typeface="Arial Black" panose="020B0A04020102020204" pitchFamily="34" charset="0"/>
                <a:cs typeface="Arial" panose="020B0604020202020204" pitchFamily="34" charset="0"/>
              </a:rPr>
            </a:br>
            <a:r>
              <a:rPr lang="ru-RU" sz="1600" dirty="0">
                <a:latin typeface="Arial Black" panose="020B0A04020102020204" pitchFamily="34" charset="0"/>
                <a:cs typeface="Arial" panose="020B0604020202020204" pitchFamily="34" charset="0"/>
              </a:rPr>
              <a:t>Будем рассматривать фотографии, читать литературу. </a:t>
            </a:r>
          </a:p>
          <a:p>
            <a:r>
              <a:rPr lang="ru-RU" dirty="0"/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21828949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16631"/>
            <a:ext cx="9144000" cy="697463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Прямоугольник 13"/>
          <p:cNvSpPr/>
          <p:nvPr/>
        </p:nvSpPr>
        <p:spPr>
          <a:xfrm>
            <a:off x="1835696" y="1052737"/>
            <a:ext cx="5544616" cy="64633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ru-RU" sz="3600" dirty="0" smtClean="0">
                <a:latin typeface="Monotype Corsiva" pitchFamily="66" charset="0"/>
              </a:rPr>
              <a:t> </a:t>
            </a:r>
            <a:endParaRPr lang="ru-RU" sz="3600" dirty="0">
              <a:latin typeface="Monotype Corsiva" pitchFamily="66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467544" y="1699068"/>
            <a:ext cx="828092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latin typeface="Arial Black" panose="020B0A04020102020204" pitchFamily="34" charset="0"/>
              </a:rPr>
              <a:t>     Предполагаемый </a:t>
            </a:r>
            <a:r>
              <a:rPr lang="ru-RU" b="1" dirty="0">
                <a:latin typeface="Arial Black" panose="020B0A04020102020204" pitchFamily="34" charset="0"/>
              </a:rPr>
              <a:t>результат: </a:t>
            </a:r>
            <a:endParaRPr lang="ru-RU" dirty="0">
              <a:latin typeface="Arial Black" panose="020B0A040201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dirty="0">
                <a:latin typeface="Arial Black" panose="020B0A04020102020204" pitchFamily="34" charset="0"/>
              </a:rPr>
              <a:t>Расширение представлений детей об окружающем мире.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dirty="0">
                <a:latin typeface="Arial Black" panose="020B0A04020102020204" pitchFamily="34" charset="0"/>
              </a:rPr>
              <a:t>Обогащение представлений детей о традициях и культуре русского народа.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dirty="0">
                <a:latin typeface="Arial Black" panose="020B0A04020102020204" pitchFamily="34" charset="0"/>
              </a:rPr>
              <a:t>Повышение уровня </a:t>
            </a:r>
            <a:r>
              <a:rPr lang="ru-RU" dirty="0" smtClean="0">
                <a:latin typeface="Arial Black" panose="020B0A04020102020204" pitchFamily="34" charset="0"/>
              </a:rPr>
              <a:t>нравственно  - </a:t>
            </a:r>
            <a:r>
              <a:rPr lang="ru-RU" dirty="0">
                <a:latin typeface="Arial Black" panose="020B0A04020102020204" pitchFamily="34" charset="0"/>
              </a:rPr>
              <a:t>патриотических чувств воспитанников.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dirty="0">
                <a:latin typeface="Arial Black" panose="020B0A04020102020204" pitchFamily="34" charset="0"/>
              </a:rPr>
              <a:t>Знание правил народных игр, умение в них играть.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dirty="0">
                <a:latin typeface="Arial Black" panose="020B0A04020102020204" pitchFamily="34" charset="0"/>
              </a:rPr>
              <a:t>Повышение активности родителей и детей к изучению и уважению национальной культуры родного края и других народов.</a:t>
            </a:r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500034" y="2918205"/>
            <a:ext cx="800105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Monotype Corsiva" pitchFamily="66" charset="0"/>
                <a:ea typeface="Times New Roman" pitchFamily="18" charset="0"/>
                <a:cs typeface="Arial" pitchFamily="34" charset="0"/>
              </a:rPr>
              <a:t> 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rgbClr val="00B050"/>
              </a:solidFill>
              <a:effectLst/>
              <a:latin typeface="Monotype Corsiva" pitchFamily="66" charset="0"/>
              <a:cs typeface="Arial" pitchFamily="34" charset="0"/>
            </a:endParaRPr>
          </a:p>
        </p:txBody>
      </p:sp>
      <p:pic>
        <p:nvPicPr>
          <p:cNvPr id="3" name="Picture 4" descr="C:\Users\Пользователь\Desktop\i-54574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80111" y="4365104"/>
            <a:ext cx="2736305" cy="192403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065783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7463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1" name="Rectangle 1"/>
          <p:cNvSpPr>
            <a:spLocks noChangeArrowheads="1"/>
          </p:cNvSpPr>
          <p:nvPr/>
        </p:nvSpPr>
        <p:spPr bwMode="auto">
          <a:xfrm>
            <a:off x="428596" y="2834625"/>
            <a:ext cx="8072494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Monotype Corsiva" pitchFamily="66" charset="0"/>
                <a:ea typeface="Times New Roman" pitchFamily="18" charset="0"/>
                <a:cs typeface="Arial" pitchFamily="34" charset="0"/>
              </a:rPr>
              <a:t> 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rgbClr val="00B050"/>
              </a:solidFill>
              <a:effectLst/>
              <a:latin typeface="Monotype Corsiva" pitchFamily="66" charset="0"/>
              <a:cs typeface="Arial" pitchFamily="34" charset="0"/>
            </a:endParaRPr>
          </a:p>
        </p:txBody>
      </p:sp>
      <p:pic>
        <p:nvPicPr>
          <p:cNvPr id="20482" name="Picture 2" descr="C:\Users\Пользователь\Desktop\21171683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723254" y="4565879"/>
            <a:ext cx="3337451" cy="1914221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467544" y="1196753"/>
            <a:ext cx="7848872" cy="40010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>
                <a:latin typeface="Arial Black" panose="020B0A04020102020204" pitchFamily="34" charset="0"/>
                <a:cs typeface="Arial" panose="020B0604020202020204" pitchFamily="34" charset="0"/>
              </a:rPr>
              <a:t>Основные этапы:</a:t>
            </a:r>
            <a:endParaRPr lang="ru-RU" sz="2000" dirty="0"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r>
              <a:rPr lang="ru-RU" sz="2000" b="1" i="1" dirty="0">
                <a:latin typeface="Arial Black" panose="020B0A04020102020204" pitchFamily="34" charset="0"/>
                <a:cs typeface="Arial" panose="020B0604020202020204" pitchFamily="34" charset="0"/>
              </a:rPr>
              <a:t> </a:t>
            </a:r>
            <a:endParaRPr lang="ru-RU" sz="2000" dirty="0"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r>
              <a:rPr lang="ru-RU" sz="2000" b="1" i="1" dirty="0" smtClean="0">
                <a:latin typeface="Arial Black" panose="020B0A04020102020204" pitchFamily="34" charset="0"/>
                <a:cs typeface="Arial" panose="020B0604020202020204" pitchFamily="34" charset="0"/>
              </a:rPr>
              <a:t>1 </a:t>
            </a:r>
            <a:r>
              <a:rPr lang="ru-RU" sz="2000" b="1" i="1" dirty="0">
                <a:latin typeface="Arial Black" panose="020B0A04020102020204" pitchFamily="34" charset="0"/>
                <a:cs typeface="Arial" panose="020B0604020202020204" pitchFamily="34" charset="0"/>
              </a:rPr>
              <a:t>этап – подготовительный:</a:t>
            </a:r>
            <a:r>
              <a:rPr lang="ru-RU" sz="2000" dirty="0">
                <a:latin typeface="Arial Black" panose="020B0A04020102020204" pitchFamily="34" charset="0"/>
                <a:cs typeface="Arial" panose="020B0604020202020204" pitchFamily="34" charset="0"/>
              </a:rPr>
              <a:t/>
            </a:r>
            <a:br>
              <a:rPr lang="ru-RU" sz="2000" dirty="0">
                <a:latin typeface="Arial Black" panose="020B0A04020102020204" pitchFamily="34" charset="0"/>
                <a:cs typeface="Arial" panose="020B0604020202020204" pitchFamily="34" charset="0"/>
              </a:rPr>
            </a:br>
            <a:endParaRPr lang="ru-RU" sz="2000" dirty="0" smtClean="0"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r>
              <a:rPr lang="ru-RU" sz="2000" dirty="0" smtClean="0">
                <a:latin typeface="Arial Black" panose="020B0A04020102020204" pitchFamily="34" charset="0"/>
                <a:cs typeface="Arial" panose="020B0604020202020204" pitchFamily="34" charset="0"/>
              </a:rPr>
              <a:t>• </a:t>
            </a:r>
            <a:r>
              <a:rPr lang="ru-RU" sz="2000" dirty="0">
                <a:latin typeface="Arial Black" panose="020B0A04020102020204" pitchFamily="34" charset="0"/>
                <a:cs typeface="Arial" panose="020B0604020202020204" pitchFamily="34" charset="0"/>
              </a:rPr>
              <a:t>изучение методической литературы;</a:t>
            </a:r>
            <a:br>
              <a:rPr lang="ru-RU" sz="2000" dirty="0">
                <a:latin typeface="Arial Black" panose="020B0A04020102020204" pitchFamily="34" charset="0"/>
                <a:cs typeface="Arial" panose="020B0604020202020204" pitchFamily="34" charset="0"/>
              </a:rPr>
            </a:br>
            <a:r>
              <a:rPr lang="ru-RU" sz="2000" dirty="0">
                <a:latin typeface="Arial Black" panose="020B0A04020102020204" pitchFamily="34" charset="0"/>
                <a:cs typeface="Arial" panose="020B0604020202020204" pitchFamily="34" charset="0"/>
              </a:rPr>
              <a:t>• составление плана реализации проекта;</a:t>
            </a:r>
            <a:br>
              <a:rPr lang="ru-RU" sz="2000" dirty="0">
                <a:latin typeface="Arial Black" panose="020B0A04020102020204" pitchFamily="34" charset="0"/>
                <a:cs typeface="Arial" panose="020B0604020202020204" pitchFamily="34" charset="0"/>
              </a:rPr>
            </a:br>
            <a:r>
              <a:rPr lang="ru-RU" sz="2000" dirty="0">
                <a:latin typeface="Arial Black" panose="020B0A04020102020204" pitchFamily="34" charset="0"/>
                <a:cs typeface="Arial" panose="020B0604020202020204" pitchFamily="34" charset="0"/>
              </a:rPr>
              <a:t>• подбор наглядно — дидактического, наглядно — демонстрационного материалов;</a:t>
            </a:r>
            <a:br>
              <a:rPr lang="ru-RU" sz="2000" dirty="0">
                <a:latin typeface="Arial Black" panose="020B0A04020102020204" pitchFamily="34" charset="0"/>
                <a:cs typeface="Arial" panose="020B0604020202020204" pitchFamily="34" charset="0"/>
              </a:rPr>
            </a:br>
            <a:r>
              <a:rPr lang="ru-RU" sz="2000" dirty="0">
                <a:latin typeface="Arial Black" panose="020B0A04020102020204" pitchFamily="34" charset="0"/>
                <a:cs typeface="Arial" panose="020B0604020202020204" pitchFamily="34" charset="0"/>
              </a:rPr>
              <a:t>• методических пособий, фотографий по тематике и т.д.</a:t>
            </a:r>
            <a:br>
              <a:rPr lang="ru-RU" sz="2000" dirty="0">
                <a:latin typeface="Arial Black" panose="020B0A04020102020204" pitchFamily="34" charset="0"/>
                <a:cs typeface="Arial" panose="020B0604020202020204" pitchFamily="34" charset="0"/>
              </a:rPr>
            </a:br>
            <a:r>
              <a:rPr lang="ru-RU" dirty="0">
                <a:latin typeface="Arial Black" panose="020B0A04020102020204" pitchFamily="34" charset="0"/>
                <a:cs typeface="Arial" panose="020B0604020202020204" pitchFamily="34" charset="0"/>
              </a:rPr>
              <a:t>• подбор музыкальных произведений, литературных произведений;</a:t>
            </a:r>
          </a:p>
          <a:p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7463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06" name="Rectangle 2"/>
          <p:cNvSpPr>
            <a:spLocks noChangeArrowheads="1"/>
          </p:cNvSpPr>
          <p:nvPr/>
        </p:nvSpPr>
        <p:spPr bwMode="auto">
          <a:xfrm>
            <a:off x="571472" y="4080977"/>
            <a:ext cx="8001056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Monotype Corsiva" pitchFamily="66" charset="0"/>
                <a:ea typeface="Times New Roman" pitchFamily="18" charset="0"/>
                <a:cs typeface="Arial" pitchFamily="34" charset="0"/>
              </a:rPr>
              <a:t> </a:t>
            </a:r>
          </a:p>
        </p:txBody>
      </p:sp>
      <p:pic>
        <p:nvPicPr>
          <p:cNvPr id="7" name="Picture 4" descr="C:\Users\Пользователь\Desktop\narodnay_kultura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4725144"/>
            <a:ext cx="1928826" cy="1714512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539552" y="980728"/>
            <a:ext cx="8032977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endParaRPr lang="ru-RU" sz="2000" b="1" dirty="0" smtClean="0"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fontAlgn="base"/>
            <a:endParaRPr lang="ru-RU" sz="2000" b="1" dirty="0"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fontAlgn="base"/>
            <a:r>
              <a:rPr lang="ru-RU" sz="2000" b="1" dirty="0" smtClean="0">
                <a:latin typeface="Arial Black" panose="020B0A04020102020204" pitchFamily="34" charset="0"/>
                <a:cs typeface="Arial" panose="020B0604020202020204" pitchFamily="34" charset="0"/>
              </a:rPr>
              <a:t>2 </a:t>
            </a:r>
            <a:r>
              <a:rPr lang="ru-RU" sz="2000" b="1" dirty="0">
                <a:latin typeface="Arial Black" panose="020B0A04020102020204" pitchFamily="34" charset="0"/>
                <a:cs typeface="Arial" panose="020B0604020202020204" pitchFamily="34" charset="0"/>
              </a:rPr>
              <a:t>этап – основной:</a:t>
            </a:r>
            <a:r>
              <a:rPr lang="ru-RU" sz="2000" dirty="0">
                <a:latin typeface="Arial Black" panose="020B0A04020102020204" pitchFamily="34" charset="0"/>
                <a:cs typeface="Arial" panose="020B0604020202020204" pitchFamily="34" charset="0"/>
              </a:rPr>
              <a:t/>
            </a:r>
            <a:br>
              <a:rPr lang="ru-RU" sz="2000" dirty="0">
                <a:latin typeface="Arial Black" panose="020B0A04020102020204" pitchFamily="34" charset="0"/>
                <a:cs typeface="Arial" panose="020B0604020202020204" pitchFamily="34" charset="0"/>
              </a:rPr>
            </a:br>
            <a:r>
              <a:rPr lang="ru-RU" sz="2000" dirty="0">
                <a:latin typeface="Arial Black" panose="020B0A04020102020204" pitchFamily="34" charset="0"/>
              </a:rPr>
              <a:t>Знакомство с устным народным творчеством русского народа; </a:t>
            </a:r>
          </a:p>
          <a:p>
            <a:pPr fontAlgn="base"/>
            <a:r>
              <a:rPr lang="ru-RU" sz="2000" dirty="0">
                <a:latin typeface="Arial Black" panose="020B0A04020102020204" pitchFamily="34" charset="0"/>
              </a:rPr>
              <a:t>• Совместная деятельность с детьми; </a:t>
            </a:r>
          </a:p>
          <a:p>
            <a:pPr fontAlgn="base"/>
            <a:r>
              <a:rPr lang="ru-RU" sz="2000" dirty="0">
                <a:latin typeface="Arial Black" panose="020B0A04020102020204" pitchFamily="34" charset="0"/>
              </a:rPr>
              <a:t>• Индивидуальные консультации родителей по участию в </a:t>
            </a:r>
            <a:r>
              <a:rPr lang="ru-RU" sz="2000" dirty="0" smtClean="0">
                <a:latin typeface="Arial Black" panose="020B0A04020102020204" pitchFamily="34" charset="0"/>
              </a:rPr>
              <a:t>мероприятия                             </a:t>
            </a:r>
            <a:r>
              <a:rPr lang="ru-RU" sz="2000" b="1" dirty="0" smtClean="0">
                <a:latin typeface="Arial Black" panose="020B0A04020102020204" pitchFamily="34" charset="0"/>
                <a:cs typeface="Arial" panose="020B0604020202020204" pitchFamily="34" charset="0"/>
              </a:rPr>
              <a:t>Консультации для родителей:</a:t>
            </a:r>
            <a:endParaRPr lang="ru-RU" sz="2000" dirty="0"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r>
              <a:rPr lang="ru-RU" sz="2000" dirty="0">
                <a:latin typeface="Arial Black" panose="020B0A04020102020204" pitchFamily="34" charset="0"/>
                <a:cs typeface="Arial" panose="020B0604020202020204" pitchFamily="34" charset="0"/>
              </a:rPr>
              <a:t> «Как приобщить детей к русской культуре» </a:t>
            </a:r>
          </a:p>
          <a:p>
            <a:r>
              <a:rPr lang="ru-RU" sz="2000" dirty="0">
                <a:latin typeface="Arial Black" panose="020B0A04020102020204" pitchFamily="34" charset="0"/>
                <a:cs typeface="Arial" panose="020B0604020202020204" pitchFamily="34" charset="0"/>
              </a:rPr>
              <a:t>«Русский народный промысел»</a:t>
            </a:r>
          </a:p>
          <a:p>
            <a:r>
              <a:rPr lang="ru-RU" sz="2000" dirty="0">
                <a:latin typeface="Arial Black" panose="020B0A04020102020204" pitchFamily="34" charset="0"/>
                <a:cs typeface="Arial" panose="020B0604020202020204" pitchFamily="34" charset="0"/>
              </a:rPr>
              <a:t>«Народные игры»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80687"/>
            <a:ext cx="9215438" cy="691157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071538" y="928670"/>
            <a:ext cx="7215238" cy="1000132"/>
          </a:xfrm>
        </p:spPr>
        <p:txBody>
          <a:bodyPr>
            <a:normAutofit fontScale="90000"/>
          </a:bodyPr>
          <a:lstStyle/>
          <a:p>
            <a:r>
              <a:rPr lang="ru-RU" sz="2700" b="1" dirty="0" smtClean="0">
                <a:solidFill>
                  <a:srgbClr val="00B050"/>
                </a:solidFill>
                <a:latin typeface="Monotype Corsiva" pitchFamily="66" charset="0"/>
              </a:rPr>
              <a:t/>
            </a:r>
            <a:br>
              <a:rPr lang="ru-RU" sz="2700" b="1" dirty="0" smtClean="0">
                <a:solidFill>
                  <a:srgbClr val="00B050"/>
                </a:solidFill>
                <a:latin typeface="Monotype Corsiva" pitchFamily="66" charset="0"/>
              </a:rPr>
            </a:br>
            <a:r>
              <a:rPr lang="ru-RU" sz="2700" b="1" dirty="0" smtClean="0">
                <a:solidFill>
                  <a:srgbClr val="00B050"/>
                </a:solidFill>
                <a:latin typeface="Monotype Corsiva" pitchFamily="66" charset="0"/>
              </a:rPr>
              <a:t/>
            </a:r>
            <a:br>
              <a:rPr lang="ru-RU" sz="2700" b="1" dirty="0" smtClean="0">
                <a:solidFill>
                  <a:srgbClr val="00B050"/>
                </a:solidFill>
                <a:latin typeface="Monotype Corsiva" pitchFamily="66" charset="0"/>
              </a:rPr>
            </a:br>
            <a:r>
              <a:rPr lang="ru-RU" sz="2700" b="1" dirty="0" smtClean="0">
                <a:solidFill>
                  <a:srgbClr val="00B050"/>
                </a:solidFill>
                <a:latin typeface="Monotype Corsiva" pitchFamily="66" charset="0"/>
              </a:rPr>
              <a:t/>
            </a:r>
            <a:br>
              <a:rPr lang="ru-RU" sz="2700" b="1" dirty="0" smtClean="0">
                <a:solidFill>
                  <a:srgbClr val="00B050"/>
                </a:solidFill>
                <a:latin typeface="Monotype Corsiva" pitchFamily="66" charset="0"/>
              </a:rPr>
            </a:br>
            <a:r>
              <a:rPr lang="ru-RU" sz="2700" dirty="0" smtClean="0"/>
              <a:t> </a:t>
            </a:r>
            <a:r>
              <a:rPr lang="ru-RU" dirty="0" smtClean="0"/>
              <a:t>        </a:t>
            </a:r>
            <a:r>
              <a:rPr lang="ru-RU" sz="2200" dirty="0" smtClean="0">
                <a:solidFill>
                  <a:srgbClr val="00B050"/>
                </a:solidFill>
              </a:rPr>
              <a:t/>
            </a:r>
            <a:br>
              <a:rPr lang="ru-RU" sz="2200" dirty="0" smtClean="0">
                <a:solidFill>
                  <a:srgbClr val="00B050"/>
                </a:solidFill>
              </a:rPr>
            </a:br>
            <a:endParaRPr lang="ru-RU" sz="2200" dirty="0">
              <a:solidFill>
                <a:srgbClr val="00B05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28596" y="2000240"/>
            <a:ext cx="814393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ru-RU" b="1" dirty="0" smtClean="0">
              <a:solidFill>
                <a:srgbClr val="00B050"/>
              </a:solidFill>
              <a:latin typeface="Monotype Corsiva" pitchFamily="66" charset="0"/>
            </a:endParaRPr>
          </a:p>
          <a:p>
            <a:pPr algn="just"/>
            <a:r>
              <a:rPr lang="ru-RU" b="1" dirty="0" smtClean="0">
                <a:solidFill>
                  <a:srgbClr val="00B050"/>
                </a:solidFill>
                <a:latin typeface="Monotype Corsiva" pitchFamily="66" charset="0"/>
              </a:rPr>
              <a:t> </a:t>
            </a:r>
            <a:endParaRPr lang="ru-RU" dirty="0">
              <a:solidFill>
                <a:srgbClr val="00B050"/>
              </a:solidFill>
              <a:latin typeface="Monotype Corsiva" pitchFamily="66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28596" y="2643182"/>
            <a:ext cx="785818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ru-RU" b="1" dirty="0" smtClean="0">
              <a:solidFill>
                <a:srgbClr val="00B050"/>
              </a:solidFill>
              <a:latin typeface="Monotype Corsiva" pitchFamily="66" charset="0"/>
            </a:endParaRPr>
          </a:p>
          <a:p>
            <a:pPr algn="just"/>
            <a:r>
              <a:rPr lang="ru-RU" b="1" dirty="0" smtClean="0">
                <a:solidFill>
                  <a:srgbClr val="00B050"/>
                </a:solidFill>
                <a:latin typeface="Monotype Corsiva" pitchFamily="66" charset="0"/>
              </a:rPr>
              <a:t>  </a:t>
            </a:r>
            <a:endParaRPr lang="ru-RU" dirty="0">
              <a:solidFill>
                <a:srgbClr val="00B050"/>
              </a:solidFill>
              <a:latin typeface="Monotype Corsiva" pitchFamily="66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28596" y="3500438"/>
            <a:ext cx="800105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ru-RU" b="1" dirty="0" smtClean="0">
              <a:solidFill>
                <a:srgbClr val="00B050"/>
              </a:solidFill>
              <a:latin typeface="Monotype Corsiva" pitchFamily="66" charset="0"/>
            </a:endParaRPr>
          </a:p>
          <a:p>
            <a:pPr algn="just"/>
            <a:r>
              <a:rPr lang="ru-RU" b="1" dirty="0" smtClean="0">
                <a:solidFill>
                  <a:srgbClr val="00B050"/>
                </a:solidFill>
                <a:latin typeface="Monotype Corsiva" pitchFamily="66" charset="0"/>
              </a:rPr>
              <a:t> </a:t>
            </a:r>
            <a:endParaRPr lang="ru-RU" dirty="0">
              <a:solidFill>
                <a:srgbClr val="00B050"/>
              </a:solidFill>
              <a:latin typeface="Monotype Corsiva" pitchFamily="66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428596" y="4357694"/>
            <a:ext cx="800105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ru-RU" b="1" dirty="0" smtClean="0">
              <a:solidFill>
                <a:srgbClr val="00B050"/>
              </a:solidFill>
              <a:latin typeface="Monotype Corsiva" pitchFamily="66" charset="0"/>
            </a:endParaRPr>
          </a:p>
          <a:p>
            <a:pPr algn="just"/>
            <a:r>
              <a:rPr lang="ru-RU" b="1" dirty="0" smtClean="0">
                <a:solidFill>
                  <a:srgbClr val="00B050"/>
                </a:solidFill>
                <a:latin typeface="Monotype Corsiva" pitchFamily="66" charset="0"/>
              </a:rPr>
              <a:t> </a:t>
            </a:r>
            <a:endParaRPr lang="ru-RU" dirty="0">
              <a:solidFill>
                <a:srgbClr val="00B050"/>
              </a:solidFill>
              <a:latin typeface="Monotype Corsiva" pitchFamily="66" charset="0"/>
            </a:endParaRPr>
          </a:p>
        </p:txBody>
      </p:sp>
      <p:pic>
        <p:nvPicPr>
          <p:cNvPr id="22532" name="Picture 4" descr="C:\Users\Пользователь\Desktop\narodnay_kultura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80528" y="4357694"/>
            <a:ext cx="1928826" cy="1857368"/>
          </a:xfrm>
          <a:prstGeom prst="rect">
            <a:avLst/>
          </a:prstGeom>
          <a:noFill/>
        </p:spPr>
      </p:pic>
      <p:sp>
        <p:nvSpPr>
          <p:cNvPr id="2" name="Прямоугольник 1"/>
          <p:cNvSpPr/>
          <p:nvPr/>
        </p:nvSpPr>
        <p:spPr>
          <a:xfrm>
            <a:off x="428596" y="1700808"/>
            <a:ext cx="8391875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latin typeface="Arial Black" panose="020B0A04020102020204" pitchFamily="34" charset="0"/>
                <a:cs typeface="Arial" panose="020B0604020202020204" pitchFamily="34" charset="0"/>
              </a:rPr>
              <a:t>3 этап – заключительный:</a:t>
            </a:r>
            <a:br>
              <a:rPr lang="ru-RU" sz="2400" b="1" dirty="0">
                <a:latin typeface="Arial Black" panose="020B0A04020102020204" pitchFamily="34" charset="0"/>
                <a:cs typeface="Arial" panose="020B0604020202020204" pitchFamily="34" charset="0"/>
              </a:rPr>
            </a:br>
            <a:endParaRPr lang="ru-RU" sz="2400" b="1" dirty="0" smtClean="0"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r>
              <a:rPr lang="ru-RU" sz="2400" b="1" dirty="0" smtClean="0">
                <a:latin typeface="Arial Black" panose="020B0A04020102020204" pitchFamily="34" charset="0"/>
                <a:cs typeface="Arial" panose="020B0604020202020204" pitchFamily="34" charset="0"/>
              </a:rPr>
              <a:t>Изготовление </a:t>
            </a:r>
            <a:r>
              <a:rPr lang="ru-RU" sz="2400" b="1" dirty="0" err="1" smtClean="0">
                <a:latin typeface="Arial Black" panose="020B0A04020102020204" pitchFamily="34" charset="0"/>
                <a:cs typeface="Arial" panose="020B0604020202020204" pitchFamily="34" charset="0"/>
              </a:rPr>
              <a:t>Лепбука</a:t>
            </a:r>
            <a:r>
              <a:rPr lang="ru-RU" sz="2400" b="1" dirty="0" smtClean="0">
                <a:latin typeface="Arial Black" panose="020B0A04020102020204" pitchFamily="34" charset="0"/>
                <a:cs typeface="Arial" panose="020B0604020202020204" pitchFamily="34" charset="0"/>
              </a:rPr>
              <a:t> «Народный быт»</a:t>
            </a:r>
            <a:endParaRPr lang="ru-RU" sz="2400" b="1" dirty="0"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r>
              <a:rPr lang="ru-RU" sz="2400" dirty="0" smtClean="0">
                <a:latin typeface="Arial Black" panose="020B0A04020102020204" pitchFamily="34" charset="0"/>
              </a:rPr>
              <a:t>Открытое </a:t>
            </a:r>
            <a:r>
              <a:rPr lang="ru-RU" sz="2400" dirty="0">
                <a:latin typeface="Arial Black" panose="020B0A04020102020204" pitchFamily="34" charset="0"/>
              </a:rPr>
              <a:t>занятие «Быт и традиции русского народа»»</a:t>
            </a:r>
            <a:r>
              <a:rPr lang="ru-RU" sz="2400" b="1" dirty="0" smtClean="0">
                <a:latin typeface="Arial Black" panose="020B0A04020102020204" pitchFamily="34" charset="0"/>
                <a:cs typeface="Arial" panose="020B0604020202020204" pitchFamily="34" charset="0"/>
              </a:rPr>
              <a:t>                           </a:t>
            </a:r>
          </a:p>
          <a:p>
            <a:r>
              <a:rPr lang="ru-RU" sz="2400" dirty="0" smtClean="0">
                <a:latin typeface="Arial Black" panose="020B0A04020102020204" pitchFamily="34" charset="0"/>
              </a:rPr>
              <a:t>Презентация </a:t>
            </a:r>
            <a:r>
              <a:rPr lang="ru-RU" sz="2400" dirty="0">
                <a:latin typeface="Arial Black" panose="020B0A04020102020204" pitchFamily="34" charset="0"/>
              </a:rPr>
              <a:t>проекта</a:t>
            </a:r>
            <a:r>
              <a:rPr lang="ru-RU" sz="2400" b="1" dirty="0" smtClean="0">
                <a:latin typeface="Arial Black" panose="020B0A04020102020204" pitchFamily="34" charset="0"/>
                <a:cs typeface="Arial" panose="020B0604020202020204" pitchFamily="34" charset="0"/>
              </a:rPr>
              <a:t>    </a:t>
            </a:r>
            <a:endParaRPr lang="ru-RU" sz="2400" b="1" dirty="0">
              <a:latin typeface="Arial Black" panose="020B0A040201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818202" y="2967335"/>
            <a:ext cx="8180603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ru-RU" dirty="0" smtClean="0">
                <a:latin typeface="Arial Black" panose="020B0A04020102020204" pitchFamily="34" charset="0"/>
              </a:rPr>
              <a:t>                               </a:t>
            </a:r>
          </a:p>
          <a:p>
            <a:pPr fontAlgn="base"/>
            <a:r>
              <a:rPr lang="ru-RU" sz="2400" dirty="0" smtClean="0">
                <a:latin typeface="Arial Black" panose="020B0A04020102020204" pitchFamily="34" charset="0"/>
              </a:rPr>
              <a:t> </a:t>
            </a:r>
            <a:endParaRPr lang="ru-RU" sz="2400" dirty="0">
              <a:latin typeface="Arial Black" panose="020B0A040201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683567" y="980728"/>
            <a:ext cx="8064897" cy="5387831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r>
              <a:rPr lang="ru-RU" sz="7200" b="1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           </a:t>
            </a:r>
            <a:r>
              <a:rPr lang="ru-RU" sz="7200" b="1" dirty="0" smtClean="0">
                <a:solidFill>
                  <a:schemeClr val="tx1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Ожидаемые результаты.</a:t>
            </a:r>
            <a:endParaRPr lang="ru-RU" sz="7200" dirty="0">
              <a:solidFill>
                <a:schemeClr val="tx1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ru-RU" sz="7200" dirty="0" smtClean="0">
                <a:solidFill>
                  <a:schemeClr val="tx1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- </a:t>
            </a:r>
            <a:r>
              <a:rPr lang="ru-RU" sz="7200" dirty="0">
                <a:solidFill>
                  <a:schemeClr val="tx1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Расширить и углубить знания и представления  детей о русском народе.</a:t>
            </a:r>
          </a:p>
          <a:p>
            <a:pPr marL="0" indent="0">
              <a:buNone/>
            </a:pPr>
            <a:r>
              <a:rPr lang="ru-RU" sz="7200" dirty="0" smtClean="0">
                <a:solidFill>
                  <a:schemeClr val="tx1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-  Познакомить </a:t>
            </a:r>
            <a:r>
              <a:rPr lang="ru-RU" sz="7200" dirty="0">
                <a:solidFill>
                  <a:schemeClr val="tx1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с историей русского народа, фольклором музыкальным, фольклором в устном народном творчестве,  </a:t>
            </a:r>
            <a:r>
              <a:rPr lang="ru-RU" sz="7200" dirty="0" smtClean="0">
                <a:solidFill>
                  <a:schemeClr val="tx1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декоративно - прикладным </a:t>
            </a:r>
            <a:r>
              <a:rPr lang="ru-RU" sz="7200" dirty="0">
                <a:solidFill>
                  <a:schemeClr val="tx1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искусством</a:t>
            </a:r>
            <a:r>
              <a:rPr lang="ru-RU" sz="7200" dirty="0" smtClean="0">
                <a:solidFill>
                  <a:schemeClr val="tx1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, </a:t>
            </a:r>
            <a:r>
              <a:rPr lang="ru-RU" sz="7200" dirty="0">
                <a:solidFill>
                  <a:schemeClr val="tx1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национальным костюмом, народными праздниками.  </a:t>
            </a:r>
            <a:r>
              <a:rPr lang="ru-RU" sz="7200" dirty="0" smtClean="0">
                <a:solidFill>
                  <a:schemeClr val="tx1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 </a:t>
            </a:r>
            <a:endParaRPr lang="ru-RU" sz="7200" dirty="0">
              <a:solidFill>
                <a:schemeClr val="tx1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ru-RU" sz="7200" dirty="0">
                <a:solidFill>
                  <a:schemeClr val="tx1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- Сформировано уважительное отношение к русскому народу и народу населяющую Россию, к их культуре, традициям и </a:t>
            </a:r>
            <a:r>
              <a:rPr lang="ru-RU" sz="7200" dirty="0" smtClean="0">
                <a:solidFill>
                  <a:schemeClr val="tx1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обычаям</a:t>
            </a:r>
            <a:r>
              <a:rPr lang="ru-RU" sz="7200" dirty="0">
                <a:solidFill>
                  <a:schemeClr val="tx1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 </a:t>
            </a:r>
            <a:r>
              <a:rPr lang="ru-RU" sz="7200" dirty="0" smtClean="0">
                <a:solidFill>
                  <a:schemeClr val="tx1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                                                                          - </a:t>
            </a:r>
            <a:r>
              <a:rPr lang="ru-RU" sz="7200" dirty="0">
                <a:solidFill>
                  <a:schemeClr val="tx1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Развивать познавательную активность, понимание важности русского народа, и знание о других народах </a:t>
            </a:r>
            <a:r>
              <a:rPr lang="ru-RU" sz="7200" dirty="0" smtClean="0">
                <a:solidFill>
                  <a:schemeClr val="tx1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проживающих </a:t>
            </a:r>
            <a:r>
              <a:rPr lang="ru-RU" sz="7200" dirty="0">
                <a:solidFill>
                  <a:schemeClr val="tx1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на территории России.</a:t>
            </a:r>
          </a:p>
          <a:p>
            <a:pPr marL="0" indent="0">
              <a:buNone/>
            </a:pPr>
            <a:r>
              <a:rPr lang="ru-RU" sz="7200" dirty="0">
                <a:solidFill>
                  <a:schemeClr val="tx1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-  Наладить активный контакт с родителями и детьми. Стать во время проекта одной дружной семьей.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7200" dirty="0">
                <a:solidFill>
                  <a:schemeClr val="tx1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- Привлечение, интерес, участие, вовлеченность родителей и детей  в образовательный процесс.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7200" dirty="0">
                <a:latin typeface="Arial Black" panose="020B0A04020102020204" pitchFamily="34" charset="0"/>
                <a:cs typeface="Arial" panose="020B0604020202020204" pitchFamily="34" charset="0"/>
              </a:rPr>
              <a:t>-  </a:t>
            </a:r>
            <a:r>
              <a:rPr lang="ru-RU" sz="7200" dirty="0">
                <a:solidFill>
                  <a:schemeClr val="tx1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Выставка работ (рисунки, аппликации, музей, </a:t>
            </a:r>
            <a:r>
              <a:rPr lang="ru-RU" sz="7200" dirty="0" smtClean="0">
                <a:solidFill>
                  <a:schemeClr val="tx1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альбомы, библиотека).</a:t>
            </a:r>
            <a:endParaRPr lang="ru-RU" sz="7200" dirty="0">
              <a:solidFill>
                <a:schemeClr val="tx1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>
              <a:buNone/>
            </a:pPr>
            <a:r>
              <a:rPr lang="ru-RU" sz="3200" b="1" dirty="0" smtClean="0">
                <a:solidFill>
                  <a:schemeClr val="accent4">
                    <a:lumMod val="50000"/>
                  </a:schemeClr>
                </a:solidFill>
                <a:latin typeface="Monotype Corsiva" pitchFamily="66" charset="0"/>
              </a:rPr>
              <a:t> </a:t>
            </a:r>
          </a:p>
          <a:p>
            <a:endParaRPr lang="ru-RU" b="1" dirty="0"/>
          </a:p>
        </p:txBody>
      </p:sp>
      <p:pic>
        <p:nvPicPr>
          <p:cNvPr id="5" name="Picture 4" descr="C:\Users\Пользователь\Desktop\narodnay_kultura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252536" y="4437111"/>
            <a:ext cx="1979712" cy="193144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075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23528" y="1196752"/>
            <a:ext cx="84249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Arial Black" panose="020B0A04020102020204" pitchFamily="34" charset="0"/>
              </a:rPr>
              <a:t>               </a:t>
            </a:r>
            <a:r>
              <a:rPr lang="ru-RU" sz="2800" dirty="0" smtClean="0">
                <a:latin typeface="Arial Black" panose="020B0A04020102020204" pitchFamily="34" charset="0"/>
              </a:rPr>
              <a:t>Консультации для родителей</a:t>
            </a:r>
            <a:endParaRPr lang="ru-RU" sz="2800" dirty="0">
              <a:latin typeface="Arial Black" panose="020B0A04020102020204" pitchFamily="34" charset="0"/>
            </a:endParaRPr>
          </a:p>
        </p:txBody>
      </p:sp>
      <p:pic>
        <p:nvPicPr>
          <p:cNvPr id="1026" name="Picture 2" descr="C:\Users\user\Desktop\к проекту\IMG_20210401_14343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916832"/>
            <a:ext cx="4968552" cy="4029633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464666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7463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2" descr="C:\Users\user\Desktop\к проекту\IMG_20210401_14354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356992"/>
            <a:ext cx="2676015" cy="248734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user\Desktop\к проекту\IMG_20210401_143652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3356992"/>
            <a:ext cx="2664296" cy="260791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user\Desktop\к проекту\IMG_20210401_143825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8564" y="2348880"/>
            <a:ext cx="2289539" cy="259228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539552" y="1556792"/>
            <a:ext cx="92093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>
                <a:latin typeface="Arial Black" panose="020B0A04020102020204" pitchFamily="34" charset="0"/>
              </a:rPr>
              <a:t>Демонстрационный материал для детей</a:t>
            </a:r>
            <a:endParaRPr lang="ru-RU" sz="2800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8892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7463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4" name="Picture 2" descr="C:\Users\user\Desktop\к проекту\IMG_20210401_16194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3284984"/>
            <a:ext cx="2088232" cy="278430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95536" y="1556792"/>
            <a:ext cx="94160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latin typeface="Arial Black" panose="020B0A04020102020204" pitchFamily="34" charset="0"/>
              </a:rPr>
              <a:t>Матрешка – самая известная русская игрушка</a:t>
            </a:r>
            <a:endParaRPr lang="ru-RU" sz="2400" dirty="0">
              <a:latin typeface="Arial Black" panose="020B0A04020102020204" pitchFamily="34" charset="0"/>
            </a:endParaRPr>
          </a:p>
        </p:txBody>
      </p:sp>
      <p:pic>
        <p:nvPicPr>
          <p:cNvPr id="1026" name="Picture 2" descr="C:\Users\user\Desktop\IMG_20210408_093509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420888"/>
            <a:ext cx="2322258" cy="309634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user\Desktop\IMG_20210408_093710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2612909"/>
            <a:ext cx="2178242" cy="290432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520362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7463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 descr="C:\Users\user\Desktop\к проекту\IMG_20210407_16240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55576" y="2047155"/>
            <a:ext cx="2304256" cy="288032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user\Desktop\к проекту\IMG_20210407_162412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6670" y="-32070944"/>
            <a:ext cx="9875520" cy="13167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1877390"/>
            <a:ext cx="2304255" cy="267848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 descr="C:\Users\user\Desktop\к проекту\IMG_20210407_163038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2852936"/>
            <a:ext cx="2592288" cy="345638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23527" y="1124744"/>
            <a:ext cx="792088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latin typeface="Arial Black" panose="020B0A04020102020204" pitchFamily="34" charset="0"/>
              </a:rPr>
              <a:t>Разукрашивание петушка по мотивам дымковской игрушки</a:t>
            </a:r>
            <a:endParaRPr lang="ru-RU" sz="2400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20362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7463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2276872"/>
            <a:ext cx="2571750" cy="3429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8064" y="2177480"/>
            <a:ext cx="2736304" cy="364840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Box 5"/>
          <p:cNvSpPr txBox="1"/>
          <p:nvPr/>
        </p:nvSpPr>
        <p:spPr>
          <a:xfrm>
            <a:off x="827584" y="836712"/>
            <a:ext cx="770485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2000" dirty="0" smtClean="0">
              <a:latin typeface="Arial Black" panose="020B0A04020102020204" pitchFamily="34" charset="0"/>
            </a:endParaRPr>
          </a:p>
          <a:p>
            <a:endParaRPr lang="ru-RU" sz="2000" dirty="0">
              <a:latin typeface="Arial Black" panose="020B0A04020102020204" pitchFamily="34" charset="0"/>
            </a:endParaRPr>
          </a:p>
          <a:p>
            <a:r>
              <a:rPr lang="ru-RU" sz="2000" dirty="0" smtClean="0">
                <a:latin typeface="Arial Black" panose="020B0A04020102020204" pitchFamily="34" charset="0"/>
              </a:rPr>
              <a:t>Знакомство </a:t>
            </a:r>
            <a:r>
              <a:rPr lang="ru-RU" sz="2000" dirty="0">
                <a:latin typeface="Arial Black" panose="020B0A04020102020204" pitchFamily="34" charset="0"/>
              </a:rPr>
              <a:t>с искусством гжельской росписи</a:t>
            </a:r>
          </a:p>
        </p:txBody>
      </p:sp>
    </p:spTree>
    <p:extLst>
      <p:ext uri="{BB962C8B-B14F-4D97-AF65-F5344CB8AC3E}">
        <p14:creationId xmlns:p14="http://schemas.microsoft.com/office/powerpoint/2010/main" val="12520362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7463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2060848"/>
            <a:ext cx="3168352" cy="381304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2079" y="2060848"/>
            <a:ext cx="2883303" cy="3600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TextBox 7"/>
          <p:cNvSpPr txBox="1"/>
          <p:nvPr/>
        </p:nvSpPr>
        <p:spPr>
          <a:xfrm>
            <a:off x="1475656" y="1484784"/>
            <a:ext cx="794050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latin typeface="Arial Black" panose="020B0A04020102020204" pitchFamily="34" charset="0"/>
              </a:rPr>
              <a:t>По мотивам городецкой росписи</a:t>
            </a:r>
            <a:endParaRPr lang="ru-RU" sz="2400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430615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7463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4" name="Picture 2" descr="C:\Users\user\Desktop\к проекту\IMG_20210401_14395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575574"/>
            <a:ext cx="3240360" cy="313791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user\Desktop\к проекту\IMG_20210401_161602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2575574"/>
            <a:ext cx="3240360" cy="334711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835696" y="1628800"/>
            <a:ext cx="59766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err="1" smtClean="0">
                <a:latin typeface="Arial Black" panose="020B0A04020102020204" pitchFamily="34" charset="0"/>
              </a:rPr>
              <a:t>Лепбук</a:t>
            </a:r>
            <a:r>
              <a:rPr lang="ru-RU" sz="2800" dirty="0" smtClean="0">
                <a:latin typeface="Arial Black" panose="020B0A04020102020204" pitchFamily="34" charset="0"/>
              </a:rPr>
              <a:t> «Народный быт»</a:t>
            </a:r>
            <a:endParaRPr lang="ru-RU" sz="2800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20362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7463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4815" y="1916832"/>
            <a:ext cx="7334369" cy="420614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TextBox 3"/>
          <p:cNvSpPr txBox="1"/>
          <p:nvPr/>
        </p:nvSpPr>
        <p:spPr>
          <a:xfrm>
            <a:off x="2267744" y="1340768"/>
            <a:ext cx="55446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>
                <a:latin typeface="Arial Black" panose="020B0A04020102020204" pitchFamily="34" charset="0"/>
              </a:rPr>
              <a:t>С праздником мамочка</a:t>
            </a:r>
            <a:endParaRPr lang="ru-RU" sz="2800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20362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7463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3210549"/>
            <a:ext cx="3516249" cy="250901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0072" y="3210549"/>
            <a:ext cx="3012602" cy="24913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>
            <a:off x="1691680" y="1916832"/>
            <a:ext cx="5400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>
                <a:latin typeface="Arial Black" panose="020B0A04020102020204" pitchFamily="34" charset="0"/>
              </a:rPr>
              <a:t>  День космонавтики</a:t>
            </a:r>
            <a:endParaRPr lang="ru-RU" sz="2800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8473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7463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1268760"/>
            <a:ext cx="3742734" cy="509562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8235" y="1700808"/>
            <a:ext cx="3689816" cy="37890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3534147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7463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084148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516</TotalTime>
  <Words>824</Words>
  <Application>Microsoft Office PowerPoint</Application>
  <PresentationFormat>Экран (4:3)</PresentationFormat>
  <Paragraphs>102</Paragraphs>
  <Slides>22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31" baseType="lpstr">
      <vt:lpstr>Arial</vt:lpstr>
      <vt:lpstr>Arial Black</vt:lpstr>
      <vt:lpstr>Calibri</vt:lpstr>
      <vt:lpstr>Candara</vt:lpstr>
      <vt:lpstr>Monotype Corsiva</vt:lpstr>
      <vt:lpstr>Symbol</vt:lpstr>
      <vt:lpstr>Times New Roman</vt:lpstr>
      <vt:lpstr>Wingdings</vt:lpstr>
      <vt:lpstr>Волна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          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DS30-1</dc:creator>
  <cp:lastModifiedBy>Windows User</cp:lastModifiedBy>
  <cp:revision>53</cp:revision>
  <dcterms:created xsi:type="dcterms:W3CDTF">2015-03-23T10:07:40Z</dcterms:created>
  <dcterms:modified xsi:type="dcterms:W3CDTF">2021-02-28T04:04:23Z</dcterms:modified>
</cp:coreProperties>
</file>