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76" r:id="rId4"/>
    <p:sldId id="277" r:id="rId5"/>
    <p:sldId id="258" r:id="rId6"/>
    <p:sldId id="261" r:id="rId7"/>
    <p:sldId id="278" r:id="rId8"/>
    <p:sldId id="279" r:id="rId9"/>
    <p:sldId id="280" r:id="rId10"/>
    <p:sldId id="262" r:id="rId11"/>
    <p:sldId id="263" r:id="rId12"/>
    <p:sldId id="267" r:id="rId13"/>
    <p:sldId id="281" r:id="rId14"/>
    <p:sldId id="269" r:id="rId15"/>
    <p:sldId id="270" r:id="rId16"/>
    <p:sldId id="282" r:id="rId17"/>
    <p:sldId id="275" r:id="rId18"/>
    <p:sldId id="283" r:id="rId19"/>
    <p:sldId id="268" r:id="rId20"/>
    <p:sldId id="274"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CC0099"/>
    <a:srgbClr val="A50021"/>
    <a:srgbClr val="9933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p:scale>
          <a:sx n="50" d="100"/>
          <a:sy n="50" d="100"/>
        </p:scale>
        <p:origin x="-1482" y="-4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132939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2778334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379498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3588952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4149702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2586842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3678385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3475180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3260201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4112194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408814C-4058-42AC-853A-78C0D90056F6}" type="datetimeFigureOut">
              <a:rPr lang="ru-RU" smtClean="0"/>
              <a:pPr/>
              <a:t>17.11.2022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B2BF04-B055-48E2-AF5A-FE24E9405E7D}" type="slidenum">
              <a:rPr lang="ru-RU" smtClean="0"/>
              <a:pPr/>
              <a:t>‹#›</a:t>
            </a:fld>
            <a:endParaRPr lang="ru-RU"/>
          </a:p>
        </p:txBody>
      </p:sp>
    </p:spTree>
    <p:extLst>
      <p:ext uri="{BB962C8B-B14F-4D97-AF65-F5344CB8AC3E}">
        <p14:creationId xmlns="" xmlns:p14="http://schemas.microsoft.com/office/powerpoint/2010/main" val="1905954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57166"/>
            <a:ext cx="10972800" cy="1060472"/>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3" name="Текст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4" name="Дата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08814C-4058-42AC-853A-78C0D90056F6}" type="datetimeFigureOut">
              <a:rPr lang="ru-RU" smtClean="0"/>
              <a:pPr/>
              <a:t>17.11.2022</a:t>
            </a:fld>
            <a:endParaRPr lang="ru-RU"/>
          </a:p>
        </p:txBody>
      </p:sp>
      <p:sp>
        <p:nvSpPr>
          <p:cNvPr id="5" name="Нижний колонтитул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B2BF04-B055-48E2-AF5A-FE24E9405E7D}" type="slidenum">
              <a:rPr lang="ru-RU" smtClean="0"/>
              <a:pPr/>
              <a:t>‹#›</a:t>
            </a:fld>
            <a:endParaRPr lang="ru-RU"/>
          </a:p>
        </p:txBody>
      </p:sp>
      <p:sp>
        <p:nvSpPr>
          <p:cNvPr id="13371" name="Rectangle 59"/>
          <p:cNvSpPr>
            <a:spLocks noChangeArrowheads="1"/>
          </p:cNvSpPr>
          <p:nvPr/>
        </p:nvSpPr>
        <p:spPr bwMode="auto">
          <a:xfrm>
            <a:off x="1" y="6673334"/>
            <a:ext cx="1453817" cy="1846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dirty="0" smtClean="0">
                <a:ln>
                  <a:noFill/>
                </a:ln>
                <a:solidFill>
                  <a:schemeClr val="accent1">
                    <a:lumMod val="75000"/>
                  </a:schemeClr>
                </a:solidFill>
                <a:effectLst/>
                <a:latin typeface="+mn-lt"/>
                <a:ea typeface="Calibri" pitchFamily="34" charset="0"/>
                <a:cs typeface="Rod" pitchFamily="49" charset="-79"/>
              </a:rPr>
              <a:t>© Фокина Лидия Петровна </a:t>
            </a:r>
            <a:endParaRPr kumimoji="0" lang="ru-RU" sz="600" b="0" i="0" u="none" strike="noStrike" cap="none" normalizeH="0" baseline="0" dirty="0" smtClean="0">
              <a:ln>
                <a:noFill/>
              </a:ln>
              <a:solidFill>
                <a:schemeClr val="accent1">
                  <a:lumMod val="75000"/>
                </a:schemeClr>
              </a:solidFill>
              <a:effectLst/>
              <a:latin typeface="+mn-lt"/>
              <a:cs typeface="Rod" pitchFamily="49" charset="-79"/>
            </a:endParaRPr>
          </a:p>
        </p:txBody>
      </p:sp>
    </p:spTree>
    <p:extLst>
      <p:ext uri="{BB962C8B-B14F-4D97-AF65-F5344CB8AC3E}">
        <p14:creationId xmlns="" xmlns:p14="http://schemas.microsoft.com/office/powerpoint/2010/main" val="265584910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50259" y="1449108"/>
            <a:ext cx="10363200" cy="1470025"/>
          </a:xfrm>
        </p:spPr>
        <p:txBody>
          <a:bodyPr>
            <a:noAutofit/>
          </a:bodyPr>
          <a:lstStyle/>
          <a:p>
            <a:r>
              <a:rPr lang="ru-RU" sz="9600" b="1" dirty="0">
                <a:solidFill>
                  <a:srgbClr val="002060"/>
                </a:solidFill>
                <a:latin typeface="Times New Roman" panose="02020603050405020304" pitchFamily="18" charset="0"/>
                <a:cs typeface="Times New Roman" panose="02020603050405020304" pitchFamily="18" charset="0"/>
              </a:rPr>
              <a:t>«Как учились в старину»</a:t>
            </a:r>
            <a:endParaRPr lang="ru-RU" sz="9600" dirty="0">
              <a:solidFill>
                <a:srgbClr val="002060"/>
              </a:solidFill>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308845" y="4854389"/>
            <a:ext cx="10130119" cy="1456764"/>
          </a:xfrm>
        </p:spPr>
        <p:txBody>
          <a:bodyPr>
            <a:normAutofit/>
          </a:bodyPr>
          <a:lstStyle/>
          <a:p>
            <a:r>
              <a:rPr lang="ru-RU" dirty="0" smtClean="0">
                <a:solidFill>
                  <a:srgbClr val="FF0000"/>
                </a:solidFill>
              </a:rPr>
              <a:t>Воспитатель</a:t>
            </a:r>
            <a:r>
              <a:rPr lang="en-US" dirty="0" smtClean="0">
                <a:solidFill>
                  <a:srgbClr val="FF0000"/>
                </a:solidFill>
              </a:rPr>
              <a:t>:</a:t>
            </a:r>
            <a:r>
              <a:rPr lang="ru-RU" dirty="0" smtClean="0">
                <a:solidFill>
                  <a:srgbClr val="FF0000"/>
                </a:solidFill>
              </a:rPr>
              <a:t> </a:t>
            </a:r>
            <a:r>
              <a:rPr lang="ru-RU" dirty="0" err="1" smtClean="0">
                <a:solidFill>
                  <a:srgbClr val="FF0000"/>
                </a:solidFill>
              </a:rPr>
              <a:t>Гурбанова</a:t>
            </a:r>
            <a:r>
              <a:rPr lang="ru-RU" dirty="0" smtClean="0">
                <a:solidFill>
                  <a:srgbClr val="FF0000"/>
                </a:solidFill>
              </a:rPr>
              <a:t> Полина Викторовна</a:t>
            </a:r>
            <a:endParaRPr lang="ru-RU" dirty="0">
              <a:solidFill>
                <a:srgbClr val="FF0000"/>
              </a:solidFill>
            </a:endParaRPr>
          </a:p>
        </p:txBody>
      </p:sp>
    </p:spTree>
    <p:extLst>
      <p:ext uri="{BB962C8B-B14F-4D97-AF65-F5344CB8AC3E}">
        <p14:creationId xmlns="" xmlns:p14="http://schemas.microsoft.com/office/powerpoint/2010/main" val="3382217651"/>
      </p:ext>
    </p:extLst>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5398" y="656111"/>
            <a:ext cx="9753600" cy="954107"/>
          </a:xfrm>
          <a:prstGeom prst="rect">
            <a:avLst/>
          </a:prstGeom>
        </p:spPr>
        <p:txBody>
          <a:bodyPr wrap="square">
            <a:spAutoFit/>
          </a:bodyPr>
          <a:lstStyle/>
          <a:p>
            <a:pPr algn="ctr"/>
            <a:r>
              <a:rPr lang="ru-RU"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К</a:t>
            </a:r>
            <a:r>
              <a:rPr lang="ru-RU" sz="28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ак вы думаете, было ли время, когда на Руси не было грамотных людей, а дети не ходили в школу? </a:t>
            </a:r>
            <a:endParaRPr lang="ru-RU" sz="2800" b="1" dirty="0">
              <a:solidFill>
                <a:srgbClr val="FF000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7410450" y="2030082"/>
            <a:ext cx="3143250" cy="3046988"/>
          </a:xfrm>
          <a:prstGeom prst="rect">
            <a:avLst/>
          </a:prstGeom>
        </p:spPr>
        <p:txBody>
          <a:bodyPr wrap="square">
            <a:spAutoFit/>
          </a:bodyPr>
          <a:lstStyle/>
          <a:p>
            <a:pPr algn="ctr"/>
            <a:r>
              <a:rPr lang="ru-RU" sz="2400" b="1" i="1" dirty="0" smtClean="0">
                <a:latin typeface="Times New Roman" panose="02020603050405020304" pitchFamily="18" charset="0"/>
                <a:cs typeface="Times New Roman" panose="02020603050405020304" pitchFamily="18" charset="0"/>
              </a:rPr>
              <a:t>Такое время на Руси было. Ученые предполагают, что раньше школ не было, а дети учились дома тому ремеслу, которым владели их родители . </a:t>
            </a:r>
            <a:endParaRPr lang="ru-RU" sz="2400" b="1" i="1"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1015546" y="1881261"/>
            <a:ext cx="5613854" cy="4210390"/>
          </a:xfrm>
          <a:prstGeom prst="rect">
            <a:avLst/>
          </a:prstGeom>
        </p:spPr>
      </p:pic>
    </p:spTree>
    <p:extLst>
      <p:ext uri="{BB962C8B-B14F-4D97-AF65-F5344CB8AC3E}">
        <p14:creationId xmlns="" xmlns:p14="http://schemas.microsoft.com/office/powerpoint/2010/main" val="2360048551"/>
      </p:ext>
    </p:extLst>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1" nodeType="click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4" presetClass="emph" presetSubtype="0" fill="hold" grpId="2" nodeType="afterEffect">
                                  <p:stCondLst>
                                    <p:cond delay="0"/>
                                  </p:stCondLst>
                                  <p:iterate type="lt">
                                    <p:tmPct val="10000"/>
                                  </p:iterate>
                                  <p:childTnLst>
                                    <p:animMotion origin="layout" path="M 0.0 0.0 L 0.0 -0.07213" pathEditMode="relative" ptsTypes="">
                                      <p:cBhvr>
                                        <p:cTn id="15" dur="250" accel="50000" decel="50000" autoRev="1" fill="hold">
                                          <p:stCondLst>
                                            <p:cond delay="0"/>
                                          </p:stCondLst>
                                        </p:cTn>
                                        <p:tgtEl>
                                          <p:spTgt spid="4"/>
                                        </p:tgtEl>
                                        <p:attrNameLst>
                                          <p:attrName>ppt_x</p:attrName>
                                          <p:attrName>ppt_y</p:attrName>
                                        </p:attrNameLst>
                                      </p:cBhvr>
                                    </p:animMotion>
                                    <p:animRot by="1500000">
                                      <p:cBhvr>
                                        <p:cTn id="16" dur="125" fill="hold">
                                          <p:stCondLst>
                                            <p:cond delay="0"/>
                                          </p:stCondLst>
                                        </p:cTn>
                                        <p:tgtEl>
                                          <p:spTgt spid="4"/>
                                        </p:tgtEl>
                                        <p:attrNameLst>
                                          <p:attrName>r</p:attrName>
                                        </p:attrNameLst>
                                      </p:cBhvr>
                                    </p:animRot>
                                    <p:animRot by="-1500000">
                                      <p:cBhvr>
                                        <p:cTn id="17" dur="125" fill="hold">
                                          <p:stCondLst>
                                            <p:cond delay="125"/>
                                          </p:stCondLst>
                                        </p:cTn>
                                        <p:tgtEl>
                                          <p:spTgt spid="4"/>
                                        </p:tgtEl>
                                        <p:attrNameLst>
                                          <p:attrName>r</p:attrName>
                                        </p:attrNameLst>
                                      </p:cBhvr>
                                    </p:animRot>
                                    <p:animRot by="-1500000">
                                      <p:cBhvr>
                                        <p:cTn id="18" dur="125" fill="hold">
                                          <p:stCondLst>
                                            <p:cond delay="250"/>
                                          </p:stCondLst>
                                        </p:cTn>
                                        <p:tgtEl>
                                          <p:spTgt spid="4"/>
                                        </p:tgtEl>
                                        <p:attrNameLst>
                                          <p:attrName>r</p:attrName>
                                        </p:attrNameLst>
                                      </p:cBhvr>
                                    </p:animRot>
                                    <p:animRot by="1500000">
                                      <p:cBhvr>
                                        <p:cTn id="19" dur="125" fill="hold">
                                          <p:stCondLst>
                                            <p:cond delay="375"/>
                                          </p:stCondLst>
                                        </p:cTn>
                                        <p:tgtEl>
                                          <p:spTgt spid="4"/>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15"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fltVal val="0"/>
                                          </p:val>
                                        </p:tav>
                                        <p:tav tm="100000">
                                          <p:val>
                                            <p:strVal val="#ppt_w"/>
                                          </p:val>
                                        </p:tav>
                                      </p:tavLst>
                                    </p:anim>
                                    <p:anim calcmode="lin" valueType="num">
                                      <p:cBhvr>
                                        <p:cTn id="25" dur="1000" fill="hold"/>
                                        <p:tgtEl>
                                          <p:spTgt spid="6"/>
                                        </p:tgtEl>
                                        <p:attrNameLst>
                                          <p:attrName>ppt_h</p:attrName>
                                        </p:attrNameLst>
                                      </p:cBhvr>
                                      <p:tavLst>
                                        <p:tav tm="0">
                                          <p:val>
                                            <p:fltVal val="0"/>
                                          </p:val>
                                        </p:tav>
                                        <p:tav tm="100000">
                                          <p:val>
                                            <p:strVal val="#ppt_h"/>
                                          </p:val>
                                        </p:tav>
                                      </p:tavLst>
                                    </p:anim>
                                    <p:anim calcmode="lin" valueType="num">
                                      <p:cBhvr>
                                        <p:cTn id="26"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6"/>
                                        </p:tgtEl>
                                        <p:attrNameLst>
                                          <p:attrName>ppt_y</p:attrName>
                                        </p:attrNameLst>
                                      </p:cBhvr>
                                      <p:tavLst>
                                        <p:tav tm="0" fmla="#ppt_y+(sin(-2*pi*(1-$))*-#ppt_x+cos(-2*pi*(1-$))*(1-#ppt_y))*(1-$)">
                                          <p:val>
                                            <p:fltVal val="0"/>
                                          </p:val>
                                        </p:tav>
                                        <p:tav tm="100000">
                                          <p:val>
                                            <p:fltVal val="1"/>
                                          </p:val>
                                        </p:tav>
                                      </p:tavLst>
                                    </p:anim>
                                  </p:childTnLst>
                                </p:cTn>
                              </p:par>
                              <p:par>
                                <p:cTn id="28" presetID="27" presetClass="entr" presetSubtype="0" fill="hold" grpId="0" nodeType="withEffect">
                                  <p:stCondLst>
                                    <p:cond delay="0"/>
                                  </p:stCondLst>
                                  <p:iterate type="lt">
                                    <p:tmPct val="50000"/>
                                  </p:iterate>
                                  <p:childTnLst>
                                    <p:set>
                                      <p:cBhvr>
                                        <p:cTn id="29" dur="1" fill="hold">
                                          <p:stCondLst>
                                            <p:cond delay="0"/>
                                          </p:stCondLst>
                                        </p:cTn>
                                        <p:tgtEl>
                                          <p:spTgt spid="5"/>
                                        </p:tgtEl>
                                        <p:attrNameLst>
                                          <p:attrName>style.visibility</p:attrName>
                                        </p:attrNameLst>
                                      </p:cBhvr>
                                      <p:to>
                                        <p:strVal val="visible"/>
                                      </p:to>
                                    </p:set>
                                    <p:anim calcmode="discrete" valueType="clr">
                                      <p:cBhvr override="childStyle">
                                        <p:cTn id="30" dur="5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31" dur="50"/>
                                        <p:tgtEl>
                                          <p:spTgt spid="5"/>
                                        </p:tgtEl>
                                        <p:attrNameLst>
                                          <p:attrName>fillcolor</p:attrName>
                                        </p:attrNameLst>
                                      </p:cBhvr>
                                      <p:tavLst>
                                        <p:tav tm="0">
                                          <p:val>
                                            <p:clrVal>
                                              <a:schemeClr val="accent2"/>
                                            </p:clrVal>
                                          </p:val>
                                        </p:tav>
                                        <p:tav tm="50000">
                                          <p:val>
                                            <p:clrVal>
                                              <a:schemeClr val="hlink"/>
                                            </p:clrVal>
                                          </p:val>
                                        </p:tav>
                                      </p:tavLst>
                                    </p:anim>
                                    <p:set>
                                      <p:cBhvr>
                                        <p:cTn id="32" dur="5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P spid="4" grpId="2"/>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кал\Pictures\картинки\Sample Pictures\СТАРИННЫЙ БЫТ РУСИ\Отец научит….jpg"/>
          <p:cNvPicPr>
            <a:picLocks noChangeAspect="1" noChangeArrowheads="1"/>
          </p:cNvPicPr>
          <p:nvPr/>
        </p:nvPicPr>
        <p:blipFill>
          <a:blip r:embed="rId2"/>
          <a:srcRect/>
          <a:stretch>
            <a:fillRect/>
          </a:stretch>
        </p:blipFill>
        <p:spPr bwMode="auto">
          <a:xfrm>
            <a:off x="2237284" y="644953"/>
            <a:ext cx="3168352" cy="4580121"/>
          </a:xfrm>
          <a:prstGeom prst="rect">
            <a:avLst/>
          </a:prstGeom>
          <a:solidFill>
            <a:srgbClr val="FFFFFF">
              <a:shade val="85000"/>
            </a:srgbClr>
          </a:solidFill>
          <a:ln w="88900" cap="sq">
            <a:solidFill>
              <a:schemeClr val="accent4">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4" descr="C:\Users\кал\Pictures\нн.jpg"/>
          <p:cNvPicPr>
            <a:picLocks noChangeAspect="1" noChangeArrowheads="1"/>
          </p:cNvPicPr>
          <p:nvPr/>
        </p:nvPicPr>
        <p:blipFill>
          <a:blip r:embed="rId3"/>
          <a:srcRect b="179"/>
          <a:stretch>
            <a:fillRect/>
          </a:stretch>
        </p:blipFill>
        <p:spPr bwMode="auto">
          <a:xfrm>
            <a:off x="6581331" y="702103"/>
            <a:ext cx="3406855" cy="4602003"/>
          </a:xfrm>
          <a:prstGeom prst="rect">
            <a:avLst/>
          </a:prstGeom>
          <a:solidFill>
            <a:srgbClr val="FFFFFF">
              <a:shade val="85000"/>
            </a:srgbClr>
          </a:solidFill>
          <a:ln w="88900" cap="sq">
            <a:solidFill>
              <a:schemeClr val="accent4">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Прямоугольник 4"/>
          <p:cNvSpPr/>
          <p:nvPr/>
        </p:nvSpPr>
        <p:spPr>
          <a:xfrm>
            <a:off x="2324100" y="5487085"/>
            <a:ext cx="7829550" cy="954107"/>
          </a:xfrm>
          <a:prstGeom prst="rect">
            <a:avLst/>
          </a:prstGeom>
        </p:spPr>
        <p:txBody>
          <a:bodyPr wrap="square">
            <a:spAutoFit/>
          </a:bodyPr>
          <a:lstStyle/>
          <a:p>
            <a:pPr algn="ctr"/>
            <a:r>
              <a:rPr lang="ru-RU" sz="2800" b="1" dirty="0" smtClean="0">
                <a:solidFill>
                  <a:srgbClr val="002060"/>
                </a:solidFill>
                <a:latin typeface="Times New Roman" pitchFamily="18" charset="0"/>
                <a:cs typeface="Times New Roman" pitchFamily="18" charset="0"/>
              </a:rPr>
              <a:t>В старину детей учили навыкам ведения домашнего хозяйства (косить, прясть)</a:t>
            </a:r>
            <a:endParaRPr lang="ru-RU" sz="28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000"/>
                            </p:stCondLst>
                            <p:childTnLst>
                              <p:par>
                                <p:cTn id="23" presetID="15"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кал\Pictures\картинки\Sample Pictures\СТАРИННЫЙ БЫТ РУСИ\Подмастерье у сапожника.jpg"/>
          <p:cNvPicPr>
            <a:picLocks noChangeAspect="1" noChangeArrowheads="1"/>
          </p:cNvPicPr>
          <p:nvPr/>
        </p:nvPicPr>
        <p:blipFill>
          <a:blip r:embed="rId2"/>
          <a:srcRect/>
          <a:stretch>
            <a:fillRect/>
          </a:stretch>
        </p:blipFill>
        <p:spPr bwMode="auto">
          <a:xfrm>
            <a:off x="1809751" y="402381"/>
            <a:ext cx="4257684" cy="6021847"/>
          </a:xfrm>
          <a:prstGeom prst="rect">
            <a:avLst/>
          </a:prstGeom>
          <a:solidFill>
            <a:srgbClr val="FFFFFF">
              <a:shade val="85000"/>
            </a:srgbClr>
          </a:solidFill>
          <a:ln w="88900" cap="sq">
            <a:solidFill>
              <a:schemeClr val="accent4">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Прямоугольник 2"/>
          <p:cNvSpPr/>
          <p:nvPr/>
        </p:nvSpPr>
        <p:spPr>
          <a:xfrm>
            <a:off x="6457950" y="1276350"/>
            <a:ext cx="4533900" cy="3785652"/>
          </a:xfrm>
          <a:prstGeom prst="rect">
            <a:avLst/>
          </a:prstGeom>
        </p:spPr>
        <p:txBody>
          <a:bodyPr wrap="square">
            <a:spAutoFit/>
          </a:bodyPr>
          <a:lstStyle/>
          <a:p>
            <a:pPr algn="ctr"/>
            <a:r>
              <a:rPr lang="ru-RU" sz="2400" b="1" i="1" dirty="0" smtClean="0">
                <a:solidFill>
                  <a:srgbClr val="002060"/>
                </a:solidFill>
                <a:latin typeface="Times New Roman" panose="02020603050405020304" pitchFamily="18" charset="0"/>
                <a:cs typeface="Times New Roman" panose="02020603050405020304" pitchFamily="18" charset="0"/>
              </a:rPr>
              <a:t>Часто дети владели тем ремеслом, каким владели их родители. Если отец был сапожником, то он учил сапожному ремеслу своих детей. Дети не знали грамоты, не имели книг. Они не умели ни читать, ни писать, и даже среди взрослых было много безграмотных людей.</a:t>
            </a:r>
            <a:endParaRPr lang="ru-RU" sz="2400" b="1" i="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19300" y="707589"/>
            <a:ext cx="8477250" cy="830997"/>
          </a:xfrm>
          <a:prstGeom prst="rect">
            <a:avLst/>
          </a:prstGeom>
        </p:spPr>
        <p:txBody>
          <a:bodyPr wrap="square">
            <a:spAutoFit/>
          </a:bodyPr>
          <a:lstStyle/>
          <a:p>
            <a:pPr algn="ctr"/>
            <a:r>
              <a:rPr lang="ru-RU" sz="2400" b="1" i="1" dirty="0" smtClean="0">
                <a:solidFill>
                  <a:schemeClr val="tx2">
                    <a:lumMod val="50000"/>
                  </a:schemeClr>
                </a:solidFill>
                <a:latin typeface="Times New Roman" panose="02020603050405020304" pitchFamily="18" charset="0"/>
                <a:cs typeface="Times New Roman" panose="02020603050405020304" pitchFamily="18" charset="0"/>
              </a:rPr>
              <a:t>Шло время. России нужны были грамотные и образованные люди. Постепенно стали открываться начальные школы. </a:t>
            </a:r>
            <a:endParaRPr lang="ru-RU" sz="2400" b="1" i="1" dirty="0">
              <a:solidFill>
                <a:schemeClr val="tx2">
                  <a:lumMod val="50000"/>
                </a:schemeClr>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656895" y="1672786"/>
            <a:ext cx="5077156" cy="3451663"/>
          </a:xfrm>
          <a:prstGeom prst="rect">
            <a:avLst/>
          </a:prstGeom>
        </p:spPr>
      </p:pic>
      <p:sp>
        <p:nvSpPr>
          <p:cNvPr id="7" name="Прямоугольник 6"/>
          <p:cNvSpPr/>
          <p:nvPr/>
        </p:nvSpPr>
        <p:spPr>
          <a:xfrm>
            <a:off x="1866900" y="5276850"/>
            <a:ext cx="8420100" cy="1323439"/>
          </a:xfrm>
          <a:prstGeom prst="rect">
            <a:avLst/>
          </a:prstGeom>
        </p:spPr>
        <p:txBody>
          <a:bodyPr wrap="square">
            <a:spAutoFit/>
          </a:bodyPr>
          <a:lstStyle/>
          <a:p>
            <a:pPr algn="just"/>
            <a:r>
              <a:rPr lang="ru-RU" sz="2000" b="1" i="1" dirty="0" smtClean="0">
                <a:solidFill>
                  <a:srgbClr val="002060"/>
                </a:solidFill>
                <a:latin typeface="Times New Roman" pitchFamily="18" charset="0"/>
                <a:cs typeface="Times New Roman" pitchFamily="18" charset="0"/>
              </a:rPr>
              <a:t>               Начальная сельская школа располагалась в обычной избе. Ученики сидели на лавках вдоль длинного стола. За плохое прилежание в учёбе и плохое поведение ученика могли наказать: поставить на колени в угол на сушёный горох. </a:t>
            </a:r>
            <a:endParaRPr lang="ru-RU" sz="2000" b="1" i="1" dirty="0">
              <a:solidFill>
                <a:srgbClr val="002060"/>
              </a:solidFill>
              <a:latin typeface="Times New Roman" pitchFamily="18" charset="0"/>
              <a:cs typeface="Times New Roman" pitchFamily="18" charset="0"/>
            </a:endParaRPr>
          </a:p>
        </p:txBody>
      </p:sp>
      <p:pic>
        <p:nvPicPr>
          <p:cNvPr id="8" name="Picture 2" descr="http://900igr.net/up/datai/176162/0006-009-.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827058" y="1663141"/>
            <a:ext cx="4745691" cy="343983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592740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 calcmode="lin" valueType="num">
                                      <p:cBhvr>
                                        <p:cTn id="13" dur="500" fill="hold"/>
                                        <p:tgtEl>
                                          <p:spTgt spid="5"/>
                                        </p:tgtEl>
                                        <p:attrNameLst>
                                          <p:attrName>style.rotation</p:attrName>
                                        </p:attrNameLst>
                                      </p:cBhvr>
                                      <p:tavLst>
                                        <p:tav tm="0">
                                          <p:val>
                                            <p:fltVal val="360"/>
                                          </p:val>
                                        </p:tav>
                                        <p:tav tm="100000">
                                          <p:val>
                                            <p:fltVal val="0"/>
                                          </p:val>
                                        </p:tav>
                                      </p:tavLst>
                                    </p:anim>
                                    <p:animEffect transition="in" filter="fade">
                                      <p:cBhvr>
                                        <p:cTn id="14" dur="500"/>
                                        <p:tgtEl>
                                          <p:spTgt spid="5"/>
                                        </p:tgtEl>
                                      </p:cBhvr>
                                    </p:animEffect>
                                  </p:childTnLst>
                                </p:cTn>
                              </p:par>
                            </p:childTnLst>
                          </p:cTn>
                        </p:par>
                        <p:par>
                          <p:cTn id="15" fill="hold">
                            <p:stCondLst>
                              <p:cond delay="1000"/>
                            </p:stCondLst>
                            <p:childTnLst>
                              <p:par>
                                <p:cTn id="16" presetID="30"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800" decel="100000"/>
                                        <p:tgtEl>
                                          <p:spTgt spid="8"/>
                                        </p:tgtEl>
                                      </p:cBhvr>
                                    </p:animEffect>
                                    <p:anim calcmode="lin" valueType="num">
                                      <p:cBhvr>
                                        <p:cTn id="19" dur="800" decel="100000" fill="hold"/>
                                        <p:tgtEl>
                                          <p:spTgt spid="8"/>
                                        </p:tgtEl>
                                        <p:attrNameLst>
                                          <p:attrName>style.rotation</p:attrName>
                                        </p:attrNameLst>
                                      </p:cBhvr>
                                      <p:tavLst>
                                        <p:tav tm="0">
                                          <p:val>
                                            <p:fltVal val="-90"/>
                                          </p:val>
                                        </p:tav>
                                        <p:tav tm="100000">
                                          <p:val>
                                            <p:fltVal val="0"/>
                                          </p:val>
                                        </p:tav>
                                      </p:tavLst>
                                    </p:anim>
                                    <p:anim calcmode="lin" valueType="num">
                                      <p:cBhvr>
                                        <p:cTn id="20" dur="800" decel="100000" fill="hold"/>
                                        <p:tgtEl>
                                          <p:spTgt spid="8"/>
                                        </p:tgtEl>
                                        <p:attrNameLst>
                                          <p:attrName>ppt_x</p:attrName>
                                        </p:attrNameLst>
                                      </p:cBhvr>
                                      <p:tavLst>
                                        <p:tav tm="0">
                                          <p:val>
                                            <p:strVal val="#ppt_x+0.4"/>
                                          </p:val>
                                        </p:tav>
                                        <p:tav tm="100000">
                                          <p:val>
                                            <p:strVal val="#ppt_x-0.05"/>
                                          </p:val>
                                        </p:tav>
                                      </p:tavLst>
                                    </p:anim>
                                    <p:anim calcmode="lin" valueType="num">
                                      <p:cBhvr>
                                        <p:cTn id="21" dur="800" decel="100000" fill="hold"/>
                                        <p:tgtEl>
                                          <p:spTgt spid="8"/>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1500" y="968603"/>
            <a:ext cx="3619500" cy="4893647"/>
          </a:xfrm>
          <a:prstGeom prst="rect">
            <a:avLst/>
          </a:prstGeom>
        </p:spPr>
        <p:txBody>
          <a:bodyPr wrap="square">
            <a:spAutoFit/>
          </a:bodyPr>
          <a:lstStyle/>
          <a:p>
            <a:pPr algn="ctr"/>
            <a:r>
              <a:rPr lang="ru-RU" sz="2400" dirty="0" smtClean="0">
                <a:latin typeface="Times New Roman" panose="02020603050405020304" pitchFamily="18" charset="0"/>
                <a:cs typeface="Times New Roman" panose="02020603050405020304" pitchFamily="18" charset="0"/>
              </a:rPr>
              <a:t>Дети начинали ходить в школу с 7 лет, но только мальчики, а девочек в это время начинали обучать шить, вышивать, ткать, прясть. Считалось, что  девушки не должны знать грамоту, так как они станут будущими хозяйками, и в их обязанности будет входить только ведение домашнего хозяйства. </a:t>
            </a:r>
          </a:p>
        </p:txBody>
      </p:sp>
      <p:pic>
        <p:nvPicPr>
          <p:cNvPr id="2050" name="Picture 2" descr="https://regnum.ru/uploads/pictures/news/2018/05/23/regnum_picture_15270822521151728_normal.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209109" y="1393958"/>
            <a:ext cx="7066465" cy="422579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58089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050"/>
                                        </p:tgtEl>
                                        <p:attrNameLst>
                                          <p:attrName>ppt_y</p:attrName>
                                        </p:attrNameLst>
                                      </p:cBhvr>
                                      <p:tavLst>
                                        <p:tav tm="0" fmla="#ppt_y+(sin(-2*pi*(1-$))*-#ppt_x+cos(-2*pi*(1-$))*(1-#ppt_y))*(1-$)">
                                          <p:val>
                                            <p:fltVal val="0"/>
                                          </p:val>
                                        </p:tav>
                                        <p:tav tm="100000">
                                          <p:val>
                                            <p:fltVal val="1"/>
                                          </p:val>
                                        </p:tav>
                                      </p:tavLst>
                                    </p:anim>
                                  </p:childTnLst>
                                </p:cTn>
                              </p:par>
                              <p:par>
                                <p:cTn id="11" presetID="53" presetClass="entr" presetSubtype="0" fill="hold" grpId="1" nodeType="withEffect">
                                  <p:stCondLst>
                                    <p:cond delay="0"/>
                                  </p:stCondLst>
                                  <p:iterate type="lt">
                                    <p:tmPct val="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34" presetClass="emph" presetSubtype="0" fill="hold" grpId="0" nodeType="withEffect">
                                  <p:stCondLst>
                                    <p:cond delay="0"/>
                                  </p:stCondLst>
                                  <p:iterate type="lt">
                                    <p:tmPct val="10000"/>
                                  </p:iterate>
                                  <p:childTnLst>
                                    <p:animMotion origin="layout" path="M 0.0 0.0 L 0.0 -0.07213" pathEditMode="relative" ptsTypes="">
                                      <p:cBhvr>
                                        <p:cTn id="17" dur="250" accel="50000" decel="50000" autoRev="1" fill="hold">
                                          <p:stCondLst>
                                            <p:cond delay="0"/>
                                          </p:stCondLst>
                                        </p:cTn>
                                        <p:tgtEl>
                                          <p:spTgt spid="2"/>
                                        </p:tgtEl>
                                        <p:attrNameLst>
                                          <p:attrName>ppt_x</p:attrName>
                                          <p:attrName>ppt_y</p:attrName>
                                        </p:attrNameLst>
                                      </p:cBhvr>
                                    </p:animMotion>
                                    <p:animRot by="1500000">
                                      <p:cBhvr>
                                        <p:cTn id="18" dur="125" fill="hold">
                                          <p:stCondLst>
                                            <p:cond delay="0"/>
                                          </p:stCondLst>
                                        </p:cTn>
                                        <p:tgtEl>
                                          <p:spTgt spid="2"/>
                                        </p:tgtEl>
                                        <p:attrNameLst>
                                          <p:attrName>r</p:attrName>
                                        </p:attrNameLst>
                                      </p:cBhvr>
                                    </p:animRot>
                                    <p:animRot by="-1500000">
                                      <p:cBhvr>
                                        <p:cTn id="19" dur="125" fill="hold">
                                          <p:stCondLst>
                                            <p:cond delay="125"/>
                                          </p:stCondLst>
                                        </p:cTn>
                                        <p:tgtEl>
                                          <p:spTgt spid="2"/>
                                        </p:tgtEl>
                                        <p:attrNameLst>
                                          <p:attrName>r</p:attrName>
                                        </p:attrNameLst>
                                      </p:cBhvr>
                                    </p:animRot>
                                    <p:animRot by="-1500000">
                                      <p:cBhvr>
                                        <p:cTn id="20" dur="125" fill="hold">
                                          <p:stCondLst>
                                            <p:cond delay="250"/>
                                          </p:stCondLst>
                                        </p:cTn>
                                        <p:tgtEl>
                                          <p:spTgt spid="2"/>
                                        </p:tgtEl>
                                        <p:attrNameLst>
                                          <p:attrName>r</p:attrName>
                                        </p:attrNameLst>
                                      </p:cBhvr>
                                    </p:animRot>
                                    <p:animRot by="1500000">
                                      <p:cBhvr>
                                        <p:cTn id="21"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667000" y="1508697"/>
            <a:ext cx="6438899" cy="4821126"/>
          </a:xfrm>
          <a:prstGeom prst="rect">
            <a:avLst/>
          </a:prstGeom>
        </p:spPr>
      </p:pic>
      <p:sp>
        <p:nvSpPr>
          <p:cNvPr id="4" name="Прямоугольник 3"/>
          <p:cNvSpPr/>
          <p:nvPr/>
        </p:nvSpPr>
        <p:spPr>
          <a:xfrm>
            <a:off x="1009650" y="1029385"/>
            <a:ext cx="10077450" cy="461665"/>
          </a:xfrm>
          <a:prstGeom prst="rect">
            <a:avLst/>
          </a:prstGeom>
        </p:spPr>
        <p:txBody>
          <a:bodyPr wrap="square">
            <a:spAutoFit/>
          </a:bodyPr>
          <a:lstStyle/>
          <a:p>
            <a:pPr algn="ctr"/>
            <a:r>
              <a:rPr lang="ru-RU" sz="2400" b="1" dirty="0" smtClean="0">
                <a:solidFill>
                  <a:srgbClr val="FF0000"/>
                </a:solidFill>
              </a:rPr>
              <a:t>ДЕВОЧЕК СТАЛИ ПРИНИМАТЬ ШКОЛУ  ТОЛЬКО ОКОЛО 100 ЛЕТ НАЗАД</a:t>
            </a:r>
            <a:endParaRPr lang="ru-RU"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par>
                                <p:cTn id="14" presetID="52"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Scale>
                                      <p:cBhvr>
                                        <p:cTn id="16"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3"/>
                                        </p:tgtEl>
                                        <p:attrNameLst>
                                          <p:attrName>ppt_x</p:attrName>
                                          <p:attrName>ppt_y</p:attrName>
                                        </p:attrNameLst>
                                      </p:cBhvr>
                                    </p:animMotion>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0" y="704850"/>
            <a:ext cx="4267200" cy="3046988"/>
          </a:xfrm>
          <a:prstGeom prst="rect">
            <a:avLst/>
          </a:prstGeom>
        </p:spPr>
        <p:txBody>
          <a:bodyPr wrap="square">
            <a:spAutoFit/>
          </a:bodyPr>
          <a:lstStyle/>
          <a:p>
            <a:pPr algn="ctr"/>
            <a:r>
              <a:rPr lang="ru-RU" sz="2400" b="1" i="1" dirty="0" smtClean="0">
                <a:solidFill>
                  <a:schemeClr val="accent5">
                    <a:lumMod val="50000"/>
                  </a:schemeClr>
                </a:solidFill>
                <a:latin typeface="Times New Roman" panose="02020603050405020304" pitchFamily="18" charset="0"/>
                <a:cs typeface="Times New Roman" panose="02020603050405020304" pitchFamily="18" charset="0"/>
              </a:rPr>
              <a:t>По заведённому обычаю детей отдавали учиться грамоте на день Святого «Пророка Наума».</a:t>
            </a:r>
            <a:r>
              <a:rPr lang="ru-RU" sz="2400" dirty="0" smtClean="0">
                <a:latin typeface="Times New Roman" panose="02020603050405020304" pitchFamily="18" charset="0"/>
                <a:cs typeface="Times New Roman" panose="02020603050405020304" pitchFamily="18" charset="0"/>
              </a:rPr>
              <a:t> </a:t>
            </a:r>
            <a:r>
              <a:rPr lang="ru-RU" sz="2400" b="1" i="1" dirty="0" smtClean="0">
                <a:solidFill>
                  <a:schemeClr val="accent5">
                    <a:lumMod val="50000"/>
                  </a:schemeClr>
                </a:solidFill>
                <a:latin typeface="Times New Roman" panose="02020603050405020304" pitchFamily="18" charset="0"/>
                <a:cs typeface="Times New Roman" panose="02020603050405020304" pitchFamily="18" charset="0"/>
              </a:rPr>
              <a:t>Этого святого православная церковь чествует 14 декабря. А в народе прозвали его Наум- </a:t>
            </a:r>
            <a:r>
              <a:rPr lang="ru-RU" sz="2400" b="1" i="1" dirty="0" err="1" smtClean="0">
                <a:solidFill>
                  <a:schemeClr val="accent5">
                    <a:lumMod val="50000"/>
                  </a:schemeClr>
                </a:solidFill>
                <a:latin typeface="Times New Roman" panose="02020603050405020304" pitchFamily="18" charset="0"/>
                <a:cs typeface="Times New Roman" panose="02020603050405020304" pitchFamily="18" charset="0"/>
              </a:rPr>
              <a:t>Грамотник</a:t>
            </a:r>
            <a:r>
              <a:rPr lang="ru-RU" sz="2400" b="1" i="1" dirty="0" smtClean="0">
                <a:solidFill>
                  <a:schemeClr val="accent5">
                    <a:lumMod val="50000"/>
                  </a:schemeClr>
                </a:solidFill>
                <a:latin typeface="Times New Roman" panose="02020603050405020304" pitchFamily="18" charset="0"/>
                <a:cs typeface="Times New Roman" panose="02020603050405020304" pitchFamily="18" charset="0"/>
              </a:rPr>
              <a:t>. </a:t>
            </a:r>
            <a:endParaRPr lang="ru-RU" sz="2400" b="1" i="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3" name="Picture 2" descr="C:\Users\кал\Pictures\картинки\Sample Pictures\СТАРИННЫЙ БЫТ РУСИ\Scan100010001 (2).JPG"/>
          <p:cNvPicPr>
            <a:picLocks noChangeAspect="1" noChangeArrowheads="1"/>
          </p:cNvPicPr>
          <p:nvPr/>
        </p:nvPicPr>
        <p:blipFill>
          <a:blip r:embed="rId2"/>
          <a:srcRect/>
          <a:stretch>
            <a:fillRect/>
          </a:stretch>
        </p:blipFill>
        <p:spPr bwMode="auto">
          <a:xfrm>
            <a:off x="1921050" y="3886200"/>
            <a:ext cx="2999489" cy="2514600"/>
          </a:xfrm>
          <a:prstGeom prst="rect">
            <a:avLst/>
          </a:prstGeom>
          <a:solidFill>
            <a:srgbClr val="FFFFFF">
              <a:shade val="85000"/>
            </a:srgbClr>
          </a:solidFill>
          <a:ln w="88900" cap="sq">
            <a:solidFill>
              <a:schemeClr val="accent4">
                <a:lumMod val="40000"/>
                <a:lumOff val="6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a:picLocks noChangeAspect="1"/>
          </p:cNvPicPr>
          <p:nvPr/>
        </p:nvPicPr>
        <p:blipFill>
          <a:blip r:embed="rId3"/>
          <a:srcRect l="11576" t="7266" r="13578" b="3786"/>
          <a:stretch>
            <a:fillRect/>
          </a:stretch>
        </p:blipFill>
        <p:spPr>
          <a:xfrm>
            <a:off x="5924549" y="742949"/>
            <a:ext cx="5599771" cy="499110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nodeType="withEffect">
                                  <p:stCondLst>
                                    <p:cond delay="0"/>
                                  </p:stCondLst>
                                  <p:iterate type="lt">
                                    <p:tmPct val="5000"/>
                                  </p:iterate>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par>
                                <p:cTn id="16" presetID="31" presetClass="entr" presetSubtype="0" fill="hold" grpId="0" nodeType="withEffect">
                                  <p:stCondLst>
                                    <p:cond delay="0"/>
                                  </p:stCondLst>
                                  <p:iterate type="lt">
                                    <p:tmPct val="5000"/>
                                  </p:iterate>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https://art-assorty.ru/wp-content/uploads/2019/12/78-5.jpg"/>
          <p:cNvPicPr/>
          <p:nvPr/>
        </p:nvPicPr>
        <p:blipFill>
          <a:blip r:embed="rId2">
            <a:extLst>
              <a:ext uri="{28A0092B-C50C-407E-A947-70E740481C1C}">
                <a14:useLocalDpi xmlns="" xmlns:a14="http://schemas.microsoft.com/office/drawing/2010/main" val="0"/>
              </a:ext>
            </a:extLst>
          </a:blip>
          <a:srcRect l="54366" t="28613" r="7771" b="15343"/>
          <a:stretch>
            <a:fillRect/>
          </a:stretch>
        </p:blipFill>
        <p:spPr bwMode="auto">
          <a:xfrm>
            <a:off x="1295400" y="1219200"/>
            <a:ext cx="5067300" cy="4591050"/>
          </a:xfrm>
          <a:prstGeom prst="rect">
            <a:avLst/>
          </a:prstGeom>
          <a:noFill/>
          <a:ln>
            <a:noFill/>
          </a:ln>
        </p:spPr>
      </p:pic>
      <p:pic>
        <p:nvPicPr>
          <p:cNvPr id="4" name="Рисунок 3" descr="https://art-assorty.ru/wp-content/uploads/2019/12/78-5.jpg"/>
          <p:cNvPicPr/>
          <p:nvPr/>
        </p:nvPicPr>
        <p:blipFill>
          <a:blip r:embed="rId2">
            <a:extLst>
              <a:ext uri="{28A0092B-C50C-407E-A947-70E740481C1C}">
                <a14:useLocalDpi xmlns="" xmlns:a14="http://schemas.microsoft.com/office/drawing/2010/main" val="0"/>
              </a:ext>
            </a:extLst>
          </a:blip>
          <a:srcRect l="25969" t="7031" r="19421" b="86007"/>
          <a:stretch>
            <a:fillRect/>
          </a:stretch>
        </p:blipFill>
        <p:spPr bwMode="auto">
          <a:xfrm>
            <a:off x="3009900" y="685800"/>
            <a:ext cx="5619750" cy="381000"/>
          </a:xfrm>
          <a:prstGeom prst="rect">
            <a:avLst/>
          </a:prstGeom>
          <a:noFill/>
          <a:ln>
            <a:noFill/>
          </a:ln>
        </p:spPr>
      </p:pic>
      <p:sp>
        <p:nvSpPr>
          <p:cNvPr id="6" name="Прямоугольник 5"/>
          <p:cNvSpPr/>
          <p:nvPr/>
        </p:nvSpPr>
        <p:spPr>
          <a:xfrm>
            <a:off x="2901632" y="5949434"/>
            <a:ext cx="7118668" cy="523220"/>
          </a:xfrm>
          <a:prstGeom prst="rect">
            <a:avLst/>
          </a:prstGeom>
        </p:spPr>
        <p:txBody>
          <a:bodyPr wrap="square">
            <a:spAutoFit/>
          </a:bodyPr>
          <a:lstStyle/>
          <a:p>
            <a:pPr algn="ctr"/>
            <a:r>
              <a:rPr lang="ru-RU" sz="2800" b="1" i="1" dirty="0" smtClean="0">
                <a:solidFill>
                  <a:srgbClr val="FF0000"/>
                </a:solidFill>
                <a:latin typeface="Times New Roman" panose="02020603050405020304" pitchFamily="18" charset="0"/>
                <a:cs typeface="Times New Roman" panose="02020603050405020304" pitchFamily="18" charset="0"/>
              </a:rPr>
              <a:t>«Пророк - Наум наставь на ум».</a:t>
            </a:r>
            <a:endParaRPr lang="ru-RU" sz="2800" b="1" i="1" dirty="0">
              <a:solidFill>
                <a:srgbClr val="FF000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7429500" y="2038350"/>
            <a:ext cx="2514600" cy="3046988"/>
          </a:xfrm>
          <a:prstGeom prst="rect">
            <a:avLst/>
          </a:prstGeom>
        </p:spPr>
        <p:txBody>
          <a:bodyPr wrap="square">
            <a:spAutoFit/>
          </a:bodyPr>
          <a:lstStyle/>
          <a:p>
            <a:pPr algn="ctr"/>
            <a:r>
              <a:rPr lang="ru-RU" sz="2400" b="1" i="1" dirty="0" smtClean="0">
                <a:solidFill>
                  <a:srgbClr val="CC0099"/>
                </a:solidFill>
                <a:latin typeface="Times New Roman" panose="02020603050405020304" pitchFamily="18" charset="0"/>
                <a:cs typeface="Times New Roman" panose="02020603050405020304" pitchFamily="18" charset="0"/>
              </a:rPr>
              <a:t>Наум –пророк! Люди верили, что он помогает постичь грамоту, т.е. научиться читать и писать.</a:t>
            </a:r>
            <a:endParaRPr lang="ru-RU" sz="2400" b="1" i="1" dirty="0">
              <a:solidFill>
                <a:srgbClr val="CC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par>
                                <p:cTn id="8" presetID="51"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70" decel="100000"/>
                                        <p:tgtEl>
                                          <p:spTgt spid="4"/>
                                        </p:tgtEl>
                                      </p:cBhvr>
                                    </p:animEffect>
                                    <p:animScale>
                                      <p:cBhvr>
                                        <p:cTn id="11" dur="770" decel="100000"/>
                                        <p:tgtEl>
                                          <p:spTgt spid="4"/>
                                        </p:tgtEl>
                                      </p:cBhvr>
                                      <p:from x="10000" y="10000"/>
                                      <p:to x="200000" y="450000"/>
                                    </p:animScale>
                                    <p:animScale>
                                      <p:cBhvr>
                                        <p:cTn id="12" dur="1230" accel="100000" fill="hold">
                                          <p:stCondLst>
                                            <p:cond delay="770"/>
                                          </p:stCondLst>
                                        </p:cTn>
                                        <p:tgtEl>
                                          <p:spTgt spid="4"/>
                                        </p:tgtEl>
                                      </p:cBhvr>
                                      <p:from x="200000" y="450000"/>
                                      <p:to x="100000" y="100000"/>
                                    </p:animScale>
                                    <p:set>
                                      <p:cBhvr>
                                        <p:cTn id="13" dur="770" fill="hold"/>
                                        <p:tgtEl>
                                          <p:spTgt spid="4"/>
                                        </p:tgtEl>
                                        <p:attrNameLst>
                                          <p:attrName>ppt_x</p:attrName>
                                        </p:attrNameLst>
                                      </p:cBhvr>
                                      <p:to>
                                        <p:strVal val="(0.5)"/>
                                      </p:to>
                                    </p:set>
                                    <p:anim from="(0.5)" to="(#ppt_x)" calcmode="lin" valueType="num">
                                      <p:cBhvr>
                                        <p:cTn id="14" dur="1230" accel="100000" fill="hold">
                                          <p:stCondLst>
                                            <p:cond delay="770"/>
                                          </p:stCondLst>
                                        </p:cTn>
                                        <p:tgtEl>
                                          <p:spTgt spid="4"/>
                                        </p:tgtEl>
                                        <p:attrNameLst>
                                          <p:attrName>ppt_x</p:attrName>
                                        </p:attrNameLst>
                                      </p:cBhvr>
                                    </p:anim>
                                    <p:set>
                                      <p:cBhvr>
                                        <p:cTn id="15" dur="770" fill="hold"/>
                                        <p:tgtEl>
                                          <p:spTgt spid="4"/>
                                        </p:tgtEl>
                                        <p:attrNameLst>
                                          <p:attrName>ppt_y</p:attrName>
                                        </p:attrNameLst>
                                      </p:cBhvr>
                                      <p:to>
                                        <p:strVal val="(#ppt_y+0.4)"/>
                                      </p:to>
                                    </p:set>
                                    <p:anim from="(#ppt_y+0.4)" to="(#ppt_y)" calcmode="lin" valueType="num">
                                      <p:cBhvr>
                                        <p:cTn id="16" dur="1230" accel="100000" fill="hold">
                                          <p:stCondLst>
                                            <p:cond delay="770"/>
                                          </p:stCondLst>
                                        </p:cTn>
                                        <p:tgtEl>
                                          <p:spTgt spid="4"/>
                                        </p:tgtEl>
                                        <p:attrNameLst>
                                          <p:attrName>ppt_y</p:attrName>
                                        </p:attrNameLst>
                                      </p:cBhvr>
                                    </p:anim>
                                  </p:childTnLst>
                                </p:cTn>
                              </p:par>
                            </p:childTnLst>
                          </p:cTn>
                        </p:par>
                        <p:par>
                          <p:cTn id="17" fill="hold">
                            <p:stCondLst>
                              <p:cond delay="2000"/>
                            </p:stCondLst>
                            <p:childTnLst>
                              <p:par>
                                <p:cTn id="18" presetID="29"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2"/>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2" dur="1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par>
                          <p:cTn id="30" fill="hold">
                            <p:stCondLst>
                              <p:cond delay="3400"/>
                            </p:stCondLst>
                            <p:childTnLst>
                              <p:par>
                                <p:cTn id="31" presetID="34" presetClass="emph" presetSubtype="0" fill="hold" grpId="1" nodeType="afterEffect">
                                  <p:stCondLst>
                                    <p:cond delay="0"/>
                                  </p:stCondLst>
                                  <p:iterate type="lt">
                                    <p:tmPct val="10000"/>
                                  </p:iterate>
                                  <p:childTnLst>
                                    <p:animMotion origin="layout" path="M 0.0 0.0 L 0.0 -0.07213" pathEditMode="relative" ptsTypes="">
                                      <p:cBhvr>
                                        <p:cTn id="32" dur="250" accel="50000" decel="50000" autoRev="1" fill="hold">
                                          <p:stCondLst>
                                            <p:cond delay="0"/>
                                          </p:stCondLst>
                                        </p:cTn>
                                        <p:tgtEl>
                                          <p:spTgt spid="6"/>
                                        </p:tgtEl>
                                        <p:attrNameLst>
                                          <p:attrName>ppt_x</p:attrName>
                                          <p:attrName>ppt_y</p:attrName>
                                        </p:attrNameLst>
                                      </p:cBhvr>
                                    </p:animMotion>
                                    <p:animRot by="1500000">
                                      <p:cBhvr>
                                        <p:cTn id="33" dur="125" fill="hold">
                                          <p:stCondLst>
                                            <p:cond delay="0"/>
                                          </p:stCondLst>
                                        </p:cTn>
                                        <p:tgtEl>
                                          <p:spTgt spid="6"/>
                                        </p:tgtEl>
                                        <p:attrNameLst>
                                          <p:attrName>r</p:attrName>
                                        </p:attrNameLst>
                                      </p:cBhvr>
                                    </p:animRot>
                                    <p:animRot by="-1500000">
                                      <p:cBhvr>
                                        <p:cTn id="34" dur="125" fill="hold">
                                          <p:stCondLst>
                                            <p:cond delay="125"/>
                                          </p:stCondLst>
                                        </p:cTn>
                                        <p:tgtEl>
                                          <p:spTgt spid="6"/>
                                        </p:tgtEl>
                                        <p:attrNameLst>
                                          <p:attrName>r</p:attrName>
                                        </p:attrNameLst>
                                      </p:cBhvr>
                                    </p:animRot>
                                    <p:animRot by="-1500000">
                                      <p:cBhvr>
                                        <p:cTn id="35" dur="125" fill="hold">
                                          <p:stCondLst>
                                            <p:cond delay="250"/>
                                          </p:stCondLst>
                                        </p:cTn>
                                        <p:tgtEl>
                                          <p:spTgt spid="6"/>
                                        </p:tgtEl>
                                        <p:attrNameLst>
                                          <p:attrName>r</p:attrName>
                                        </p:attrNameLst>
                                      </p:cBhvr>
                                    </p:animRot>
                                    <p:animRot by="1500000">
                                      <p:cBhvr>
                                        <p:cTn id="36" dur="125" fill="hold">
                                          <p:stCondLst>
                                            <p:cond delay="375"/>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419849" y="1166244"/>
            <a:ext cx="4191001" cy="1569660"/>
          </a:xfrm>
          <a:prstGeom prst="rect">
            <a:avLst/>
          </a:prstGeom>
        </p:spPr>
        <p:txBody>
          <a:bodyPr wrap="square">
            <a:spAutoFit/>
          </a:bodyPr>
          <a:lstStyle/>
          <a:p>
            <a:pPr algn="ctr"/>
            <a:r>
              <a:rPr lang="ru-RU" sz="2400" b="1" i="1" dirty="0" smtClean="0">
                <a:solidFill>
                  <a:srgbClr val="CC0099"/>
                </a:solidFill>
                <a:latin typeface="Times New Roman" panose="02020603050405020304" pitchFamily="18" charset="0"/>
                <a:cs typeface="Times New Roman" panose="02020603050405020304" pitchFamily="18" charset="0"/>
              </a:rPr>
              <a:t>Книги были собственностью школы, у детей книг, не было. К книге относились очень уважительно. </a:t>
            </a:r>
            <a:endParaRPr lang="ru-RU" sz="2400" b="1" i="1" dirty="0">
              <a:solidFill>
                <a:srgbClr val="CC0099"/>
              </a:solidFill>
              <a:latin typeface="Times New Roman" panose="02020603050405020304" pitchFamily="18" charset="0"/>
              <a:cs typeface="Times New Roman" panose="02020603050405020304" pitchFamily="18" charset="0"/>
            </a:endParaRPr>
          </a:p>
        </p:txBody>
      </p:sp>
      <p:pic>
        <p:nvPicPr>
          <p:cNvPr id="3074" name="Picture 2" descr="http://www.proznanie.ru/photo/image1345162418.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58655" y="585796"/>
            <a:ext cx="4727795" cy="3191262"/>
          </a:xfrm>
          <a:prstGeom prst="rect">
            <a:avLst/>
          </a:prstGeom>
          <a:noFill/>
          <a:extLst>
            <a:ext uri="{909E8E84-426E-40DD-AFC4-6F175D3DCCD1}">
              <a14:hiddenFill xmlns="" xmlns:a14="http://schemas.microsoft.com/office/drawing/2010/main">
                <a:solidFill>
                  <a:srgbClr val="FFFFFF"/>
                </a:solidFill>
              </a14:hiddenFill>
            </a:ext>
          </a:extLst>
        </p:spPr>
      </p:pic>
      <p:pic>
        <p:nvPicPr>
          <p:cNvPr id="9" name="Рисунок 8"/>
          <p:cNvPicPr>
            <a:picLocks noChangeAspect="1"/>
          </p:cNvPicPr>
          <p:nvPr/>
        </p:nvPicPr>
        <p:blipFill>
          <a:blip r:embed="rId3"/>
          <a:stretch>
            <a:fillRect/>
          </a:stretch>
        </p:blipFill>
        <p:spPr>
          <a:xfrm>
            <a:off x="5994837" y="2995448"/>
            <a:ext cx="4539813" cy="3404859"/>
          </a:xfrm>
          <a:prstGeom prst="rect">
            <a:avLst/>
          </a:prstGeom>
          <a:ln>
            <a:solidFill>
              <a:schemeClr val="bg1">
                <a:lumMod val="50000"/>
              </a:schemeClr>
            </a:solidFill>
          </a:ln>
        </p:spPr>
      </p:pic>
      <p:sp>
        <p:nvSpPr>
          <p:cNvPr id="5" name="Прямоугольник 4"/>
          <p:cNvSpPr/>
          <p:nvPr/>
        </p:nvSpPr>
        <p:spPr>
          <a:xfrm>
            <a:off x="1485900" y="3867835"/>
            <a:ext cx="4133850" cy="1938992"/>
          </a:xfrm>
          <a:prstGeom prst="rect">
            <a:avLst/>
          </a:prstGeom>
        </p:spPr>
        <p:txBody>
          <a:bodyPr wrap="square">
            <a:spAutoFit/>
          </a:bodyPr>
          <a:lstStyle/>
          <a:p>
            <a:pPr algn="ctr"/>
            <a:r>
              <a:rPr lang="ru-RU" sz="2400" b="1" i="1" dirty="0" smtClean="0">
                <a:solidFill>
                  <a:srgbClr val="CC0099"/>
                </a:solidFill>
                <a:latin typeface="Times New Roman" panose="02020603050405020304" pitchFamily="18" charset="0"/>
                <a:cs typeface="Times New Roman" panose="02020603050405020304" pitchFamily="18" charset="0"/>
              </a:rPr>
              <a:t>Её категорически запрещалось класть на лавку, нельзя было загибать листы книги и многое другое.</a:t>
            </a:r>
            <a:endParaRPr lang="ru-RU" sz="2400" b="1" i="1" dirty="0">
              <a:solidFill>
                <a:srgbClr val="CC0099"/>
              </a:solidFill>
            </a:endParaRPr>
          </a:p>
        </p:txBody>
      </p:sp>
    </p:spTree>
    <p:extLst>
      <p:ext uri="{BB962C8B-B14F-4D97-AF65-F5344CB8AC3E}">
        <p14:creationId xmlns="" xmlns:p14="http://schemas.microsoft.com/office/powerpoint/2010/main" val="62901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childTnLst>
                          </p:cTn>
                        </p:par>
                        <p:par>
                          <p:cTn id="8" fill="hold">
                            <p:stCondLst>
                              <p:cond delay="500"/>
                            </p:stCondLst>
                            <p:childTnLst>
                              <p:par>
                                <p:cTn id="9" presetID="34"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from="(-#ppt_w/2)" to="(#ppt_x)" calcmode="lin" valueType="num">
                                      <p:cBhvr>
                                        <p:cTn id="11" dur="600" fill="hold">
                                          <p:stCondLst>
                                            <p:cond delay="0"/>
                                          </p:stCondLst>
                                        </p:cTn>
                                        <p:tgtEl>
                                          <p:spTgt spid="4"/>
                                        </p:tgtEl>
                                        <p:attrNameLst>
                                          <p:attrName>ppt_x</p:attrName>
                                        </p:attrNameLst>
                                      </p:cBhvr>
                                    </p:anim>
                                    <p:anim from="0" to="-1.0" calcmode="lin" valueType="num">
                                      <p:cBhvr>
                                        <p:cTn id="12" dur="200" decel="50000" autoRev="1" fill="hold">
                                          <p:stCondLst>
                                            <p:cond delay="600"/>
                                          </p:stCondLst>
                                        </p:cTn>
                                        <p:tgtEl>
                                          <p:spTgt spid="4"/>
                                        </p:tgtEl>
                                        <p:attrNameLst>
                                          <p:attrName>xshear</p:attrName>
                                        </p:attrNameLst>
                                      </p:cBhvr>
                                    </p:anim>
                                    <p:animScale>
                                      <p:cBhvr>
                                        <p:cTn id="13" dur="200" decel="100000" autoRev="1" fill="hold">
                                          <p:stCondLst>
                                            <p:cond delay="600"/>
                                          </p:stCondLst>
                                        </p:cTn>
                                        <p:tgtEl>
                                          <p:spTgt spid="4"/>
                                        </p:tgtEl>
                                      </p:cBhvr>
                                      <p:from x="100000" y="100000"/>
                                      <p:to x="80000" y="100000"/>
                                    </p:animScale>
                                    <p:anim by="(#ppt_h/3+#ppt_w*0.1)" calcmode="lin" valueType="num">
                                      <p:cBhvr additive="sum">
                                        <p:cTn id="14" dur="200" decel="100000" autoRev="1" fill="hold">
                                          <p:stCondLst>
                                            <p:cond delay="600"/>
                                          </p:stCondLst>
                                        </p:cTn>
                                        <p:tgtEl>
                                          <p:spTgt spid="4"/>
                                        </p:tgtEl>
                                        <p:attrNameLst>
                                          <p:attrName>ppt_x</p:attrName>
                                        </p:attrNameLst>
                                      </p:cBhvr>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500"/>
                                        <p:tgtEl>
                                          <p:spTgt spid="9"/>
                                        </p:tgtEl>
                                      </p:cBhvr>
                                    </p:animEffect>
                                  </p:childTnLst>
                                </p:cTn>
                              </p:par>
                            </p:childTnLst>
                          </p:cTn>
                        </p:par>
                        <p:par>
                          <p:cTn id="20" fill="hold">
                            <p:stCondLst>
                              <p:cond delay="500"/>
                            </p:stCondLst>
                            <p:childTnLst>
                              <p:par>
                                <p:cTn id="21" presetID="26"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71341" y="4607558"/>
            <a:ext cx="3572859" cy="1323439"/>
          </a:xfrm>
          <a:prstGeom prst="rect">
            <a:avLst/>
          </a:prstGeom>
        </p:spPr>
        <p:txBody>
          <a:bodyPr wrap="square">
            <a:spAutoFit/>
          </a:bodyPr>
          <a:lstStyle/>
          <a:p>
            <a:pPr algn="ctr"/>
            <a:r>
              <a:rPr lang="ru-RU" sz="2000" b="1" i="1" dirty="0" smtClean="0">
                <a:solidFill>
                  <a:srgbClr val="9933FF"/>
                </a:solidFill>
                <a:latin typeface="Times New Roman" panose="02020603050405020304" pitchFamily="18" charset="0"/>
                <a:cs typeface="Times New Roman" panose="02020603050405020304" pitchFamily="18" charset="0"/>
              </a:rPr>
              <a:t>Домашних </a:t>
            </a:r>
            <a:r>
              <a:rPr lang="ru-RU" sz="2000" b="1" i="1" dirty="0" smtClean="0">
                <a:solidFill>
                  <a:srgbClr val="9933FF"/>
                </a:solidFill>
                <a:latin typeface="Times New Roman" panose="02020603050405020304" pitchFamily="18" charset="0"/>
                <a:cs typeface="Times New Roman" panose="02020603050405020304" pitchFamily="18" charset="0"/>
              </a:rPr>
              <a:t>заданий в древние времена не задавали. Всё должны были заучить на уроке. </a:t>
            </a:r>
            <a:endParaRPr lang="ru-RU" sz="2000" b="1" i="1" dirty="0">
              <a:solidFill>
                <a:srgbClr val="9933FF"/>
              </a:solidFill>
              <a:latin typeface="Times New Roman" panose="02020603050405020304" pitchFamily="18" charset="0"/>
              <a:cs typeface="Times New Roman" panose="02020603050405020304" pitchFamily="18" charset="0"/>
            </a:endParaRPr>
          </a:p>
        </p:txBody>
      </p:sp>
      <p:pic>
        <p:nvPicPr>
          <p:cNvPr id="4098" name="Picture 2" descr="http://artcyclopedia.ru/img/big/001720013.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07975" y="2347753"/>
            <a:ext cx="5845175" cy="4266977"/>
          </a:xfrm>
          <a:prstGeom prst="rect">
            <a:avLst/>
          </a:prstGeom>
          <a:noFill/>
          <a:extLst>
            <a:ext uri="{909E8E84-426E-40DD-AFC4-6F175D3DCCD1}">
              <a14:hiddenFill xmlns="" xmlns:a14="http://schemas.microsoft.com/office/drawing/2010/main">
                <a:solidFill>
                  <a:srgbClr val="FFFFFF"/>
                </a:solidFill>
              </a14:hiddenFill>
            </a:ext>
          </a:extLst>
        </p:spPr>
      </p:pic>
      <p:pic>
        <p:nvPicPr>
          <p:cNvPr id="4100" name="Picture 4" descr="https://academy-prof.ru/img/uploads2_28.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169462" y="378426"/>
            <a:ext cx="5064888" cy="3660173"/>
          </a:xfrm>
          <a:prstGeom prst="rect">
            <a:avLst/>
          </a:prstGeom>
          <a:noFill/>
          <a:ln>
            <a:solidFill>
              <a:schemeClr val="bg1">
                <a:lumMod val="50000"/>
              </a:schemeClr>
            </a:solidFill>
          </a:ln>
          <a:extLst>
            <a:ext uri="{909E8E84-426E-40DD-AFC4-6F175D3DCCD1}">
              <a14:hiddenFill xmlns="" xmlns:a14="http://schemas.microsoft.com/office/drawing/2010/main">
                <a:solidFill>
                  <a:srgbClr val="FFFFFF"/>
                </a:solidFill>
              </a14:hiddenFill>
            </a:ext>
          </a:extLst>
        </p:spPr>
      </p:pic>
      <p:sp>
        <p:nvSpPr>
          <p:cNvPr id="5" name="Прямоугольник 4"/>
          <p:cNvSpPr/>
          <p:nvPr/>
        </p:nvSpPr>
        <p:spPr>
          <a:xfrm>
            <a:off x="876300" y="485686"/>
            <a:ext cx="4476750" cy="1938992"/>
          </a:xfrm>
          <a:prstGeom prst="rect">
            <a:avLst/>
          </a:prstGeom>
        </p:spPr>
        <p:txBody>
          <a:bodyPr wrap="square">
            <a:spAutoFit/>
          </a:bodyPr>
          <a:lstStyle/>
          <a:p>
            <a:pPr algn="ctr"/>
            <a:r>
              <a:rPr lang="ru-RU" sz="2000" b="1" i="1" dirty="0" smtClean="0">
                <a:solidFill>
                  <a:srgbClr val="9933FF"/>
                </a:solidFill>
                <a:latin typeface="Times New Roman" panose="02020603050405020304" pitchFamily="18" charset="0"/>
                <a:cs typeface="Times New Roman" panose="02020603050405020304" pitchFamily="18" charset="0"/>
              </a:rPr>
              <a:t>Дети сидели все вместе, но занимался учитель с каждым отдельно. Определённого срока обучения тоже не было. Научился читать, писать, считать – обучение заканчивалось. </a:t>
            </a:r>
            <a:endParaRPr lang="ru-RU" sz="2000" dirty="0"/>
          </a:p>
        </p:txBody>
      </p:sp>
    </p:spTree>
    <p:extLst>
      <p:ext uri="{BB962C8B-B14F-4D97-AF65-F5344CB8AC3E}">
        <p14:creationId xmlns="" xmlns:p14="http://schemas.microsoft.com/office/powerpoint/2010/main" val="230398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ppt_x-.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iterate type="lt">
                                    <p:tmPct val="5000"/>
                                  </p:iterate>
                                  <p:childTnLst>
                                    <p:set>
                                      <p:cBhvr>
                                        <p:cTn id="18" dur="1" fill="hold">
                                          <p:stCondLst>
                                            <p:cond delay="0"/>
                                          </p:stCondLst>
                                        </p:cTn>
                                        <p:tgtEl>
                                          <p:spTgt spid="4100"/>
                                        </p:tgtEl>
                                        <p:attrNameLst>
                                          <p:attrName>style.visibility</p:attrName>
                                        </p:attrNameLst>
                                      </p:cBhvr>
                                      <p:to>
                                        <p:strVal val="visible"/>
                                      </p:to>
                                    </p:set>
                                    <p:anim calcmode="lin" valueType="num">
                                      <p:cBhvr>
                                        <p:cTn id="19" dur="1000" fill="hold"/>
                                        <p:tgtEl>
                                          <p:spTgt spid="4100"/>
                                        </p:tgtEl>
                                        <p:attrNameLst>
                                          <p:attrName>ppt_w</p:attrName>
                                        </p:attrNameLst>
                                      </p:cBhvr>
                                      <p:tavLst>
                                        <p:tav tm="0">
                                          <p:val>
                                            <p:fltVal val="0"/>
                                          </p:val>
                                        </p:tav>
                                        <p:tav tm="100000">
                                          <p:val>
                                            <p:strVal val="#ppt_w"/>
                                          </p:val>
                                        </p:tav>
                                      </p:tavLst>
                                    </p:anim>
                                    <p:anim calcmode="lin" valueType="num">
                                      <p:cBhvr>
                                        <p:cTn id="20" dur="1000" fill="hold"/>
                                        <p:tgtEl>
                                          <p:spTgt spid="4100"/>
                                        </p:tgtEl>
                                        <p:attrNameLst>
                                          <p:attrName>ppt_h</p:attrName>
                                        </p:attrNameLst>
                                      </p:cBhvr>
                                      <p:tavLst>
                                        <p:tav tm="0">
                                          <p:val>
                                            <p:fltVal val="0"/>
                                          </p:val>
                                        </p:tav>
                                        <p:tav tm="100000">
                                          <p:val>
                                            <p:strVal val="#ppt_h"/>
                                          </p:val>
                                        </p:tav>
                                      </p:tavLst>
                                    </p:anim>
                                    <p:anim calcmode="lin" valueType="num">
                                      <p:cBhvr>
                                        <p:cTn id="21" dur="1000" fill="hold"/>
                                        <p:tgtEl>
                                          <p:spTgt spid="4100"/>
                                        </p:tgtEl>
                                        <p:attrNameLst>
                                          <p:attrName>style.rotation</p:attrName>
                                        </p:attrNameLst>
                                      </p:cBhvr>
                                      <p:tavLst>
                                        <p:tav tm="0">
                                          <p:val>
                                            <p:fltVal val="90"/>
                                          </p:val>
                                        </p:tav>
                                        <p:tav tm="100000">
                                          <p:val>
                                            <p:fltVal val="0"/>
                                          </p:val>
                                        </p:tav>
                                      </p:tavLst>
                                    </p:anim>
                                    <p:animEffect transition="in" filter="fade">
                                      <p:cBhvr>
                                        <p:cTn id="22" dur="1000"/>
                                        <p:tgtEl>
                                          <p:spTgt spid="4100"/>
                                        </p:tgtEl>
                                      </p:cBhvr>
                                    </p:animEffect>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52450" y="1203204"/>
            <a:ext cx="5547802" cy="4378445"/>
          </a:xfrm>
          <a:prstGeom prst="rect">
            <a:avLst/>
          </a:prstGeom>
        </p:spPr>
      </p:pic>
      <p:sp>
        <p:nvSpPr>
          <p:cNvPr id="3" name="Прямоугольник 2"/>
          <p:cNvSpPr/>
          <p:nvPr/>
        </p:nvSpPr>
        <p:spPr>
          <a:xfrm>
            <a:off x="6248400" y="921610"/>
            <a:ext cx="4933950" cy="1569660"/>
          </a:xfrm>
          <a:prstGeom prst="rect">
            <a:avLst/>
          </a:prstGeom>
        </p:spPr>
        <p:txBody>
          <a:bodyPr wrap="square">
            <a:spAutoFit/>
          </a:bodyPr>
          <a:lstStyle/>
          <a:p>
            <a:pPr algn="ctr"/>
            <a:r>
              <a:rPr lang="ru-RU" sz="2400" b="1" i="1" dirty="0" smtClean="0">
                <a:latin typeface="Times New Roman" panose="02020603050405020304" pitchFamily="18" charset="0"/>
                <a:cs typeface="Times New Roman" panose="02020603050405020304" pitchFamily="18" charset="0"/>
              </a:rPr>
              <a:t>Называть буквы учились на Руси дети целый год. Второй год учились складывать слоги. И лишь на третий год читали.</a:t>
            </a:r>
          </a:p>
        </p:txBody>
      </p:sp>
      <p:pic>
        <p:nvPicPr>
          <p:cNvPr id="7" name="Рисунок 6"/>
          <p:cNvPicPr>
            <a:picLocks noChangeAspect="1"/>
          </p:cNvPicPr>
          <p:nvPr/>
        </p:nvPicPr>
        <p:blipFill>
          <a:blip r:embed="rId3" cstate="print"/>
          <a:stretch>
            <a:fillRect/>
          </a:stretch>
        </p:blipFill>
        <p:spPr>
          <a:xfrm>
            <a:off x="6331735" y="2641156"/>
            <a:ext cx="4831565" cy="3478544"/>
          </a:xfrm>
          <a:prstGeom prst="rect">
            <a:avLst/>
          </a:prstGeom>
        </p:spPr>
      </p:pic>
    </p:spTree>
    <p:extLst>
      <p:ext uri="{BB962C8B-B14F-4D97-AF65-F5344CB8AC3E}">
        <p14:creationId xmlns="" xmlns:p14="http://schemas.microsoft.com/office/powerpoint/2010/main" val="2616397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3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800" decel="100000"/>
                                        <p:tgtEl>
                                          <p:spTgt spid="7"/>
                                        </p:tgtEl>
                                      </p:cBhvr>
                                    </p:animEffect>
                                    <p:anim calcmode="lin" valueType="num">
                                      <p:cBhvr>
                                        <p:cTn id="14" dur="800" decel="100000" fill="hold"/>
                                        <p:tgtEl>
                                          <p:spTgt spid="7"/>
                                        </p:tgtEl>
                                        <p:attrNameLst>
                                          <p:attrName>style.rotation</p:attrName>
                                        </p:attrNameLst>
                                      </p:cBhvr>
                                      <p:tavLst>
                                        <p:tav tm="0">
                                          <p:val>
                                            <p:fltVal val="-90"/>
                                          </p:val>
                                        </p:tav>
                                        <p:tav tm="100000">
                                          <p:val>
                                            <p:fltVal val="0"/>
                                          </p:val>
                                        </p:tav>
                                      </p:tavLst>
                                    </p:anim>
                                    <p:anim calcmode="lin" valueType="num">
                                      <p:cBhvr>
                                        <p:cTn id="15" dur="800" decel="100000" fill="hold"/>
                                        <p:tgtEl>
                                          <p:spTgt spid="7"/>
                                        </p:tgtEl>
                                        <p:attrNameLst>
                                          <p:attrName>ppt_x</p:attrName>
                                        </p:attrNameLst>
                                      </p:cBhvr>
                                      <p:tavLst>
                                        <p:tav tm="0">
                                          <p:val>
                                            <p:strVal val="#ppt_x+0.4"/>
                                          </p:val>
                                        </p:tav>
                                        <p:tav tm="100000">
                                          <p:val>
                                            <p:strVal val="#ppt_x-0.05"/>
                                          </p:val>
                                        </p:tav>
                                      </p:tavLst>
                                    </p:anim>
                                    <p:anim calcmode="lin" valueType="num">
                                      <p:cBhvr>
                                        <p:cTn id="16" dur="800" decel="100000" fill="hold"/>
                                        <p:tgtEl>
                                          <p:spTgt spid="7"/>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82706" y="983254"/>
            <a:ext cx="7454336" cy="4598395"/>
          </a:xfrm>
          <a:prstGeom prst="rect">
            <a:avLst/>
          </a:prstGeom>
        </p:spPr>
      </p:pic>
      <p:sp>
        <p:nvSpPr>
          <p:cNvPr id="5" name="Прямоугольник 4"/>
          <p:cNvSpPr/>
          <p:nvPr/>
        </p:nvSpPr>
        <p:spPr>
          <a:xfrm>
            <a:off x="8534400" y="1200150"/>
            <a:ext cx="2343150" cy="3785652"/>
          </a:xfrm>
          <a:prstGeom prst="rect">
            <a:avLst/>
          </a:prstGeom>
        </p:spPr>
        <p:txBody>
          <a:bodyPr wrap="square">
            <a:spAutoFit/>
          </a:bodyPr>
          <a:lstStyle/>
          <a:p>
            <a:pPr algn="ctr"/>
            <a:r>
              <a:rPr lang="ru-RU" sz="2400" b="1" i="1" dirty="0" smtClean="0">
                <a:solidFill>
                  <a:srgbClr val="003300"/>
                </a:solidFill>
                <a:latin typeface="Times New Roman" panose="02020603050405020304" pitchFamily="18" charset="0"/>
                <a:cs typeface="Times New Roman" panose="02020603050405020304" pitchFamily="18" charset="0"/>
              </a:rPr>
              <a:t>Одновременно с чтением учились писать. Для этого использовали деревянную дощечку, заполненной мягким воском. </a:t>
            </a:r>
            <a:endParaRPr lang="ru-RU" sz="2400" b="1" i="1" dirty="0">
              <a:solidFill>
                <a:srgbClr val="0033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par>
                                <p:cTn id="10" presetID="9"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54655" y="1031019"/>
            <a:ext cx="6096000" cy="4154984"/>
          </a:xfrm>
          <a:prstGeom prst="rect">
            <a:avLst/>
          </a:prstGeom>
        </p:spPr>
        <p:txBody>
          <a:bodyPr>
            <a:spAutoFit/>
          </a:bodyPr>
          <a:lstStyle/>
          <a:p>
            <a:pPr algn="ctr"/>
            <a:r>
              <a:rPr lang="ru-RU" sz="2400" dirty="0" smtClean="0">
                <a:latin typeface="Times New Roman" panose="02020603050405020304" pitchFamily="18" charset="0"/>
                <a:cs typeface="Times New Roman" panose="02020603050405020304" pitchFamily="18" charset="0"/>
              </a:rPr>
              <a:t>Писали на воске </a:t>
            </a:r>
            <a:r>
              <a:rPr lang="ru-RU" sz="2400" dirty="0" err="1" smtClean="0">
                <a:latin typeface="Times New Roman" panose="02020603050405020304" pitchFamily="18" charset="0"/>
                <a:cs typeface="Times New Roman" panose="02020603050405020304" pitchFamily="18" charset="0"/>
              </a:rPr>
              <a:t>писалом</a:t>
            </a:r>
            <a:r>
              <a:rPr lang="ru-RU" sz="2400"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Писала делали из костей, дерева и металла. Они были похожи на современный карандаш. </a:t>
            </a:r>
            <a:r>
              <a:rPr lang="ru-RU" sz="2400" dirty="0" smtClean="0">
                <a:latin typeface="Times New Roman" panose="02020603050405020304" pitchFamily="18" charset="0"/>
                <a:cs typeface="Times New Roman" panose="02020603050405020304" pitchFamily="18" charset="0"/>
              </a:rPr>
              <a:t>Один конец которого заостряли (этим концом выцарапывали текст), другой же конец расплющивали (получалась маленькая лопаточка, которой можно было разглаживать воск, когда хотели стереть написанное). Носили ученики такое орудие для письма в специальном чехле, подвешенном к поясу.</a:t>
            </a:r>
            <a:endParaRPr lang="ru-RU" sz="24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621086" y="520232"/>
            <a:ext cx="4941514" cy="3334517"/>
          </a:xfrm>
          <a:prstGeom prst="rect">
            <a:avLst/>
          </a:prstGeom>
        </p:spPr>
      </p:pic>
      <p:pic>
        <p:nvPicPr>
          <p:cNvPr id="5" name="Рисунок 4"/>
          <p:cNvPicPr>
            <a:picLocks noChangeAspect="1"/>
          </p:cNvPicPr>
          <p:nvPr/>
        </p:nvPicPr>
        <p:blipFill>
          <a:blip r:embed="rId3"/>
          <a:stretch>
            <a:fillRect/>
          </a:stretch>
        </p:blipFill>
        <p:spPr>
          <a:xfrm>
            <a:off x="660948" y="4036301"/>
            <a:ext cx="2444202" cy="2476423"/>
          </a:xfrm>
          <a:prstGeom prst="rect">
            <a:avLst/>
          </a:prstGeom>
        </p:spPr>
      </p:pic>
      <p:pic>
        <p:nvPicPr>
          <p:cNvPr id="6" name="Рисунок 5"/>
          <p:cNvPicPr>
            <a:picLocks noChangeAspect="1"/>
          </p:cNvPicPr>
          <p:nvPr/>
        </p:nvPicPr>
        <p:blipFill>
          <a:blip r:embed="rId4" cstate="print">
            <a:clrChange>
              <a:clrFrom>
                <a:srgbClr val="FFFFFF"/>
              </a:clrFrom>
              <a:clrTo>
                <a:srgbClr val="FFFFFF">
                  <a:alpha val="0"/>
                </a:srgbClr>
              </a:clrTo>
            </a:clrChange>
          </a:blip>
          <a:stretch>
            <a:fillRect/>
          </a:stretch>
        </p:blipFill>
        <p:spPr>
          <a:xfrm rot="16911413">
            <a:off x="3187700" y="4492372"/>
            <a:ext cx="2274877" cy="1515637"/>
          </a:xfrm>
          <a:prstGeom prst="rect">
            <a:avLst/>
          </a:prstGeom>
        </p:spPr>
      </p:pic>
    </p:spTree>
    <p:extLst>
      <p:ext uri="{BB962C8B-B14F-4D97-AF65-F5344CB8AC3E}">
        <p14:creationId xmlns="" xmlns:p14="http://schemas.microsoft.com/office/powerpoint/2010/main" val="1770531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18" presetClass="entr" presetSubtype="1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Left)">
                                      <p:cBhvr>
                                        <p:cTn id="12" dur="2000"/>
                                        <p:tgtEl>
                                          <p:spTgt spid="3"/>
                                        </p:tgtEl>
                                      </p:cBhvr>
                                    </p:animEffect>
                                  </p:childTnLst>
                                </p:cTn>
                              </p:par>
                            </p:childTnLst>
                          </p:cTn>
                        </p:par>
                        <p:par>
                          <p:cTn id="13" fill="hold">
                            <p:stCondLst>
                              <p:cond delay="700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8000"/>
                            </p:stCondLst>
                            <p:childTnLst>
                              <p:par>
                                <p:cTn id="20" presetID="3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800" decel="100000"/>
                                        <p:tgtEl>
                                          <p:spTgt spid="6"/>
                                        </p:tgtEl>
                                      </p:cBhvr>
                                    </p:animEffect>
                                    <p:anim calcmode="lin" valueType="num">
                                      <p:cBhvr>
                                        <p:cTn id="23" dur="800" decel="100000" fill="hold"/>
                                        <p:tgtEl>
                                          <p:spTgt spid="6"/>
                                        </p:tgtEl>
                                        <p:attrNameLst>
                                          <p:attrName>style.rotation</p:attrName>
                                        </p:attrNameLst>
                                      </p:cBhvr>
                                      <p:tavLst>
                                        <p:tav tm="0">
                                          <p:val>
                                            <p:fltVal val="-90"/>
                                          </p:val>
                                        </p:tav>
                                        <p:tav tm="100000">
                                          <p:val>
                                            <p:fltVal val="0"/>
                                          </p:val>
                                        </p:tav>
                                      </p:tavLst>
                                    </p:anim>
                                    <p:anim calcmode="lin" valueType="num">
                                      <p:cBhvr>
                                        <p:cTn id="24" dur="800" decel="100000" fill="hold"/>
                                        <p:tgtEl>
                                          <p:spTgt spid="6"/>
                                        </p:tgtEl>
                                        <p:attrNameLst>
                                          <p:attrName>ppt_x</p:attrName>
                                        </p:attrNameLst>
                                      </p:cBhvr>
                                      <p:tavLst>
                                        <p:tav tm="0">
                                          <p:val>
                                            <p:strVal val="#ppt_x+0.4"/>
                                          </p:val>
                                        </p:tav>
                                        <p:tav tm="100000">
                                          <p:val>
                                            <p:strVal val="#ppt_x-0.05"/>
                                          </p:val>
                                        </p:tav>
                                      </p:tavLst>
                                    </p:anim>
                                    <p:anim calcmode="lin" valueType="num">
                                      <p:cBhvr>
                                        <p:cTn id="25" dur="800" decel="100000" fill="hold"/>
                                        <p:tgtEl>
                                          <p:spTgt spid="6"/>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15957" r="14789"/>
          <a:stretch/>
        </p:blipFill>
        <p:spPr>
          <a:xfrm>
            <a:off x="319314" y="961998"/>
            <a:ext cx="5074660" cy="4118001"/>
          </a:xfrm>
          <a:prstGeom prst="rect">
            <a:avLst/>
          </a:prstGeom>
        </p:spPr>
      </p:pic>
      <p:sp>
        <p:nvSpPr>
          <p:cNvPr id="3" name="Прямоугольник 2"/>
          <p:cNvSpPr/>
          <p:nvPr/>
        </p:nvSpPr>
        <p:spPr>
          <a:xfrm>
            <a:off x="5485547" y="774744"/>
            <a:ext cx="6430682" cy="4832092"/>
          </a:xfrm>
          <a:prstGeom prst="rect">
            <a:avLst/>
          </a:prstGeom>
        </p:spPr>
        <p:txBody>
          <a:bodyPr wrap="square">
            <a:spAutoFit/>
          </a:bodyPr>
          <a:lstStyle/>
          <a:p>
            <a:pPr algn="ctr"/>
            <a:r>
              <a:rPr lang="ru-RU" sz="2800" dirty="0" smtClean="0">
                <a:latin typeface="Times New Roman" panose="02020603050405020304" pitchFamily="18" charset="0"/>
                <a:cs typeface="Times New Roman" panose="02020603050405020304" pitchFamily="18" charset="0"/>
              </a:rPr>
              <a:t>Когда дети выучивались писать на дощечке, покрытой воском, переходили к письму на березовой коре. </a:t>
            </a:r>
            <a:r>
              <a:rPr lang="ru-RU" sz="2800" dirty="0" smtClean="0">
                <a:latin typeface="Times New Roman" panose="02020603050405020304" pitchFamily="18" charset="0"/>
                <a:cs typeface="Times New Roman" panose="02020603050405020304" pitchFamily="18" charset="0"/>
              </a:rPr>
              <a:t>Береста </a:t>
            </a:r>
            <a:r>
              <a:rPr lang="ru-RU" sz="2800" dirty="0" smtClean="0">
                <a:latin typeface="Times New Roman" panose="02020603050405020304" pitchFamily="18" charset="0"/>
                <a:cs typeface="Times New Roman" panose="02020603050405020304" pitchFamily="18" charset="0"/>
              </a:rPr>
              <a:t>– служила основным материалом для письма. Конечно, на твердой бересте писать труднее, чем на мягком воске. Приходилось снова учиться выписывать буквы и слова. Писали на бересте, как и на воске, обычными заостренными </a:t>
            </a:r>
            <a:r>
              <a:rPr lang="ru-RU" sz="2800" dirty="0" err="1" smtClean="0">
                <a:latin typeface="Times New Roman" panose="02020603050405020304" pitchFamily="18" charset="0"/>
                <a:cs typeface="Times New Roman" panose="02020603050405020304" pitchFamily="18" charset="0"/>
              </a:rPr>
              <a:t>писалами</a:t>
            </a:r>
            <a:r>
              <a:rPr lang="ru-RU" sz="2800" dirty="0" smtClean="0">
                <a:latin typeface="Times New Roman" panose="02020603050405020304" pitchFamily="18" charset="0"/>
                <a:cs typeface="Times New Roman" panose="02020603050405020304" pitchFamily="18" charset="0"/>
              </a:rPr>
              <a:t>, просто выцарапывая нужный текст.</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65873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2000"/>
                                        <p:tgtEl>
                                          <p:spTgt spid="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https://novate.ru/files/u41265/gusinie_perya.jpg"/>
          <p:cNvPicPr/>
          <p:nvPr/>
        </p:nvPicPr>
        <p:blipFill>
          <a:blip r:embed="rId2">
            <a:extLst>
              <a:ext uri="{28A0092B-C50C-407E-A947-70E740481C1C}">
                <a14:useLocalDpi xmlns="" xmlns:a14="http://schemas.microsoft.com/office/drawing/2010/main" val="0"/>
              </a:ext>
            </a:extLst>
          </a:blip>
          <a:srcRect/>
          <a:stretch>
            <a:fillRect/>
          </a:stretch>
        </p:blipFill>
        <p:spPr bwMode="auto">
          <a:xfrm>
            <a:off x="429445" y="895349"/>
            <a:ext cx="3571055" cy="4712191"/>
          </a:xfrm>
          <a:prstGeom prst="rect">
            <a:avLst/>
          </a:prstGeom>
          <a:noFill/>
          <a:ln>
            <a:noFill/>
          </a:ln>
        </p:spPr>
      </p:pic>
      <p:sp>
        <p:nvSpPr>
          <p:cNvPr id="2" name="Прямоугольник 1"/>
          <p:cNvSpPr/>
          <p:nvPr/>
        </p:nvSpPr>
        <p:spPr>
          <a:xfrm>
            <a:off x="3924300" y="1114336"/>
            <a:ext cx="4438650" cy="2246769"/>
          </a:xfrm>
          <a:prstGeom prst="rect">
            <a:avLst/>
          </a:prstGeom>
        </p:spPr>
        <p:txBody>
          <a:bodyPr wrap="square">
            <a:spAutoFit/>
          </a:bodyPr>
          <a:lstStyle/>
          <a:p>
            <a:pPr algn="ctr"/>
            <a:r>
              <a:rPr lang="ru-RU" sz="2800" b="1" i="1" dirty="0" smtClean="0">
                <a:solidFill>
                  <a:srgbClr val="002060"/>
                </a:solidFill>
                <a:latin typeface="Times New Roman" pitchFamily="18" charset="0"/>
                <a:cs typeface="Times New Roman" pitchFamily="18" charset="0"/>
              </a:rPr>
              <a:t>Когда изобрели бумагу и чернила стали писать гусиными перьями, которые обмакивали в чернильницу. </a:t>
            </a:r>
            <a:endParaRPr lang="ru-RU" i="1" dirty="0">
              <a:latin typeface="Times New Roman" pitchFamily="18" charset="0"/>
              <a:cs typeface="Times New Roman" pitchFamily="18" charset="0"/>
            </a:endParaRPr>
          </a:p>
        </p:txBody>
      </p:sp>
      <p:pic>
        <p:nvPicPr>
          <p:cNvPr id="4" name="Рисунок 3" descr="https://s.poembook.ru/theme/eb/07/33/547b7b72cfe4699a1eca351d5146c6d4841db127.jpeg"/>
          <p:cNvPicPr/>
          <p:nvPr/>
        </p:nvPicPr>
        <p:blipFill>
          <a:blip r:embed="rId3">
            <a:extLst>
              <a:ext uri="{28A0092B-C50C-407E-A947-70E740481C1C}">
                <a14:useLocalDpi xmlns="" xmlns:a14="http://schemas.microsoft.com/office/drawing/2010/main" val="0"/>
              </a:ext>
            </a:extLst>
          </a:blip>
          <a:srcRect/>
          <a:stretch>
            <a:fillRect/>
          </a:stretch>
        </p:blipFill>
        <p:spPr bwMode="auto">
          <a:xfrm>
            <a:off x="8378180" y="1074440"/>
            <a:ext cx="3456384" cy="4696222"/>
          </a:xfrm>
          <a:prstGeom prst="rect">
            <a:avLst/>
          </a:prstGeom>
          <a:noFill/>
          <a:ln>
            <a:noFill/>
          </a:ln>
        </p:spPr>
      </p:pic>
      <p:pic>
        <p:nvPicPr>
          <p:cNvPr id="5" name="Рисунок 4"/>
          <p:cNvPicPr>
            <a:picLocks noChangeAspect="1"/>
          </p:cNvPicPr>
          <p:nvPr/>
        </p:nvPicPr>
        <p:blipFill>
          <a:blip r:embed="rId4"/>
          <a:stretch>
            <a:fillRect/>
          </a:stretch>
        </p:blipFill>
        <p:spPr>
          <a:xfrm>
            <a:off x="4284905" y="3820420"/>
            <a:ext cx="3735145" cy="28013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3400"/>
                            </p:stCondLst>
                            <p:childTnLst>
                              <p:par>
                                <p:cTn id="21" presetID="15"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98278" y="448962"/>
            <a:ext cx="5859332" cy="3785652"/>
          </a:xfrm>
          <a:prstGeom prst="rect">
            <a:avLst/>
          </a:prstGeom>
        </p:spPr>
        <p:txBody>
          <a:bodyPr wrap="square">
            <a:spAutoFit/>
          </a:bodyPr>
          <a:lstStyle/>
          <a:p>
            <a:pPr algn="ctr"/>
            <a:r>
              <a:rPr lang="ru-RU" sz="2400" b="1" i="1" dirty="0" smtClean="0">
                <a:solidFill>
                  <a:srgbClr val="A50021"/>
                </a:solidFill>
                <a:latin typeface="Times New Roman" panose="02020603050405020304" pitchFamily="18" charset="0"/>
                <a:cs typeface="Times New Roman" panose="02020603050405020304" pitchFamily="18" charset="0"/>
              </a:rPr>
              <a:t>Гусиные перья часто ломались, и их приходилось часто менять. Люди придумали стальное перо. Перо закрепляли на деревянный стержень, опускали в чернильницу и писали. Ваши бабушки и дедушки в школах писали стальным пером.</a:t>
            </a:r>
          </a:p>
          <a:p>
            <a:pPr algn="ctr"/>
            <a:r>
              <a:rPr lang="ru-RU" sz="2400" b="1" i="1" dirty="0" smtClean="0">
                <a:solidFill>
                  <a:srgbClr val="A50021"/>
                </a:solidFill>
                <a:latin typeface="Times New Roman" panose="02020603050405020304" pitchFamily="18" charset="0"/>
                <a:cs typeface="Times New Roman" panose="02020603050405020304" pitchFamily="18" charset="0"/>
              </a:rPr>
              <a:t>Чернила наливали в специальные чернильницы - непроливайки. Стояла она на каждой парте.».</a:t>
            </a:r>
            <a:endParaRPr lang="ru-RU" sz="2400" b="1" i="1" dirty="0">
              <a:solidFill>
                <a:srgbClr val="A5002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294939" y="816909"/>
            <a:ext cx="5145741" cy="5145741"/>
          </a:xfrm>
          <a:prstGeom prst="rect">
            <a:avLst/>
          </a:prstGeom>
        </p:spPr>
      </p:pic>
      <p:pic>
        <p:nvPicPr>
          <p:cNvPr id="4" name="Рисунок 3"/>
          <p:cNvPicPr>
            <a:picLocks noChangeAspect="1"/>
          </p:cNvPicPr>
          <p:nvPr/>
        </p:nvPicPr>
        <p:blipFill>
          <a:blip r:embed="rId3"/>
          <a:stretch>
            <a:fillRect/>
          </a:stretch>
        </p:blipFill>
        <p:spPr>
          <a:xfrm>
            <a:off x="7239000" y="4415117"/>
            <a:ext cx="1829697" cy="1372273"/>
          </a:xfrm>
          <a:prstGeom prst="rect">
            <a:avLst/>
          </a:prstGeom>
        </p:spPr>
      </p:pic>
      <p:pic>
        <p:nvPicPr>
          <p:cNvPr id="5" name="Рисунок 4"/>
          <p:cNvPicPr>
            <a:picLocks noChangeAspect="1"/>
          </p:cNvPicPr>
          <p:nvPr/>
        </p:nvPicPr>
        <p:blipFill>
          <a:blip r:embed="rId4" cstate="print"/>
          <a:stretch>
            <a:fillRect/>
          </a:stretch>
        </p:blipFill>
        <p:spPr>
          <a:xfrm>
            <a:off x="5671523" y="4362450"/>
            <a:ext cx="1402080" cy="1402080"/>
          </a:xfrm>
          <a:prstGeom prst="rect">
            <a:avLst/>
          </a:prstGeom>
        </p:spPr>
      </p:pic>
      <p:pic>
        <p:nvPicPr>
          <p:cNvPr id="6" name="Рисунок 5"/>
          <p:cNvPicPr>
            <a:picLocks noChangeAspect="1"/>
          </p:cNvPicPr>
          <p:nvPr/>
        </p:nvPicPr>
        <p:blipFill>
          <a:blip r:embed="rId5" cstate="print"/>
          <a:stretch>
            <a:fillRect/>
          </a:stretch>
        </p:blipFill>
        <p:spPr>
          <a:xfrm>
            <a:off x="9252026" y="4408563"/>
            <a:ext cx="2088648" cy="1390257"/>
          </a:xfrm>
          <a:prstGeom prst="rect">
            <a:avLst/>
          </a:prstGeom>
        </p:spPr>
      </p:pic>
    </p:spTree>
    <p:extLst>
      <p:ext uri="{BB962C8B-B14F-4D97-AF65-F5344CB8AC3E}">
        <p14:creationId xmlns="" xmlns:p14="http://schemas.microsoft.com/office/powerpoint/2010/main" val="373936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21" presetClass="entr" presetSubtype="4"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2000"/>
                                        <p:tgtEl>
                                          <p:spTgt spid="4"/>
                                        </p:tgtEl>
                                      </p:cBhvr>
                                    </p:animEffect>
                                  </p:childTnLst>
                                </p:cTn>
                              </p:par>
                            </p:childTnLst>
                          </p:cTn>
                        </p:par>
                        <p:par>
                          <p:cTn id="22" fill="hold">
                            <p:stCondLst>
                              <p:cond delay="35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73113" y="653534"/>
            <a:ext cx="9275838" cy="954107"/>
          </a:xfrm>
          <a:prstGeom prst="rect">
            <a:avLst/>
          </a:prstGeom>
        </p:spPr>
        <p:txBody>
          <a:bodyPr wrap="square">
            <a:spAutoFit/>
          </a:bodyPr>
          <a:lstStyle/>
          <a:p>
            <a:pPr algn="ctr"/>
            <a:r>
              <a:rPr lang="ru-RU" b="1" dirty="0" smtClean="0">
                <a:solidFill>
                  <a:srgbClr val="002060"/>
                </a:solidFill>
              </a:rPr>
              <a:t> </a:t>
            </a:r>
            <a:r>
              <a:rPr lang="ru-RU" sz="2800" b="1" i="1" dirty="0" smtClean="0">
                <a:solidFill>
                  <a:srgbClr val="CC0099"/>
                </a:solidFill>
                <a:latin typeface="Times New Roman" pitchFamily="18" charset="0"/>
                <a:cs typeface="Times New Roman" pitchFamily="18" charset="0"/>
              </a:rPr>
              <a:t>ПОЗЖЕ ПОЯВИЛИСЬ СОВРЕМЕННЫЕ ШАРИКОВЫЕ РУЧКИ.</a:t>
            </a:r>
            <a:endParaRPr lang="ru-RU" b="1" i="1" dirty="0">
              <a:solidFill>
                <a:srgbClr val="CC0099"/>
              </a:solidFill>
              <a:latin typeface="Times New Roman" pitchFamily="18" charset="0"/>
              <a:cs typeface="Times New Roman" pitchFamily="18" charset="0"/>
            </a:endParaRPr>
          </a:p>
        </p:txBody>
      </p:sp>
      <p:pic>
        <p:nvPicPr>
          <p:cNvPr id="3" name="Рисунок 2" descr="https://ovdi.ru/upload/iblock/3d8/3d83c79be5e4ccd109aca59df2e92a42.jpg"/>
          <p:cNvPicPr/>
          <p:nvPr/>
        </p:nvPicPr>
        <p:blipFill>
          <a:blip r:embed="rId2">
            <a:extLst>
              <a:ext uri="{28A0092B-C50C-407E-A947-70E740481C1C}">
                <a14:useLocalDpi xmlns="" xmlns:a14="http://schemas.microsoft.com/office/drawing/2010/main" val="0"/>
              </a:ext>
            </a:extLst>
          </a:blip>
          <a:srcRect/>
          <a:stretch>
            <a:fillRect/>
          </a:stretch>
        </p:blipFill>
        <p:spPr bwMode="auto">
          <a:xfrm>
            <a:off x="912168" y="1740446"/>
            <a:ext cx="5163820" cy="3552825"/>
          </a:xfrm>
          <a:prstGeom prst="rect">
            <a:avLst/>
          </a:prstGeom>
          <a:noFill/>
          <a:ln>
            <a:noFill/>
          </a:ln>
        </p:spPr>
      </p:pic>
      <p:pic>
        <p:nvPicPr>
          <p:cNvPr id="4" name="Рисунок 3" descr="https://officepage.ru/upload/iblock/3db/410t21et33myhd3k836knd36vydbxzsa/7nxcgz64np9eybqemijnk2xbs703wuef.jpg"/>
          <p:cNvPicPr/>
          <p:nvPr/>
        </p:nvPicPr>
        <p:blipFill>
          <a:blip r:embed="rId3">
            <a:extLst>
              <a:ext uri="{28A0092B-C50C-407E-A947-70E740481C1C}">
                <a14:useLocalDpi xmlns="" xmlns:a14="http://schemas.microsoft.com/office/drawing/2010/main" val="0"/>
              </a:ext>
            </a:extLst>
          </a:blip>
          <a:srcRect/>
          <a:stretch>
            <a:fillRect/>
          </a:stretch>
        </p:blipFill>
        <p:spPr bwMode="auto">
          <a:xfrm>
            <a:off x="5924550" y="2101974"/>
            <a:ext cx="5145395" cy="330822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18" presetClass="entr" presetSubtype="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trips(downRight)">
                                      <p:cBhvr>
                                        <p:cTn id="24" dur="2000"/>
                                        <p:tgtEl>
                                          <p:spTgt spid="3"/>
                                        </p:tgtEl>
                                      </p:cBhvr>
                                    </p:animEffect>
                                  </p:childTnLst>
                                </p:cTn>
                              </p:par>
                              <p:par>
                                <p:cTn id="25" presetID="18" presetClass="entr" presetSubtype="1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downLeft)">
                                      <p:cBhvr>
                                        <p:cTn id="27" dur="2000"/>
                                        <p:tgtEl>
                                          <p:spTgt spid="4"/>
                                        </p:tgtEl>
                                      </p:cBhvr>
                                    </p:animEffect>
                                  </p:childTnLst>
                                </p:cTn>
                              </p:par>
                            </p:childTnLst>
                          </p:cTn>
                        </p:par>
                        <p:par>
                          <p:cTn id="28" fill="hold">
                            <p:stCondLst>
                              <p:cond delay="4000"/>
                            </p:stCondLst>
                            <p:childTnLst>
                              <p:par>
                                <p:cTn id="29" presetID="34" presetClass="emph" presetSubtype="0" fill="hold" grpId="1" nodeType="afterEffect">
                                  <p:stCondLst>
                                    <p:cond delay="0"/>
                                  </p:stCondLst>
                                  <p:iterate type="lt">
                                    <p:tmPct val="10000"/>
                                  </p:iterate>
                                  <p:childTnLst>
                                    <p:animMotion origin="layout" path="M 0.0 0.0 L 0.0 -0.07213" pathEditMode="relative" ptsTypes="">
                                      <p:cBhvr>
                                        <p:cTn id="30" dur="250" accel="50000" decel="50000" autoRev="1" fill="hold">
                                          <p:stCondLst>
                                            <p:cond delay="0"/>
                                          </p:stCondLst>
                                        </p:cTn>
                                        <p:tgtEl>
                                          <p:spTgt spid="2"/>
                                        </p:tgtEl>
                                        <p:attrNameLst>
                                          <p:attrName>ppt_x</p:attrName>
                                          <p:attrName>ppt_y</p:attrName>
                                        </p:attrNameLst>
                                      </p:cBhvr>
                                    </p:animMotion>
                                    <p:animRot by="1500000">
                                      <p:cBhvr>
                                        <p:cTn id="31" dur="125" fill="hold">
                                          <p:stCondLst>
                                            <p:cond delay="0"/>
                                          </p:stCondLst>
                                        </p:cTn>
                                        <p:tgtEl>
                                          <p:spTgt spid="2"/>
                                        </p:tgtEl>
                                        <p:attrNameLst>
                                          <p:attrName>r</p:attrName>
                                        </p:attrNameLst>
                                      </p:cBhvr>
                                    </p:animRot>
                                    <p:animRot by="-1500000">
                                      <p:cBhvr>
                                        <p:cTn id="32" dur="125" fill="hold">
                                          <p:stCondLst>
                                            <p:cond delay="125"/>
                                          </p:stCondLst>
                                        </p:cTn>
                                        <p:tgtEl>
                                          <p:spTgt spid="2"/>
                                        </p:tgtEl>
                                        <p:attrNameLst>
                                          <p:attrName>r</p:attrName>
                                        </p:attrNameLst>
                                      </p:cBhvr>
                                    </p:animRot>
                                    <p:animRot by="-1500000">
                                      <p:cBhvr>
                                        <p:cTn id="33" dur="125" fill="hold">
                                          <p:stCondLst>
                                            <p:cond delay="250"/>
                                          </p:stCondLst>
                                        </p:cTn>
                                        <p:tgtEl>
                                          <p:spTgt spid="2"/>
                                        </p:tgtEl>
                                        <p:attrNameLst>
                                          <p:attrName>r</p:attrName>
                                        </p:attrNameLst>
                                      </p:cBhvr>
                                    </p:animRot>
                                    <p:animRot by="1500000">
                                      <p:cBhvr>
                                        <p:cTn id="34"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462131" y="2385722"/>
            <a:ext cx="4807251" cy="3996028"/>
          </a:xfrm>
          <a:prstGeom prst="rect">
            <a:avLst/>
          </a:prstGeom>
        </p:spPr>
      </p:pic>
      <p:sp>
        <p:nvSpPr>
          <p:cNvPr id="3" name="Прямоугольник 2"/>
          <p:cNvSpPr/>
          <p:nvPr/>
        </p:nvSpPr>
        <p:spPr>
          <a:xfrm>
            <a:off x="0" y="476956"/>
            <a:ext cx="12192000" cy="1815882"/>
          </a:xfrm>
          <a:prstGeom prst="rect">
            <a:avLst/>
          </a:prstGeom>
        </p:spPr>
        <p:txBody>
          <a:bodyPr wrap="square">
            <a:spAutoFit/>
          </a:bodyPr>
          <a:lstStyle/>
          <a:p>
            <a:pPr algn="ctr"/>
            <a:r>
              <a:rPr lang="ru-RU" sz="2800" b="1" i="1" dirty="0" smtClean="0">
                <a:solidFill>
                  <a:srgbClr val="003300"/>
                </a:solidFill>
                <a:latin typeface="Times New Roman" panose="02020603050405020304" pitchFamily="18" charset="0"/>
                <a:cs typeface="Times New Roman" panose="02020603050405020304" pitchFamily="18" charset="0"/>
              </a:rPr>
              <a:t>Теперь вы сможете ответить на вопрос «Где было легче учиться: в Древней Руси, когда мало знали и мало спрашивали или в современной школе, где много информации, много источников информации и есть возможность чему-то учиться самостоятельно?</a:t>
            </a:r>
            <a:endParaRPr lang="ru-RU" sz="2800" b="1" i="1" dirty="0">
              <a:solidFill>
                <a:srgbClr val="00330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5562472" y="2514600"/>
            <a:ext cx="6153277" cy="3581399"/>
          </a:xfrm>
          <a:prstGeom prst="rect">
            <a:avLst/>
          </a:prstGeom>
          <a:ln>
            <a:solidFill>
              <a:schemeClr val="bg1">
                <a:lumMod val="50000"/>
              </a:schemeClr>
            </a:solidFill>
          </a:ln>
        </p:spPr>
      </p:pic>
    </p:spTree>
    <p:extLst>
      <p:ext uri="{BB962C8B-B14F-4D97-AF65-F5344CB8AC3E}">
        <p14:creationId xmlns="" xmlns:p14="http://schemas.microsoft.com/office/powerpoint/2010/main" val="153737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iterate type="lt">
                                    <p:tmPct val="0"/>
                                  </p:iterate>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17"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strVal val="#ppt_h"/>
                                          </p:val>
                                        </p:tav>
                                        <p:tav tm="100000">
                                          <p:val>
                                            <p:strVal val="#ppt_h"/>
                                          </p:val>
                                        </p:tav>
                                      </p:tavLst>
                                    </p:anim>
                                  </p:childTnLst>
                                </p:cTn>
                              </p:par>
                            </p:childTnLst>
                          </p:cTn>
                        </p:par>
                        <p:par>
                          <p:cTn id="13" fill="hold">
                            <p:stCondLst>
                              <p:cond delay="2500"/>
                            </p:stCondLst>
                            <p:childTnLst>
                              <p:par>
                                <p:cTn id="14" presetID="17" presetClass="entr" presetSubtype="1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21224" y="2312893"/>
            <a:ext cx="8647624" cy="1107996"/>
          </a:xfrm>
          <a:prstGeom prst="rect">
            <a:avLst/>
          </a:prstGeom>
          <a:noFill/>
        </p:spPr>
        <p:txBody>
          <a:bodyPr wrap="none" rtlCol="0">
            <a:spAutoFit/>
          </a:bodyPr>
          <a:lstStyle/>
          <a:p>
            <a:r>
              <a:rPr lang="ru-RU" sz="6600" b="1" dirty="0" smtClean="0">
                <a:solidFill>
                  <a:srgbClr val="002060"/>
                </a:solidFill>
                <a:latin typeface="Times New Roman" panose="02020603050405020304" pitchFamily="18" charset="0"/>
                <a:cs typeface="Times New Roman" panose="02020603050405020304" pitchFamily="18" charset="0"/>
              </a:rPr>
              <a:t>Спасибо за внимание!</a:t>
            </a:r>
            <a:endParaRPr lang="ru-RU" sz="6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50005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70" decel="100000"/>
                                        <p:tgtEl>
                                          <p:spTgt spid="2">
                                            <p:txEl>
                                              <p:pRg st="0" end="0"/>
                                            </p:txEl>
                                          </p:spTgt>
                                        </p:tgtEl>
                                      </p:cBhvr>
                                    </p:animEffect>
                                    <p:animScale>
                                      <p:cBhvr>
                                        <p:cTn id="8" dur="770" decel="100000"/>
                                        <p:tgtEl>
                                          <p:spTgt spid="2">
                                            <p:txEl>
                                              <p:pRg st="0" end="0"/>
                                            </p:txEl>
                                          </p:spTgt>
                                        </p:tgtEl>
                                      </p:cBhvr>
                                      <p:from x="10000" y="10000"/>
                                      <p:to x="200000" y="450000"/>
                                    </p:animScale>
                                    <p:animScale>
                                      <p:cBhvr>
                                        <p:cTn id="9" dur="1230" accel="100000" fill="hold">
                                          <p:stCondLst>
                                            <p:cond delay="770"/>
                                          </p:stCondLst>
                                        </p:cTn>
                                        <p:tgtEl>
                                          <p:spTgt spid="2">
                                            <p:txEl>
                                              <p:pRg st="0" end="0"/>
                                            </p:txEl>
                                          </p:spTgt>
                                        </p:tgtEl>
                                      </p:cBhvr>
                                      <p:from x="200000" y="450000"/>
                                      <p:to x="100000" y="100000"/>
                                    </p:animScale>
                                    <p:set>
                                      <p:cBhvr>
                                        <p:cTn id="10" dur="770" fill="hold"/>
                                        <p:tgtEl>
                                          <p:spTgt spid="2">
                                            <p:txEl>
                                              <p:pRg st="0" end="0"/>
                                            </p:txEl>
                                          </p:spTgt>
                                        </p:tgtEl>
                                        <p:attrNameLst>
                                          <p:attrName>ppt_x</p:attrName>
                                        </p:attrNameLst>
                                      </p:cBhvr>
                                      <p:to>
                                        <p:strVal val="(0.5)"/>
                                      </p:to>
                                    </p:set>
                                    <p:anim from="(0.5)" to="(#ppt_x)" calcmode="lin" valueType="num">
                                      <p:cBhvr>
                                        <p:cTn id="11" dur="1230" accel="100000" fill="hold">
                                          <p:stCondLst>
                                            <p:cond delay="770"/>
                                          </p:stCondLst>
                                        </p:cTn>
                                        <p:tgtEl>
                                          <p:spTgt spid="2">
                                            <p:txEl>
                                              <p:pRg st="0" end="0"/>
                                            </p:txEl>
                                          </p:spTgt>
                                        </p:tgtEl>
                                        <p:attrNameLst>
                                          <p:attrName>ppt_x</p:attrName>
                                        </p:attrNameLst>
                                      </p:cBhvr>
                                    </p:anim>
                                    <p:set>
                                      <p:cBhvr>
                                        <p:cTn id="12" dur="770" fill="hold"/>
                                        <p:tgtEl>
                                          <p:spTgt spid="2">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2">
                                            <p:txEl>
                                              <p:pRg st="0" end="0"/>
                                            </p:txEl>
                                          </p:spTgt>
                                        </p:tgtEl>
                                        <p:attrNameLst>
                                          <p:attrName>ppt_y</p:attrName>
                                        </p:attrNameLst>
                                      </p:cBhvr>
                                    </p:anim>
                                  </p:childTnLst>
                                </p:cTn>
                              </p:par>
                            </p:childTnLst>
                          </p:cTn>
                        </p:par>
                        <p:par>
                          <p:cTn id="14" fill="hold">
                            <p:stCondLst>
                              <p:cond delay="2000"/>
                            </p:stCondLst>
                            <p:childTnLst>
                              <p:par>
                                <p:cTn id="15" presetID="41" presetClass="entr" presetSubtype="0" fill="hold" grpId="1" nodeType="after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par>
                          <p:cTn id="22" fill="hold">
                            <p:stCondLst>
                              <p:cond delay="3350"/>
                            </p:stCondLst>
                            <p:childTnLst>
                              <p:par>
                                <p:cTn id="23" presetID="8" presetClass="emph" presetSubtype="0" fill="hold" grpId="2" nodeType="afterEffect">
                                  <p:stCondLst>
                                    <p:cond delay="0"/>
                                  </p:stCondLst>
                                  <p:iterate type="lt">
                                    <p:tmPct val="0"/>
                                  </p:iterate>
                                  <p:childTnLst>
                                    <p:animRot by="21600000">
                                      <p:cBhvr>
                                        <p:cTn id="24" dur="2000" fill="hold"/>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P spid="2" grpId="1" build="allAtOnce"/>
      <p:bldP spid="2" grpId="2" build="allAtOnce"/>
    </p:bldLst>
  </p:timing>
</p:sld>
</file>

<file path=ppt/theme/theme1.xml><?xml version="1.0" encoding="utf-8"?>
<a:theme xmlns:a="http://schemas.openxmlformats.org/drawingml/2006/main" name="Фокина Л. П. Шаблон (Темн. голуб) презентации 6">
  <a:themeElements>
    <a:clrScheme name="Другая 3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366092"/>
      </a:hlink>
      <a:folHlink>
        <a:srgbClr val="36609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Фокина Л. П. Шаблон (Темн. голуб) презентации 6</Template>
  <TotalTime>10536</TotalTime>
  <Words>666</Words>
  <Application>Microsoft Office PowerPoint</Application>
  <PresentationFormat>Произвольный</PresentationFormat>
  <Paragraphs>27</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Фокина Л. П. Шаблон (Темн. голуб) презентации 6</vt:lpstr>
      <vt:lpstr>«Как учились в старину»</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«Как учились в старину»</dc:title>
  <dc:creator>Маргарита</dc:creator>
  <cp:lastModifiedBy>Polin</cp:lastModifiedBy>
  <cp:revision>301</cp:revision>
  <dcterms:created xsi:type="dcterms:W3CDTF">2019-03-09T15:39:30Z</dcterms:created>
  <dcterms:modified xsi:type="dcterms:W3CDTF">2022-11-22T05:03:20Z</dcterms:modified>
</cp:coreProperties>
</file>