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8" r:id="rId12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130" d="100"/>
          <a:sy n="130" d="100"/>
        </p:scale>
        <p:origin x="-82" y="-139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2913063" y="0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AA833E-494E-4F70-978C-096B82F41A38}" type="datetimeFigureOut">
              <a:rPr lang="ru-RU" smtClean="0"/>
              <a:t>26.03.2026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-47625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14350" y="4343400"/>
            <a:ext cx="41148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2913063" y="8685213"/>
            <a:ext cx="222885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A9E5B7-5C1B-44B6-A5A4-1A0EEDACCB3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21228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18" Type="http://schemas.openxmlformats.org/officeDocument/2006/relationships/image" Target="../media/image2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19" Type="http://schemas.openxmlformats.org/officeDocument/2006/relationships/image" Target="../media/image24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5" Type="http://schemas.openxmlformats.org/officeDocument/2006/relationships/image" Target="../media/image3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Relationship Id="rId14" Type="http://schemas.openxmlformats.org/officeDocument/2006/relationships/image" Target="../media/image3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g"/><Relationship Id="rId3" Type="http://schemas.openxmlformats.org/officeDocument/2006/relationships/image" Target="../media/image41.pn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jpg"/><Relationship Id="rId5" Type="http://schemas.openxmlformats.org/officeDocument/2006/relationships/image" Target="../media/image43.jpg"/><Relationship Id="rId4" Type="http://schemas.openxmlformats.org/officeDocument/2006/relationships/image" Target="../media/image42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12" Type="http://schemas.openxmlformats.org/officeDocument/2006/relationships/image" Target="../media/image5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11" Type="http://schemas.openxmlformats.org/officeDocument/2006/relationships/image" Target="../media/image55.png"/><Relationship Id="rId5" Type="http://schemas.openxmlformats.org/officeDocument/2006/relationships/image" Target="../media/image49.png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hyperlink" Target="&#1074;&#1086;&#1089;&#1087;&#1080;&#1090;.mp4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1290599" y="1394500"/>
            <a:ext cx="6698678" cy="117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ru-RU" sz="3509" b="1" dirty="0" smtClean="0">
                <a:solidFill>
                  <a:srgbClr val="FB6F9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Методы </a:t>
            </a:r>
            <a:r>
              <a:rPr lang="ru-RU" sz="3509" b="1" dirty="0">
                <a:solidFill>
                  <a:srgbClr val="FB6F9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 ценности, формирующие доверительные </a:t>
            </a:r>
            <a:r>
              <a:rPr lang="ru-RU" sz="3509" b="1" dirty="0" smtClean="0">
                <a:solidFill>
                  <a:srgbClr val="FB6F9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отношения</a:t>
            </a:r>
          </a:p>
          <a:p>
            <a:pPr algn="ctr"/>
            <a:r>
              <a:rPr lang="ru-RU" sz="3509" b="1" dirty="0">
                <a:solidFill>
                  <a:srgbClr val="FB6F9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</a:t>
            </a:r>
            <a:r>
              <a:rPr lang="ru-RU" sz="3509" b="1" dirty="0" smtClean="0">
                <a:solidFill>
                  <a:srgbClr val="FB6F9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школе и дома</a:t>
            </a:r>
            <a:r>
              <a:rPr lang="en-US" sz="3509" b="1" dirty="0" smtClean="0">
                <a:solidFill>
                  <a:srgbClr val="FB6F9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3509" dirty="0"/>
          </a:p>
        </p:txBody>
      </p:sp>
      <p:sp>
        <p:nvSpPr>
          <p:cNvPr id="6" name="Text 1"/>
          <p:cNvSpPr txBox="1"/>
          <p:nvPr/>
        </p:nvSpPr>
        <p:spPr>
          <a:xfrm>
            <a:off x="1290602" y="3067276"/>
            <a:ext cx="3141289" cy="699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400" dirty="0"/>
          </a:p>
        </p:txBody>
      </p:sp>
      <p:sp>
        <p:nvSpPr>
          <p:cNvPr id="7" name="Text 2"/>
          <p:cNvSpPr txBox="1"/>
          <p:nvPr/>
        </p:nvSpPr>
        <p:spPr>
          <a:xfrm>
            <a:off x="1290602" y="3890208"/>
            <a:ext cx="3141289" cy="4447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FB6F9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Костылева Кристина Александровна
</a:t>
            </a:r>
            <a:endParaRPr lang="en-US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4439" y="194425"/>
            <a:ext cx="4302673" cy="47274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Text 0"/>
          <p:cNvSpPr txBox="1"/>
          <p:nvPr/>
        </p:nvSpPr>
        <p:spPr>
          <a:xfrm>
            <a:off x="398337" y="358714"/>
            <a:ext cx="4024563" cy="13078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400" b="1" dirty="0">
                <a:solidFill>
                  <a:srgbClr val="FEE5E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Ценности — основа воспитательного процесса
</a:t>
            </a:r>
            <a:endParaRPr lang="en-US" sz="2400" dirty="0"/>
          </a:p>
        </p:txBody>
      </p:sp>
      <p:sp>
        <p:nvSpPr>
          <p:cNvPr id="7" name="Text 1"/>
          <p:cNvSpPr txBox="1"/>
          <p:nvPr/>
        </p:nvSpPr>
        <p:spPr>
          <a:xfrm>
            <a:off x="398337" y="1872267"/>
            <a:ext cx="4024563" cy="215680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78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Пять базовых ценностей задают направление воспитания: уважение, ответственность, патриотическое воспитание, традиционные ценности, семейная поддержка. Они формируют ежедневное поведение детей через обсуждения и поддержку интереса к мир</a:t>
            </a:r>
            <a:r>
              <a:rPr lang="en-US" sz="11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у.
</a:t>
            </a:r>
            <a:endParaRPr lang="en-US" sz="1278" dirty="0"/>
          </a:p>
        </p:txBody>
      </p:sp>
      <p:sp>
        <p:nvSpPr>
          <p:cNvPr id="8" name="Text 2"/>
          <p:cNvSpPr txBox="1"/>
          <p:nvPr/>
        </p:nvSpPr>
        <p:spPr>
          <a:xfrm>
            <a:off x="7919883" y="638681"/>
            <a:ext cx="992700" cy="161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948" y="3541682"/>
            <a:ext cx="900000" cy="7200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87341" y="3451682"/>
            <a:ext cx="900000" cy="900000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2948" y="1976362"/>
            <a:ext cx="504000" cy="403200"/>
          </a:xfrm>
          <a:prstGeom prst="rect">
            <a:avLst/>
          </a:prstGeom>
        </p:spPr>
      </p:pic>
      <p:pic>
        <p:nvPicPr>
          <p:cNvPr id="11" name="Image 9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2" name="Image 10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3" name="Image 11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358204" y="1976362"/>
            <a:ext cx="504000" cy="403200"/>
          </a:xfrm>
          <a:prstGeom prst="rect">
            <a:avLst/>
          </a:prstGeom>
        </p:spPr>
      </p:pic>
      <p:pic>
        <p:nvPicPr>
          <p:cNvPr id="14" name="Image 12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5" name="Image 13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6" name="Image 14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290180" y="1925963"/>
            <a:ext cx="504000" cy="504000"/>
          </a:xfrm>
          <a:prstGeom prst="rect">
            <a:avLst/>
          </a:prstGeom>
        </p:spPr>
      </p:pic>
      <p:pic>
        <p:nvPicPr>
          <p:cNvPr id="17" name="Image 15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8" name="Image 16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0" y="30450"/>
            <a:ext cx="9144000" cy="5143500"/>
          </a:xfrm>
          <a:prstGeom prst="rect">
            <a:avLst/>
          </a:prstGeom>
        </p:spPr>
      </p:pic>
      <p:sp>
        <p:nvSpPr>
          <p:cNvPr id="19" name="Text 0"/>
          <p:cNvSpPr txBox="1"/>
          <p:nvPr/>
        </p:nvSpPr>
        <p:spPr>
          <a:xfrm>
            <a:off x="398337" y="358714"/>
            <a:ext cx="7087621" cy="72151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400" b="1" dirty="0">
                <a:solidFill>
                  <a:srgbClr val="FB6F9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Ключевые принципы воспитания
</a:t>
            </a:r>
            <a:endParaRPr lang="en-US" sz="2400" dirty="0"/>
          </a:p>
        </p:txBody>
      </p:sp>
      <p:sp>
        <p:nvSpPr>
          <p:cNvPr id="20" name="Text 1"/>
          <p:cNvSpPr txBox="1"/>
          <p:nvPr/>
        </p:nvSpPr>
        <p:spPr>
          <a:xfrm>
            <a:off x="1741482" y="3540918"/>
            <a:ext cx="2520000" cy="900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Единство требований родителей
</a:t>
            </a: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Согласованность позиций взрослых помогает создать стабильные и понятные правила для детей.</a:t>
            </a: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100" dirty="0"/>
          </a:p>
        </p:txBody>
      </p:sp>
      <p:sp>
        <p:nvSpPr>
          <p:cNvPr id="21" name="Text 2"/>
          <p:cNvSpPr txBox="1"/>
          <p:nvPr/>
        </p:nvSpPr>
        <p:spPr>
          <a:xfrm>
            <a:off x="6148135" y="3541682"/>
            <a:ext cx="2520000" cy="900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Качество совместного времени
</a:t>
            </a: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Ценим не количество, а глубину и осознанность общения с детьми в свободные моменты</a:t>
            </a: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
</a:t>
            </a:r>
            <a:endParaRPr lang="en-US" sz="1100" dirty="0"/>
          </a:p>
        </p:txBody>
      </p:sp>
      <p:sp>
        <p:nvSpPr>
          <p:cNvPr id="22" name="Text 3"/>
          <p:cNvSpPr txBox="1"/>
          <p:nvPr/>
        </p:nvSpPr>
        <p:spPr>
          <a:xfrm>
            <a:off x="1213333" y="1825028"/>
            <a:ext cx="1440000" cy="720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9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Диалог вместо приказов
</a:t>
            </a:r>
            <a:r>
              <a:rPr lang="en-US" sz="9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Объясняем причины и последствия, не </a:t>
            </a:r>
            <a:r>
              <a:rPr lang="en-US" sz="900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отдавая</a:t>
            </a:r>
            <a:r>
              <a:rPr lang="en-US" sz="9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приказов</a:t>
            </a:r>
            <a:r>
              <a:rPr lang="ru-RU" sz="9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809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809" dirty="0"/>
          </a:p>
        </p:txBody>
      </p:sp>
      <p:sp>
        <p:nvSpPr>
          <p:cNvPr id="23" name="Text 4"/>
          <p:cNvSpPr txBox="1"/>
          <p:nvPr/>
        </p:nvSpPr>
        <p:spPr>
          <a:xfrm>
            <a:off x="4141464" y="1863829"/>
            <a:ext cx="1573536" cy="75025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9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Последствия вместо наказаний
</a:t>
            </a:r>
            <a:r>
              <a:rPr lang="en-US" sz="717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9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Фокусируемся на реальных </a:t>
            </a:r>
            <a:r>
              <a:rPr lang="en-US" sz="900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результатах</a:t>
            </a:r>
            <a:r>
              <a:rPr lang="en-US" sz="9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поступк</a:t>
            </a:r>
            <a:r>
              <a:rPr lang="ru-RU" sz="9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ов</a:t>
            </a:r>
            <a:r>
              <a:rPr lang="ru-RU" sz="9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0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000" dirty="0"/>
          </a:p>
        </p:txBody>
      </p:sp>
      <p:sp>
        <p:nvSpPr>
          <p:cNvPr id="24" name="Text 5"/>
          <p:cNvSpPr txBox="1"/>
          <p:nvPr/>
        </p:nvSpPr>
        <p:spPr>
          <a:xfrm>
            <a:off x="7080402" y="1863829"/>
            <a:ext cx="1460400" cy="72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9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Право на ошибку
</a:t>
            </a:r>
            <a:r>
              <a:rPr lang="en-US" sz="9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Признаём ошибки естественной </a:t>
            </a:r>
            <a:r>
              <a:rPr lang="en-US" sz="900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частью</a:t>
            </a:r>
            <a:r>
              <a:rPr lang="en-US" sz="9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00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обучения</a:t>
            </a:r>
            <a:r>
              <a:rPr lang="ru-RU" sz="9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82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820" dirty="0"/>
          </a:p>
        </p:txBody>
      </p:sp>
      <p:sp>
        <p:nvSpPr>
          <p:cNvPr id="25" name="Text 6"/>
          <p:cNvSpPr txBox="1"/>
          <p:nvPr/>
        </p:nvSpPr>
        <p:spPr>
          <a:xfrm>
            <a:off x="7919883" y="638681"/>
            <a:ext cx="992700" cy="161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775" y="1290612"/>
            <a:ext cx="1846362" cy="1402802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25612" y="1290612"/>
            <a:ext cx="1846362" cy="1402802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83025" y="1290612"/>
            <a:ext cx="1846362" cy="1402802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" name="Image 9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2" name="Image 10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841244" y="1289948"/>
            <a:ext cx="1844749" cy="1404130"/>
          </a:xfrm>
          <a:prstGeom prst="rect">
            <a:avLst/>
          </a:prstGeom>
        </p:spPr>
      </p:pic>
      <p:pic>
        <p:nvPicPr>
          <p:cNvPr id="13" name="Image 11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4" name="Image 12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5" name="Text 0"/>
          <p:cNvSpPr txBox="1"/>
          <p:nvPr/>
        </p:nvSpPr>
        <p:spPr>
          <a:xfrm>
            <a:off x="576774" y="2680097"/>
            <a:ext cx="1440000" cy="360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6E9DA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Вечерний рассказ о событии дня
</a:t>
            </a:r>
            <a:endParaRPr lang="en-US" sz="1200" dirty="0"/>
          </a:p>
        </p:txBody>
      </p:sp>
      <p:sp>
        <p:nvSpPr>
          <p:cNvPr id="16" name="Text 1"/>
          <p:cNvSpPr txBox="1"/>
          <p:nvPr/>
        </p:nvSpPr>
        <p:spPr>
          <a:xfrm>
            <a:off x="576774" y="3354434"/>
            <a:ext cx="1440000" cy="1080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48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Каждый вечер ребёнок рассказывает о самом ярком событии. 
</a:t>
            </a:r>
            <a:endParaRPr lang="en-US" sz="1048" dirty="0"/>
          </a:p>
        </p:txBody>
      </p:sp>
      <p:sp>
        <p:nvSpPr>
          <p:cNvPr id="17" name="Text 2"/>
          <p:cNvSpPr txBox="1"/>
          <p:nvPr/>
        </p:nvSpPr>
        <p:spPr>
          <a:xfrm>
            <a:off x="2729642" y="2680097"/>
            <a:ext cx="1440000" cy="360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77" b="1" dirty="0">
                <a:solidFill>
                  <a:srgbClr val="6E9DA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Совместное приготовление пищи
</a:t>
            </a:r>
            <a:endParaRPr lang="en-US" sz="1077" dirty="0"/>
          </a:p>
        </p:txBody>
      </p:sp>
      <p:sp>
        <p:nvSpPr>
          <p:cNvPr id="18" name="Text 3"/>
          <p:cNvSpPr txBox="1"/>
          <p:nvPr/>
        </p:nvSpPr>
        <p:spPr>
          <a:xfrm>
            <a:off x="2729642" y="3354434"/>
            <a:ext cx="1440000" cy="1080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82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 выходным вся семья вместе готовит еду. 
</a:t>
            </a:r>
            <a:endParaRPr lang="en-US" sz="1082" dirty="0"/>
          </a:p>
        </p:txBody>
      </p:sp>
      <p:sp>
        <p:nvSpPr>
          <p:cNvPr id="19" name="Text 4"/>
          <p:cNvSpPr txBox="1"/>
          <p:nvPr/>
        </p:nvSpPr>
        <p:spPr>
          <a:xfrm>
            <a:off x="4886986" y="2680097"/>
            <a:ext cx="1440000" cy="360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6E9DA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Чтение перед сном
</a:t>
            </a:r>
            <a:endParaRPr lang="en-US" sz="1200" dirty="0"/>
          </a:p>
        </p:txBody>
      </p:sp>
      <p:sp>
        <p:nvSpPr>
          <p:cNvPr id="20" name="Text 5"/>
          <p:cNvSpPr txBox="1"/>
          <p:nvPr/>
        </p:nvSpPr>
        <p:spPr>
          <a:xfrm>
            <a:off x="4886986" y="3354434"/>
            <a:ext cx="1440000" cy="1080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63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Регулярное чтение с родителями способствует развитию воображения и создаёт спокойную атмосферу перед сном.
</a:t>
            </a:r>
            <a:endParaRPr lang="en-US" sz="1063" dirty="0"/>
          </a:p>
        </p:txBody>
      </p:sp>
      <p:sp>
        <p:nvSpPr>
          <p:cNvPr id="21" name="Text 6"/>
          <p:cNvSpPr txBox="1"/>
          <p:nvPr/>
        </p:nvSpPr>
        <p:spPr>
          <a:xfrm>
            <a:off x="7044398" y="2680097"/>
            <a:ext cx="1440000" cy="360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42" b="1" dirty="0">
                <a:solidFill>
                  <a:srgbClr val="6E9DA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День желаний и ободряющие записки
</a:t>
            </a:r>
            <a:endParaRPr lang="en-US" sz="1042" dirty="0"/>
          </a:p>
        </p:txBody>
      </p:sp>
      <p:sp>
        <p:nvSpPr>
          <p:cNvPr id="22" name="Text 7"/>
          <p:cNvSpPr txBox="1"/>
          <p:nvPr/>
        </p:nvSpPr>
        <p:spPr>
          <a:xfrm>
            <a:off x="7044398" y="3354434"/>
            <a:ext cx="1440000" cy="1080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8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Мотивирующие и поддерживающие  записки.
</a:t>
            </a:r>
            <a:endParaRPr lang="en-US" sz="1087" dirty="0"/>
          </a:p>
        </p:txBody>
      </p:sp>
      <p:sp>
        <p:nvSpPr>
          <p:cNvPr id="23" name="Text 8"/>
          <p:cNvSpPr txBox="1"/>
          <p:nvPr/>
        </p:nvSpPr>
        <p:spPr>
          <a:xfrm>
            <a:off x="398336" y="358715"/>
            <a:ext cx="7027477" cy="7782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400" b="1" dirty="0">
                <a:solidFill>
                  <a:srgbClr val="FB6F9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Семейные ритуалы, укрепляющие взаимопонимание
</a:t>
            </a:r>
            <a:endParaRPr lang="en-US" sz="2400" dirty="0"/>
          </a:p>
        </p:txBody>
      </p:sp>
      <p:sp>
        <p:nvSpPr>
          <p:cNvPr id="24" name="Text 9"/>
          <p:cNvSpPr txBox="1"/>
          <p:nvPr/>
        </p:nvSpPr>
        <p:spPr>
          <a:xfrm>
            <a:off x="7919883" y="638681"/>
            <a:ext cx="992700" cy="161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5981" y="1650004"/>
            <a:ext cx="5139684" cy="2456467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398336" y="358715"/>
            <a:ext cx="7027477" cy="7782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400" b="1" dirty="0">
                <a:solidFill>
                  <a:srgbClr val="FB6F9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Этапы коррекции поведения без криков
</a:t>
            </a:r>
            <a:endParaRPr lang="en-US" sz="2400" dirty="0"/>
          </a:p>
        </p:txBody>
      </p:sp>
      <p:sp>
        <p:nvSpPr>
          <p:cNvPr id="6" name="Text 1"/>
          <p:cNvSpPr txBox="1"/>
          <p:nvPr/>
        </p:nvSpPr>
        <p:spPr>
          <a:xfrm>
            <a:off x="398336" y="1611697"/>
            <a:ext cx="2669329" cy="25330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214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Пошаговый подход учитывает эмоции ребёнка и направлен на конструктивное решение конфликта.
</a:t>
            </a:r>
            <a:endParaRPr lang="en-US" sz="1214" dirty="0"/>
          </a:p>
        </p:txBody>
      </p:sp>
      <p:sp>
        <p:nvSpPr>
          <p:cNvPr id="7" name="Text 2"/>
          <p:cNvSpPr txBox="1"/>
          <p:nvPr/>
        </p:nvSpPr>
        <p:spPr>
          <a:xfrm>
            <a:off x="398337" y="4297794"/>
            <a:ext cx="2669328" cy="38087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900" dirty="0">
                <a:solidFill>
                  <a:srgbClr val="6E9DA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Признание чувств и конструктивный диалог помогают развивать самоконтроль и понимание последствий.
</a:t>
            </a:r>
            <a:endParaRPr lang="en-US" sz="900" dirty="0"/>
          </a:p>
        </p:txBody>
      </p:sp>
      <p:sp>
        <p:nvSpPr>
          <p:cNvPr id="8" name="Text 3"/>
          <p:cNvSpPr txBox="1"/>
          <p:nvPr/>
        </p:nvSpPr>
        <p:spPr>
          <a:xfrm>
            <a:off x="3605981" y="4297794"/>
            <a:ext cx="5139684" cy="4154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900" dirty="0">
                <a:solidFill>
                  <a:srgbClr val="FB6F9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Семейный опыт, 2025
</a:t>
            </a:r>
            <a:endParaRPr lang="en-US" sz="900" dirty="0"/>
          </a:p>
        </p:txBody>
      </p:sp>
      <p:sp>
        <p:nvSpPr>
          <p:cNvPr id="9" name="Text 4"/>
          <p:cNvSpPr txBox="1"/>
          <p:nvPr/>
        </p:nvSpPr>
        <p:spPr>
          <a:xfrm>
            <a:off x="7919883" y="638681"/>
            <a:ext cx="992700" cy="161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Text 0"/>
          <p:cNvSpPr txBox="1"/>
          <p:nvPr/>
        </p:nvSpPr>
        <p:spPr>
          <a:xfrm>
            <a:off x="483818" y="358715"/>
            <a:ext cx="7027500" cy="778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ru-RU" sz="2400" b="1" dirty="0" smtClean="0">
                <a:solidFill>
                  <a:srgbClr val="FB6F9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Патриотическое воспитание как основа</a:t>
            </a:r>
            <a:r>
              <a:rPr lang="en-US" sz="2400" b="1" dirty="0">
                <a:solidFill>
                  <a:srgbClr val="FB6F9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2400" dirty="0"/>
          </a:p>
        </p:txBody>
      </p:sp>
      <p:sp>
        <p:nvSpPr>
          <p:cNvPr id="13" name="Text 1"/>
          <p:cNvSpPr txBox="1"/>
          <p:nvPr/>
        </p:nvSpPr>
        <p:spPr>
          <a:xfrm>
            <a:off x="7919883" y="638681"/>
            <a:ext cx="992700" cy="161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1100" dirty="0"/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337" y="845898"/>
            <a:ext cx="1600448" cy="27618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793" y="845898"/>
            <a:ext cx="1810498" cy="25929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337" y="2691806"/>
            <a:ext cx="1621190" cy="23980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Кристина\Desktop\1 место\photo_2025-11-26_21-32-2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7568" y="1385892"/>
            <a:ext cx="4453245" cy="2504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TextBox 2"/>
          <p:cNvSpPr txBox="1"/>
          <p:nvPr/>
        </p:nvSpPr>
        <p:spPr>
          <a:xfrm>
            <a:off x="4972079" y="4044462"/>
            <a:ext cx="26488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/>
              <a:t>«День народного единства»</a:t>
            </a:r>
            <a:endParaRPr lang="ru-RU" sz="1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736" y="2719894"/>
            <a:ext cx="1798555" cy="23980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948" y="1988387"/>
            <a:ext cx="720000" cy="5760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49779" y="1916387"/>
            <a:ext cx="720000" cy="720000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4948" y="3648244"/>
            <a:ext cx="720000" cy="720000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 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895471" y="3648243"/>
            <a:ext cx="630000" cy="720000"/>
          </a:xfrm>
          <a:prstGeom prst="rect">
            <a:avLst/>
          </a:prstGeom>
        </p:spPr>
      </p:pic>
      <p:pic>
        <p:nvPicPr>
          <p:cNvPr id="11" name="Image 9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Text 0"/>
          <p:cNvSpPr txBox="1"/>
          <p:nvPr/>
        </p:nvSpPr>
        <p:spPr>
          <a:xfrm>
            <a:off x="398337" y="358714"/>
            <a:ext cx="7087621" cy="72151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400" b="1" dirty="0">
                <a:solidFill>
                  <a:srgbClr val="FB6F9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Значение родительского примера
</a:t>
            </a:r>
            <a:endParaRPr lang="en-US" sz="2400" dirty="0"/>
          </a:p>
        </p:txBody>
      </p:sp>
      <p:sp>
        <p:nvSpPr>
          <p:cNvPr id="13" name="Text 1"/>
          <p:cNvSpPr txBox="1"/>
          <p:nvPr/>
        </p:nvSpPr>
        <p:spPr>
          <a:xfrm>
            <a:off x="1589717" y="1906254"/>
            <a:ext cx="2520000" cy="720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Умение извиняться
</a:t>
            </a: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Демонстрируем ребёнку, что признавать ошибки и извиняться — признак силы и зрелости.
</a:t>
            </a:r>
            <a:endParaRPr lang="en-US" sz="1100" dirty="0"/>
          </a:p>
        </p:txBody>
      </p:sp>
      <p:sp>
        <p:nvSpPr>
          <p:cNvPr id="14" name="Text 2"/>
          <p:cNvSpPr txBox="1"/>
          <p:nvPr/>
        </p:nvSpPr>
        <p:spPr>
          <a:xfrm>
            <a:off x="5960449" y="1916386"/>
            <a:ext cx="2520000" cy="720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91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Стрессоустойчивость
</a:t>
            </a:r>
            <a:r>
              <a:rPr lang="en-US" sz="109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Показываем техники дыхания и паузы для контроля эмоций, что помогает ребёнку справляться с напряжением.
</a:t>
            </a:r>
            <a:endParaRPr lang="en-US" sz="1091" dirty="0"/>
          </a:p>
        </p:txBody>
      </p:sp>
      <p:sp>
        <p:nvSpPr>
          <p:cNvPr id="15" name="Text 3"/>
          <p:cNvSpPr txBox="1"/>
          <p:nvPr/>
        </p:nvSpPr>
        <p:spPr>
          <a:xfrm>
            <a:off x="1589717" y="3648244"/>
            <a:ext cx="2520000" cy="720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067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Забота о других
</a:t>
            </a:r>
            <a:r>
              <a:rPr lang="en-US" sz="1067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Проявляем внимание и поддержку не только в семье, но и в повседневной жизни, развивая доброжелательность.
</a:t>
            </a:r>
            <a:endParaRPr lang="en-US" sz="1067" dirty="0"/>
          </a:p>
        </p:txBody>
      </p:sp>
      <p:sp>
        <p:nvSpPr>
          <p:cNvPr id="16" name="Text 4"/>
          <p:cNvSpPr txBox="1"/>
          <p:nvPr/>
        </p:nvSpPr>
        <p:spPr>
          <a:xfrm>
            <a:off x="5960449" y="3648243"/>
            <a:ext cx="2520000" cy="720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Постоянное обучение взрослых
</a:t>
            </a:r>
            <a:r>
              <a:rPr lang="en-US" sz="11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Родители сами учатся и открыты к новому — это стимулирует ребенка к интересу и развитию.
</a:t>
            </a:r>
            <a:endParaRPr lang="en-US" sz="1100" dirty="0"/>
          </a:p>
        </p:txBody>
      </p:sp>
      <p:sp>
        <p:nvSpPr>
          <p:cNvPr id="17" name="Text 5"/>
          <p:cNvSpPr txBox="1"/>
          <p:nvPr/>
        </p:nvSpPr>
        <p:spPr>
          <a:xfrm>
            <a:off x="7919883" y="638681"/>
            <a:ext cx="992700" cy="161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774" y="1342667"/>
            <a:ext cx="3916500" cy="1862632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13159" y="1342681"/>
            <a:ext cx="3916490" cy="1862628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Text 0"/>
          <p:cNvSpPr txBox="1"/>
          <p:nvPr/>
        </p:nvSpPr>
        <p:spPr>
          <a:xfrm>
            <a:off x="667555" y="3005333"/>
            <a:ext cx="3420000" cy="360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6E9DA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Возрастные особенности в воспитании
</a:t>
            </a:r>
            <a:endParaRPr lang="en-US" sz="1200" dirty="0"/>
          </a:p>
        </p:txBody>
      </p:sp>
      <p:sp>
        <p:nvSpPr>
          <p:cNvPr id="9" name="Text 1"/>
          <p:cNvSpPr txBox="1"/>
          <p:nvPr/>
        </p:nvSpPr>
        <p:spPr>
          <a:xfrm>
            <a:off x="667555" y="3623916"/>
            <a:ext cx="3420000" cy="828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5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Методы воспитания адаптируются под возраст ребёнка. </a:t>
            </a:r>
            <a:r>
              <a:rPr lang="en-US" sz="93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930" dirty="0"/>
          </a:p>
        </p:txBody>
      </p:sp>
      <p:sp>
        <p:nvSpPr>
          <p:cNvPr id="10" name="Text 2"/>
          <p:cNvSpPr txBox="1"/>
          <p:nvPr/>
        </p:nvSpPr>
        <p:spPr>
          <a:xfrm>
            <a:off x="4960629" y="3005333"/>
            <a:ext cx="3420000" cy="360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200" b="1" dirty="0">
                <a:solidFill>
                  <a:srgbClr val="6E9DAE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Учет характера и темперамента
</a:t>
            </a:r>
            <a:endParaRPr lang="en-US" sz="1200" dirty="0"/>
          </a:p>
        </p:txBody>
      </p:sp>
      <p:sp>
        <p:nvSpPr>
          <p:cNvPr id="11" name="Text 3"/>
          <p:cNvSpPr txBox="1"/>
          <p:nvPr/>
        </p:nvSpPr>
        <p:spPr>
          <a:xfrm>
            <a:off x="4960629" y="3623916"/>
            <a:ext cx="3420000" cy="828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086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Внимание уделяется уникальным чертам ребёнка: сильным сторонам и </a:t>
            </a:r>
            <a:r>
              <a:rPr lang="en-US" sz="1086" dirty="0" err="1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интересам</a:t>
            </a:r>
            <a:r>
              <a:rPr lang="ru-RU" sz="1086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086" dirty="0"/>
          </a:p>
        </p:txBody>
      </p:sp>
      <p:sp>
        <p:nvSpPr>
          <p:cNvPr id="12" name="Text 4"/>
          <p:cNvSpPr txBox="1"/>
          <p:nvPr/>
        </p:nvSpPr>
        <p:spPr>
          <a:xfrm>
            <a:off x="398336" y="358715"/>
            <a:ext cx="7027477" cy="7782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2400" b="1" dirty="0">
                <a:solidFill>
                  <a:srgbClr val="FB6F9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Индивидуальный подход в воспитании
</a:t>
            </a:r>
            <a:endParaRPr lang="en-US" sz="2400" dirty="0"/>
          </a:p>
        </p:txBody>
      </p:sp>
      <p:sp>
        <p:nvSpPr>
          <p:cNvPr id="13" name="Text 5"/>
          <p:cNvSpPr txBox="1"/>
          <p:nvPr/>
        </p:nvSpPr>
        <p:spPr>
          <a:xfrm>
            <a:off x="7919883" y="638681"/>
            <a:ext cx="992700" cy="161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11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1274061" y="1394505"/>
            <a:ext cx="6595879" cy="117724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3600" b="1" dirty="0">
                <a:solidFill>
                  <a:srgbClr val="FB6F9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Ресурсы семьи — основа успеха воспитания
</a:t>
            </a:r>
            <a:endParaRPr lang="en-US" sz="3600" dirty="0"/>
          </a:p>
        </p:txBody>
      </p:sp>
      <p:sp>
        <p:nvSpPr>
          <p:cNvPr id="6" name="Text 1"/>
          <p:cNvSpPr txBox="1"/>
          <p:nvPr/>
        </p:nvSpPr>
        <p:spPr>
          <a:xfrm>
            <a:off x="1282111" y="2914262"/>
            <a:ext cx="6579779" cy="699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Баланс личного времени, делегирование задач, юмор и открытое общение сохраняют </a:t>
            </a:r>
            <a:r>
              <a:rPr lang="en-US" sz="1400" dirty="0" err="1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ресурсы</a:t>
            </a: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1400" dirty="0" smtClean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 </a:t>
            </a:r>
            <a:r>
              <a:rPr lang="en-US" sz="14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качество воспитания.
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Рисунок 7">
            <a:hlinkClick r:id="rId6" action="ppaction://hlinkfile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599" y="791308"/>
            <a:ext cx="6412523" cy="360704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94875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" y="0"/>
            <a:ext cx="9144000" cy="5143500"/>
          </a:xfrm>
          <a:prstGeom prst="rect">
            <a:avLst/>
          </a:prstGeom>
        </p:spPr>
      </p:pic>
      <p:sp>
        <p:nvSpPr>
          <p:cNvPr id="7" name="Text 0"/>
          <p:cNvSpPr txBox="1"/>
          <p:nvPr/>
        </p:nvSpPr>
        <p:spPr>
          <a:xfrm>
            <a:off x="1274060" y="1933766"/>
            <a:ext cx="6595879" cy="117724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ru-RU" sz="3600" b="1" dirty="0" smtClean="0">
                <a:solidFill>
                  <a:srgbClr val="FB6F9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Благодарю за внимание!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ru-RU" sz="3600" b="1" dirty="0" smtClean="0">
                <a:solidFill>
                  <a:srgbClr val="FB6F9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Всем позитива и добра!</a:t>
            </a:r>
          </a:p>
          <a:p>
            <a:pPr marL="0" indent="0" algn="ctr">
              <a:lnSpc>
                <a:spcPct val="100000"/>
              </a:lnSpc>
              <a:buNone/>
            </a:pPr>
            <a:endParaRPr lang="ru-RU" sz="3600" b="1" dirty="0">
              <a:solidFill>
                <a:srgbClr val="FB6F92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ru-RU" sz="2400" b="1" dirty="0" smtClean="0">
                <a:solidFill>
                  <a:srgbClr val="FB6F9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Радость в мелочах – улыбайтесь чаще!</a:t>
            </a:r>
            <a:r>
              <a:rPr lang="en-US" sz="3600" b="1" dirty="0">
                <a:solidFill>
                  <a:srgbClr val="FB6F9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807002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268</Words>
  <Application>Microsoft Office PowerPoint</Application>
  <PresentationFormat>Экран (16:9)</PresentationFormat>
  <Paragraphs>61</Paragraphs>
  <Slides>11</Slides>
  <Notes>11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Кристина</cp:lastModifiedBy>
  <cp:revision>18</cp:revision>
  <dcterms:created xsi:type="dcterms:W3CDTF">2025-11-16T10:07:47Z</dcterms:created>
  <dcterms:modified xsi:type="dcterms:W3CDTF">2026-03-26T11:02:10Z</dcterms:modified>
</cp:coreProperties>
</file>