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66" r:id="rId5"/>
    <p:sldId id="259" r:id="rId6"/>
    <p:sldId id="267" r:id="rId7"/>
    <p:sldId id="260" r:id="rId8"/>
    <p:sldId id="268" r:id="rId9"/>
    <p:sldId id="261" r:id="rId10"/>
    <p:sldId id="269" r:id="rId11"/>
    <p:sldId id="262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88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421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715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453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860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067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001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23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59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07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330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7965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5517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478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71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4979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421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61C4152-C334-430D-9384-602291080EA5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9B0B1-1622-43C7-AB4F-1A192EFCF2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6165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1447801"/>
            <a:ext cx="8825658" cy="7239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sz="32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«Папа, мама, я-творческая семья»</a:t>
            </a:r>
            <a:br>
              <a:rPr lang="ru-RU" sz="32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Творческо-информационный проект</a:t>
            </a:r>
            <a:endParaRPr lang="ru-RU" sz="2400" b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4465" y="3900055"/>
            <a:ext cx="9102436" cy="253191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родители, дети, воспитатели.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младшая группа №2</a:t>
            </a:r>
          </a:p>
          <a:p>
            <a:r>
              <a:rPr lang="ru-RU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Савина Мария Борисовна.</a:t>
            </a:r>
          </a:p>
          <a:p>
            <a:r>
              <a:rPr lang="ru-RU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среднесрочный (16.09.2024-15.12.2024)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3036" y="124691"/>
            <a:ext cx="6764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ВМО «ЦРР-Майский детский сад,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д.Марфино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055" y="2050474"/>
            <a:ext cx="3619500" cy="245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00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919" y="259773"/>
            <a:ext cx="9341426" cy="4047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проекта: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Проблемы взаимодействия родителей и педагогов остаются в современное время очень актуальны.</a:t>
            </a:r>
            <a:r>
              <a:rPr lang="ru-RU" dirty="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Поэтому,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вовлечение родителей в сферу педагогической деятельности необходимо для развития их собственного ребёнка.</a:t>
            </a:r>
            <a:r>
              <a:rPr lang="ru-RU" sz="1200" dirty="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 воспитателями дошкольных групп стоит нелёгкая задача. Как же найти ту самую нить взаимодействия с родителями, как построить те самые доверительные отношения, чтобы родители стали активными участниками образовательного процесса?</a:t>
            </a:r>
            <a:r>
              <a:rPr lang="ru-RU" sz="1200" dirty="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Существует много форм взаимодействия в работе с родителями. Ни для кого не секрет, что ничто так не объединяет, как совместное творчество родителей и детей. Творчество сближает и вдохновляет, выводит на новый уровень всех участников образовательного процесса. Дети видят, что родители увлечены совместным рисунком или поделкой, получают удовольствие от творческого процесса. А наблюдая за мамой и папой, ребёнок влюбляется в творчество, у него появляется желание творить снова и снова!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91" y="4436918"/>
            <a:ext cx="3037609" cy="19534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387" y="4052454"/>
            <a:ext cx="3999958" cy="242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067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3453" y="207819"/>
            <a:ext cx="9975273" cy="4713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системы творческой активности в сотрудничестве между субъектами образовательного процесса: детьми, родителями, педагогами ДОУ.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 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родителей: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Укрепить связи между детским садом и семьёй;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Повысить педагогическую культуру родителей, стремление быть примером для своих детей;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Объединить родительский коллектив через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включённость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работу детского сада.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детей: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у детей младшей группы интерес к совместному творчеству;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Воспитывать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желание помогать взрослым.</a:t>
            </a:r>
          </a:p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воспитателей:</a:t>
            </a:r>
            <a:endParaRPr lang="ru-RU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Способствовать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эмоционально-насыщенному общению родителей, детей и педагогов;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Привлечь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активному участию совместной творческой деятельности.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937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02672"/>
            <a:ext cx="4104409" cy="31380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6482" y="645104"/>
            <a:ext cx="3054929" cy="27414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039" y="3740727"/>
            <a:ext cx="3720725" cy="2743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42" y="3927763"/>
            <a:ext cx="3765649" cy="275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727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973" y="117131"/>
            <a:ext cx="8676409" cy="5141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родителей: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готовы и способны активно взаимодействовать с педагогами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ДОУ;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Принимают активное, живое участие в жизни группы;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Осознают особенности организации творческого процесса и его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влияние на развитие компетенций ребёнка, его личностных качеств.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Проявляют живой интерес к результатам совместного творчества с родителями;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формируются в соответствии с возрастом элементарные творческие навыки.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воспитателей:</a:t>
            </a:r>
            <a:endParaRPr lang="ru-RU" sz="1400" dirty="0" smtClean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Активизируется взаимодействие детского сада и семьи посредством творческой деятельности;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Пополнение предметно-развивающей среды творческой направленности.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Накопление педагогического опыта.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319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8" y="322119"/>
            <a:ext cx="3040260" cy="38758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363" y="872838"/>
            <a:ext cx="3344101" cy="35744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664" y="2171700"/>
            <a:ext cx="3104128" cy="282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19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36591" y="166256"/>
            <a:ext cx="95205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 (16.09.-20.09).</a:t>
            </a:r>
          </a:p>
          <a:p>
            <a:r>
              <a:rPr lang="ru-RU" sz="2800" b="1" dirty="0">
                <a:solidFill>
                  <a:srgbClr val="92D050"/>
                </a:solidFill>
              </a:rPr>
              <a:t>Действия родителей:</a:t>
            </a:r>
            <a:r>
              <a:rPr lang="ru-RU" sz="2800" dirty="0">
                <a:solidFill>
                  <a:srgbClr val="92D050"/>
                </a:solidFill>
              </a:rPr>
              <a:t> </a:t>
            </a:r>
            <a:r>
              <a:rPr lang="ru-RU" sz="2800" dirty="0"/>
              <a:t>Консультации по теме проекта и реализации задач. Участие в подготовительных формах по проекту.</a:t>
            </a:r>
          </a:p>
          <a:p>
            <a:r>
              <a:rPr lang="ru-RU" sz="2800" b="1" dirty="0">
                <a:solidFill>
                  <a:srgbClr val="92D050"/>
                </a:solidFill>
              </a:rPr>
              <a:t>Действия детей: </a:t>
            </a:r>
            <a:r>
              <a:rPr lang="ru-RU" sz="2800" dirty="0"/>
              <a:t>Участие в совместной творческой деятельности.</a:t>
            </a:r>
          </a:p>
          <a:p>
            <a:r>
              <a:rPr lang="ru-RU" sz="2800" b="1" dirty="0">
                <a:solidFill>
                  <a:srgbClr val="92D050"/>
                </a:solidFill>
              </a:rPr>
              <a:t>Действия воспитателей: </a:t>
            </a:r>
            <a:r>
              <a:rPr lang="ru-RU" sz="2800" dirty="0"/>
              <a:t>Определение темы проекта, цели, задач. Создание необходимых условий для реализации проекта.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21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259773"/>
            <a:ext cx="4617028" cy="37926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116" y="353291"/>
            <a:ext cx="5004793" cy="32939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946" y="3865417"/>
            <a:ext cx="4274128" cy="263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90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909" y="124691"/>
            <a:ext cx="1191837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>
                <a:solidFill>
                  <a:srgbClr val="92D050"/>
                </a:solidFill>
              </a:rPr>
              <a:t>Основной этап (23.09-6.12)</a:t>
            </a:r>
            <a:endParaRPr lang="ru-RU" dirty="0">
              <a:solidFill>
                <a:srgbClr val="92D050"/>
              </a:solidFill>
            </a:endParaRPr>
          </a:p>
          <a:p>
            <a:r>
              <a:rPr lang="ru-RU" b="1" dirty="0">
                <a:solidFill>
                  <a:srgbClr val="92D050"/>
                </a:solidFill>
              </a:rPr>
              <a:t>Действия родителей: </a:t>
            </a:r>
            <a:r>
              <a:rPr lang="ru-RU" dirty="0"/>
              <a:t>Создание семейных книжек-малышек на тему «Где мы летом побывали, что увидели-узнали».</a:t>
            </a:r>
          </a:p>
          <a:p>
            <a:r>
              <a:rPr lang="ru-RU" dirty="0"/>
              <a:t>Конкурс-выставка поделок «Веселая семейка».</a:t>
            </a:r>
          </a:p>
          <a:p>
            <a:r>
              <a:rPr lang="ru-RU" dirty="0"/>
              <a:t>Выставка детско-родительского творчества «Сказка нашей группы».</a:t>
            </a:r>
          </a:p>
          <a:p>
            <a:r>
              <a:rPr lang="ru-RU" dirty="0"/>
              <a:t>Участие в выставке «Забытые игрушки наших бабушек и дедушек</a:t>
            </a:r>
            <a:r>
              <a:rPr lang="ru-RU" dirty="0" smtClean="0"/>
              <a:t>».</a:t>
            </a:r>
          </a:p>
          <a:p>
            <a:r>
              <a:rPr lang="ru-RU" dirty="0"/>
              <a:t>Рисунки на тему «Мир во всем мире».</a:t>
            </a:r>
          </a:p>
          <a:p>
            <a:r>
              <a:rPr lang="ru-RU" dirty="0"/>
              <a:t>Участие в областных конкурсах «Рождество Христово-вечной жизни свет!».</a:t>
            </a:r>
          </a:p>
          <a:p>
            <a:r>
              <a:rPr lang="ru-RU" dirty="0"/>
              <a:t>Помощь в создании ППРС.</a:t>
            </a:r>
          </a:p>
          <a:p>
            <a:r>
              <a:rPr lang="ru-RU" dirty="0"/>
              <a:t>Фотовыставки: «Советы наших пап», «Советы наших мам».</a:t>
            </a:r>
          </a:p>
          <a:p>
            <a:r>
              <a:rPr lang="ru-RU" dirty="0"/>
              <a:t>Участие в акции «Подари книгу детскому саду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Рисование рисунков на зимнюю тематику «Живописные страницы».</a:t>
            </a:r>
            <a:endParaRPr lang="ru-RU" dirty="0"/>
          </a:p>
          <a:p>
            <a:r>
              <a:rPr lang="ru-RU" b="1" dirty="0">
                <a:solidFill>
                  <a:srgbClr val="92D050"/>
                </a:solidFill>
              </a:rPr>
              <a:t>Действия детей: </a:t>
            </a:r>
            <a:r>
              <a:rPr lang="ru-RU" dirty="0"/>
              <a:t>Посильная помощь родителям в создании поделок, рисовании рисунков</a:t>
            </a:r>
            <a:r>
              <a:rPr lang="ru-RU" dirty="0" smtClean="0"/>
              <a:t>.</a:t>
            </a:r>
          </a:p>
          <a:p>
            <a:r>
              <a:rPr lang="ru-RU" dirty="0"/>
              <a:t>«Подарок для бабушки» -аппликация ко Дню Пожилого человека.</a:t>
            </a:r>
          </a:p>
          <a:p>
            <a:r>
              <a:rPr lang="ru-RU" dirty="0"/>
              <a:t>Видеопоздравление в стихах на День Отца.</a:t>
            </a:r>
          </a:p>
          <a:p>
            <a:r>
              <a:rPr lang="ru-RU" dirty="0"/>
              <a:t>Музыкальное поздравление на День Матери.</a:t>
            </a:r>
          </a:p>
          <a:p>
            <a:r>
              <a:rPr lang="ru-RU" dirty="0"/>
              <a:t>Создание поздравительных открыток для родителей.</a:t>
            </a:r>
          </a:p>
          <a:p>
            <a:r>
              <a:rPr lang="ru-RU" dirty="0"/>
              <a:t>Участие в музыкальном развлечении «Осень в гости к нам пришла</a:t>
            </a:r>
            <a:r>
              <a:rPr lang="ru-RU" dirty="0" smtClean="0"/>
              <a:t>».</a:t>
            </a:r>
            <a:endParaRPr lang="ru-RU" dirty="0"/>
          </a:p>
          <a:p>
            <a:r>
              <a:rPr lang="ru-RU" b="1" dirty="0" smtClean="0">
                <a:solidFill>
                  <a:srgbClr val="92D050"/>
                </a:solidFill>
              </a:rPr>
              <a:t>Действия </a:t>
            </a:r>
            <a:r>
              <a:rPr lang="ru-RU" b="1" dirty="0">
                <a:solidFill>
                  <a:srgbClr val="92D050"/>
                </a:solidFill>
              </a:rPr>
              <a:t>воспитателей: </a:t>
            </a:r>
            <a:r>
              <a:rPr lang="ru-RU" dirty="0"/>
              <a:t>Проведение занятий с детьми, направленных на выявление творческих способностей. </a:t>
            </a:r>
            <a:endParaRPr lang="ru-RU" dirty="0" smtClean="0"/>
          </a:p>
          <a:p>
            <a:r>
              <a:rPr lang="ru-RU" dirty="0" smtClean="0"/>
              <a:t>Консультации </a:t>
            </a:r>
            <a:r>
              <a:rPr lang="ru-RU" dirty="0"/>
              <a:t>для </a:t>
            </a:r>
            <a:r>
              <a:rPr lang="ru-RU" dirty="0" smtClean="0"/>
              <a:t>родителей : « Кризис </a:t>
            </a:r>
            <a:r>
              <a:rPr lang="ru-RU" dirty="0"/>
              <a:t>трех лет», «Зимние игры и развлечения», «Как научить ребенка рисовать (игры с красками)».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647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08" y="218209"/>
            <a:ext cx="2637001" cy="309649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23333" y="328181"/>
            <a:ext cx="2930238" cy="27102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997" y="3933826"/>
            <a:ext cx="2639291" cy="21491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28953" y="315191"/>
            <a:ext cx="2867892" cy="26739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0739" y="3665392"/>
            <a:ext cx="3169225" cy="246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17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01437" y="1319645"/>
            <a:ext cx="92479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>
                <a:solidFill>
                  <a:srgbClr val="92D050"/>
                </a:solidFill>
              </a:rPr>
              <a:t>Заключительный этап (9.12-10.12).</a:t>
            </a:r>
            <a:endParaRPr lang="ru-RU" dirty="0">
              <a:solidFill>
                <a:srgbClr val="92D050"/>
              </a:solidFill>
            </a:endParaRPr>
          </a:p>
          <a:p>
            <a:r>
              <a:rPr lang="ru-RU" b="1" dirty="0">
                <a:solidFill>
                  <a:srgbClr val="92D050"/>
                </a:solidFill>
              </a:rPr>
              <a:t>Действия родителей: </a:t>
            </a:r>
            <a:r>
              <a:rPr lang="ru-RU" dirty="0"/>
              <a:t>Совместная работа родителей и воспитателей по созданию семейного группового фотоальбома «Моя семья-мое богатство».</a:t>
            </a:r>
          </a:p>
          <a:p>
            <a:r>
              <a:rPr lang="ru-RU" b="1" dirty="0">
                <a:solidFill>
                  <a:srgbClr val="92D050"/>
                </a:solidFill>
              </a:rPr>
              <a:t>Действия детей: </a:t>
            </a:r>
            <a:r>
              <a:rPr lang="ru-RU" dirty="0"/>
              <a:t>Проявляют эмоциональный отклик к выполнению творческих заданий. Активно участвуют в создании поделок с родителями.</a:t>
            </a:r>
          </a:p>
          <a:p>
            <a:r>
              <a:rPr lang="ru-RU" b="1" dirty="0">
                <a:solidFill>
                  <a:srgbClr val="92D050"/>
                </a:solidFill>
              </a:rPr>
              <a:t>Действия воспитателей: </a:t>
            </a:r>
            <a:r>
              <a:rPr lang="ru-RU" dirty="0"/>
              <a:t>Создание творческого проекта, показ презентации на тему «Папа, мама, я-творческая семья».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21" y="3574472"/>
            <a:ext cx="3062844" cy="30861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828" y="3574472"/>
            <a:ext cx="3505200" cy="24730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477" y="3299113"/>
            <a:ext cx="2450531" cy="302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37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8409" y="1132609"/>
            <a:ext cx="7803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92D050"/>
                </a:solidFill>
              </a:rPr>
              <a:t>Продукт проекта: </a:t>
            </a:r>
            <a:r>
              <a:rPr lang="ru-RU" dirty="0">
                <a:solidFill>
                  <a:srgbClr val="92D050"/>
                </a:solidFill>
              </a:rPr>
              <a:t>Групповой семейный фотоальбом «Моя семья-мое богатство».</a:t>
            </a:r>
          </a:p>
        </p:txBody>
      </p:sp>
    </p:spTree>
    <p:extLst>
      <p:ext uri="{BB962C8B-B14F-4D97-AF65-F5344CB8AC3E}">
        <p14:creationId xmlns:p14="http://schemas.microsoft.com/office/powerpoint/2010/main" val="1121933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9027" y="1226127"/>
            <a:ext cx="85828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92D050"/>
                </a:solidFill>
              </a:rPr>
              <a:t>Выводы:</a:t>
            </a:r>
            <a:endParaRPr lang="ru-RU" dirty="0">
              <a:solidFill>
                <a:srgbClr val="92D050"/>
              </a:solidFill>
            </a:endParaRPr>
          </a:p>
          <a:p>
            <a:r>
              <a:rPr lang="ru-RU" b="1" dirty="0">
                <a:solidFill>
                  <a:srgbClr val="92D050"/>
                </a:solidFill>
              </a:rPr>
              <a:t>Родители:</a:t>
            </a:r>
            <a:endParaRPr lang="ru-RU" dirty="0">
              <a:solidFill>
                <a:srgbClr val="92D050"/>
              </a:solidFill>
            </a:endParaRPr>
          </a:p>
          <a:p>
            <a:pPr lvl="0"/>
            <a:r>
              <a:rPr lang="ru-RU" dirty="0"/>
              <a:t>Активно взаимодействуют с педагогами ДОУ;</a:t>
            </a:r>
          </a:p>
          <a:p>
            <a:pPr lvl="0"/>
            <a:r>
              <a:rPr lang="ru-RU" dirty="0"/>
              <a:t>Принимают активное живое участие в жизни группы;</a:t>
            </a:r>
          </a:p>
          <a:p>
            <a:pPr lvl="0"/>
            <a:r>
              <a:rPr lang="ru-RU" dirty="0"/>
              <a:t>Осознают, что атмосфера общности интересов детей, педагогов и родителей способствуют нравственному развитию ребёнка.                </a:t>
            </a:r>
          </a:p>
          <a:p>
            <a:r>
              <a:rPr lang="ru-RU" b="1" dirty="0">
                <a:solidFill>
                  <a:srgbClr val="92D050"/>
                </a:solidFill>
              </a:rPr>
              <a:t>Дети: </a:t>
            </a:r>
            <a:endParaRPr lang="ru-RU" dirty="0">
              <a:solidFill>
                <a:srgbClr val="92D050"/>
              </a:solidFill>
            </a:endParaRPr>
          </a:p>
          <a:p>
            <a:pPr lvl="0"/>
            <a:r>
              <a:rPr lang="ru-RU" dirty="0"/>
              <a:t>Раскрывается творческий потенциал.</a:t>
            </a:r>
          </a:p>
          <a:p>
            <a:pPr lvl="0"/>
            <a:r>
              <a:rPr lang="ru-RU" dirty="0"/>
              <a:t>Укрепляется взаимосвязь между родителями, детьми и воспитателями.</a:t>
            </a:r>
          </a:p>
          <a:p>
            <a:r>
              <a:rPr lang="ru-RU" b="1" dirty="0">
                <a:solidFill>
                  <a:srgbClr val="92D050"/>
                </a:solidFill>
              </a:rPr>
              <a:t>Воспитатели:</a:t>
            </a:r>
            <a:endParaRPr lang="ru-RU" dirty="0">
              <a:solidFill>
                <a:srgbClr val="92D050"/>
              </a:solidFill>
            </a:endParaRPr>
          </a:p>
          <a:p>
            <a:pPr lvl="0"/>
            <a:r>
              <a:rPr lang="ru-RU" dirty="0"/>
              <a:t>Собран и систематизирован материал по теме проекта;</a:t>
            </a:r>
          </a:p>
          <a:p>
            <a:pPr lvl="0"/>
            <a:r>
              <a:rPr lang="ru-RU" dirty="0"/>
              <a:t>Укрепились связи между детским садом и семьей;</a:t>
            </a:r>
          </a:p>
          <a:p>
            <a:pPr lvl="0"/>
            <a:r>
              <a:rPr lang="ru-RU" dirty="0"/>
              <a:t>Активизировалась вовлеченность родителей в интересы и потребности ребёнка.</a:t>
            </a:r>
          </a:p>
        </p:txBody>
      </p:sp>
    </p:spTree>
    <p:extLst>
      <p:ext uri="{BB962C8B-B14F-4D97-AF65-F5344CB8AC3E}">
        <p14:creationId xmlns:p14="http://schemas.microsoft.com/office/powerpoint/2010/main" val="701900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4074" y="1433945"/>
            <a:ext cx="84062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92D050"/>
                </a:solidFill>
              </a:rPr>
              <a:t>Перспективы проекта:</a:t>
            </a:r>
            <a:endParaRPr lang="ru-RU" dirty="0">
              <a:solidFill>
                <a:srgbClr val="92D050"/>
              </a:solidFill>
            </a:endParaRPr>
          </a:p>
          <a:p>
            <a:r>
              <a:rPr lang="ru-RU" dirty="0"/>
              <a:t>Реализация «Папа, мама, я-творческая семья» позволила объединить усилия ДОУ и семьи для развития творческих навыков ребенка. Дети при помощи совместной творческой деятельности учатся взаимодействовать друг с другом.  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9005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85</TotalTime>
  <Words>743</Words>
  <Application>Microsoft Office PowerPoint</Application>
  <PresentationFormat>Широкоэкранный</PresentationFormat>
  <Paragraphs>88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Ион</vt:lpstr>
      <vt:lpstr>Проект  «Папа, мама, я-творческая семья» Творческо-информационный проект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«Папа, мама, я-творческая семья» Творческо-информационный проект</dc:title>
  <dc:creator>user</dc:creator>
  <cp:lastModifiedBy>home1</cp:lastModifiedBy>
  <cp:revision>13</cp:revision>
  <dcterms:created xsi:type="dcterms:W3CDTF">2024-11-29T06:37:54Z</dcterms:created>
  <dcterms:modified xsi:type="dcterms:W3CDTF">2025-10-02T11:15:10Z</dcterms:modified>
</cp:coreProperties>
</file>