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83" r:id="rId3"/>
    <p:sldId id="335" r:id="rId4"/>
    <p:sldId id="336" r:id="rId5"/>
    <p:sldId id="337" r:id="rId6"/>
    <p:sldId id="338" r:id="rId7"/>
    <p:sldId id="334" r:id="rId8"/>
    <p:sldId id="329" r:id="rId9"/>
    <p:sldId id="317" r:id="rId10"/>
    <p:sldId id="340" r:id="rId11"/>
    <p:sldId id="318" r:id="rId12"/>
    <p:sldId id="341" r:id="rId13"/>
    <p:sldId id="333" r:id="rId14"/>
    <p:sldId id="343" r:id="rId15"/>
    <p:sldId id="331" r:id="rId16"/>
    <p:sldId id="332" r:id="rId17"/>
    <p:sldId id="30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33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655145-E449-45F0-BFBF-3A22236A64A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3D7FE5-1842-4683-966A-38B706B70D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011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78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44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24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05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92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2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78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8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1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51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26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055F7-A21D-4EE4-994D-D2C7F8930E2B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71E9A-7F58-4593-8AE4-3E8439FAE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12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роцесс 1"/>
          <p:cNvSpPr/>
          <p:nvPr/>
        </p:nvSpPr>
        <p:spPr>
          <a:xfrm>
            <a:off x="0" y="12770"/>
            <a:ext cx="9144000" cy="6845230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 rot="21417636">
            <a:off x="297169" y="398122"/>
            <a:ext cx="8670701" cy="61311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179893">
            <a:off x="245584" y="379173"/>
            <a:ext cx="8651731" cy="61206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процесс 4"/>
          <p:cNvSpPr/>
          <p:nvPr/>
        </p:nvSpPr>
        <p:spPr>
          <a:xfrm>
            <a:off x="323528" y="260648"/>
            <a:ext cx="8640960" cy="6155493"/>
          </a:xfrm>
          <a:prstGeom prst="flowChartProcess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en-US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en-US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en-US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en-US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en-US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Плотникова Е.Н.</a:t>
            </a:r>
          </a:p>
          <a:p>
            <a:pPr algn="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Класс:</a:t>
            </a:r>
            <a:r>
              <a:rPr lang="en-US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6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n-US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Новосибирск, 20</a:t>
            </a:r>
            <a:r>
              <a:rPr lang="en-US" b="1" i="1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b="1" i="1" smtClean="0">
                <a:solidFill>
                  <a:schemeClr val="tx2">
                    <a:lumMod val="75000"/>
                  </a:schemeClr>
                </a:solidFill>
              </a:rPr>
              <a:t>1г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92307" y="620688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11053" y="3693757"/>
            <a:ext cx="280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«Отдельный человек слаб, как покинутый Робинзон, лишь в сообществе с другими он может сделать многое» Артур Шопенгауэр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540486"/>
            <a:ext cx="946854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5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54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3" name="Рисунок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823" y="406729"/>
            <a:ext cx="1371600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1850035" y="2217109"/>
            <a:ext cx="5759450" cy="66675"/>
            <a:chOff x="2907" y="2910"/>
            <a:chExt cx="9071" cy="105"/>
          </a:xfrm>
        </p:grpSpPr>
        <p:sp>
          <p:nvSpPr>
            <p:cNvPr id="11" name="AutoShape 4"/>
            <p:cNvSpPr>
              <a:spLocks noChangeShapeType="1"/>
            </p:cNvSpPr>
            <p:nvPr/>
          </p:nvSpPr>
          <p:spPr bwMode="auto">
            <a:xfrm>
              <a:off x="2907" y="2910"/>
              <a:ext cx="9071" cy="0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AutoShape 3"/>
            <p:cNvSpPr>
              <a:spLocks noChangeShapeType="1"/>
            </p:cNvSpPr>
            <p:nvPr/>
          </p:nvSpPr>
          <p:spPr bwMode="auto">
            <a:xfrm>
              <a:off x="2907" y="2955"/>
              <a:ext cx="9071" cy="0"/>
            </a:xfrm>
            <a:prstGeom prst="straightConnector1">
              <a:avLst/>
            </a:prstGeom>
            <a:noFill/>
            <a:ln w="12700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AutoShape 2"/>
            <p:cNvSpPr>
              <a:spLocks noChangeShapeType="1"/>
            </p:cNvSpPr>
            <p:nvPr/>
          </p:nvSpPr>
          <p:spPr bwMode="auto">
            <a:xfrm>
              <a:off x="2907" y="3015"/>
              <a:ext cx="9071" cy="0"/>
            </a:xfrm>
            <a:prstGeom prst="straightConnector1">
              <a:avLst/>
            </a:prstGeom>
            <a:ln>
              <a:headEnd/>
              <a:tailEnd/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7760" y="-2292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1044014" y="1420908"/>
            <a:ext cx="7775757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общеобразовательное учреждение города Новосибирска</a:t>
            </a:r>
            <a:endParaRPr kumimoji="0" lang="ru-RU" altLang="ru-RU" sz="16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«Информационно-экономический лицей</a:t>
            </a:r>
            <a:r>
              <a:rPr kumimoji="0" lang="ru-RU" altLang="ru-RU" sz="16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kumimoji="0" lang="en-US" altLang="ru-RU" sz="16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им. А. </a:t>
            </a:r>
            <a:r>
              <a:rPr kumimoji="0" lang="ru-RU" altLang="ru-RU" sz="160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Гараничева</a:t>
            </a:r>
            <a:endParaRPr kumimoji="0" lang="ru-RU" altLang="ru-RU" sz="16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57760" y="2158304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542462" y="2402342"/>
            <a:ext cx="66351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Внеурочное мероприятие «</a:t>
            </a:r>
            <a:r>
              <a:rPr lang="ru-RU" sz="3200" b="1" dirty="0" smtClean="0">
                <a:solidFill>
                  <a:schemeClr val="tx2"/>
                </a:solidFill>
              </a:rPr>
              <a:t>Человек </a:t>
            </a:r>
            <a:r>
              <a:rPr lang="ru-RU" sz="3200" b="1" dirty="0">
                <a:solidFill>
                  <a:schemeClr val="tx2"/>
                </a:solidFill>
              </a:rPr>
              <a:t>среди людей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56992"/>
            <a:ext cx="2952328" cy="2952328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7802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45" y="5436823"/>
              <a:ext cx="1185165" cy="1157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49"/>
          <a:stretch/>
        </p:blipFill>
        <p:spPr>
          <a:xfrm>
            <a:off x="539551" y="415658"/>
            <a:ext cx="8238283" cy="553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8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45" y="5436823"/>
              <a:ext cx="1185165" cy="1157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/>
          <a:srcRect l="22311" t="15143" r="47351" b="30286"/>
          <a:stretch>
            <a:fillRect/>
          </a:stretch>
        </p:blipFill>
        <p:spPr bwMode="auto">
          <a:xfrm>
            <a:off x="1619672" y="-685571"/>
            <a:ext cx="5388206" cy="544522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1" name="Рисунок 1" descr="http://eztea.ru/wp-content/uploads/2017/01/Image-8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23" y="4674618"/>
            <a:ext cx="8620217" cy="120372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77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45" y="5436823"/>
              <a:ext cx="1185165" cy="1157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75" y="768077"/>
            <a:ext cx="4680520" cy="46805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1" name="Прямоугольник 10"/>
          <p:cNvSpPr/>
          <p:nvPr/>
        </p:nvSpPr>
        <p:spPr>
          <a:xfrm>
            <a:off x="4917671" y="2022231"/>
            <a:ext cx="3832874" cy="280076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4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что же такое социум в вашем понимании? </a:t>
            </a:r>
            <a:endParaRPr lang="ru-RU" sz="4400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91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45" y="5436823"/>
              <a:ext cx="1185165" cy="1157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1760" y="444663"/>
            <a:ext cx="496855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класс?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644" y="1772816"/>
            <a:ext cx="4376887" cy="45524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122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-30629" y="-14402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45" y="5436823"/>
              <a:ext cx="1185165" cy="1157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4" name="Рисунок 13"/>
          <p:cNvPicPr/>
          <p:nvPr/>
        </p:nvPicPr>
        <p:blipFill rotWithShape="1">
          <a:blip r:embed="rId3"/>
          <a:srcRect l="5772" t="9821" r="33458" b="27445"/>
          <a:stretch/>
        </p:blipFill>
        <p:spPr bwMode="auto">
          <a:xfrm>
            <a:off x="403186" y="426888"/>
            <a:ext cx="3609975" cy="29813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885" y="476672"/>
            <a:ext cx="3657917" cy="211244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678313"/>
            <a:ext cx="3245490" cy="3514257"/>
          </a:xfrm>
          <a:prstGeom prst="rect">
            <a:avLst/>
          </a:prstGeom>
        </p:spPr>
      </p:pic>
      <p:pic>
        <p:nvPicPr>
          <p:cNvPr id="18" name="Рисунок 17"/>
          <p:cNvPicPr/>
          <p:nvPr/>
        </p:nvPicPr>
        <p:blipFill rotWithShape="1">
          <a:blip r:embed="rId6"/>
          <a:srcRect l="3046" t="17838" r="34101" b="31254"/>
          <a:stretch/>
        </p:blipFill>
        <p:spPr bwMode="auto">
          <a:xfrm>
            <a:off x="911687" y="3568005"/>
            <a:ext cx="3733800" cy="24193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1553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-394095" y="-315416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752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426684" y="228600"/>
            <a:ext cx="4961423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</a:t>
            </a:r>
          </a:p>
          <a:p>
            <a:pPr algn="ctr"/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«Человек среди людей»</a:t>
            </a: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" y="1655150"/>
            <a:ext cx="7812360" cy="433341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40000"/>
                <a:lumOff val="6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800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629" y="387059"/>
            <a:ext cx="4874936" cy="630932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903741" y="835697"/>
            <a:ext cx="3061404" cy="175432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Воспитанный человек</a:t>
            </a: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93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2596" y="32661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01430" y="476672"/>
            <a:ext cx="4647034" cy="52860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25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Правила:</a:t>
            </a:r>
            <a:endParaRPr lang="ru-RU" sz="225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Вежливость, доброжелательность, дружелюбие в отношениях - это взаимно. Вырабатывайте в себе такие качества. </a:t>
            </a:r>
          </a:p>
          <a:p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допускай ссор, драк, брани, крика, угроз. Это унижает человека. </a:t>
            </a:r>
          </a:p>
          <a:p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Дорожи своей честью, честью семьи, школы, удерживай своих товарищей от плохих поступков. </a:t>
            </a:r>
          </a:p>
          <a:p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Помогай младшим, незащищенным будь справедливым. </a:t>
            </a:r>
          </a:p>
          <a:p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sz="22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Поступай по отношению к другим так, как бы ты хотел, чтобы поступили по отношению к </a:t>
            </a:r>
            <a:r>
              <a:rPr lang="ru-RU" sz="22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тебе.</a:t>
            </a:r>
            <a:endParaRPr lang="ru-RU" sz="225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850325" y="1651124"/>
            <a:ext cx="5972808" cy="3481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4642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2596" y="32661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1" name="Рисунок 10"/>
          <p:cNvPicPr/>
          <p:nvPr/>
        </p:nvPicPr>
        <p:blipFill rotWithShape="1">
          <a:blip r:embed="rId2"/>
          <a:srcRect l="13629" t="24252" r="43078" b="35061"/>
          <a:stretch/>
        </p:blipFill>
        <p:spPr bwMode="auto">
          <a:xfrm>
            <a:off x="1381739" y="567946"/>
            <a:ext cx="6384612" cy="6097814"/>
          </a:xfrm>
          <a:prstGeom prst="roundRect">
            <a:avLst>
              <a:gd name="adj" fmla="val 16667"/>
            </a:avLst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561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2596" y="32661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013882"/>
              </p:ext>
            </p:extLst>
          </p:nvPr>
        </p:nvGraphicFramePr>
        <p:xfrm>
          <a:off x="395536" y="945662"/>
          <a:ext cx="8499540" cy="584835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4249315"/>
                <a:gridCol w="4250225"/>
              </a:tblGrid>
              <a:tr h="5391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1. У 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себя как хочешь,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А) а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гостям рад.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547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2. Слово 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– серебро,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Б) по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делам гляди.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036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3. Хоть 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не богат,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В) так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надо и договаривать.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37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4. Как 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сказано,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Г) три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года ждут.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79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5. Заговорил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,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Д) а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в гостях – как велят.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79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6. Не 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бросай слов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Е) молчание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– золото.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036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7. Обещанного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Ж) на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ветер.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036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aseline="0" dirty="0" smtClean="0">
                          <a:solidFill>
                            <a:schemeClr val="tx2"/>
                          </a:solidFill>
                          <a:effectLst/>
                        </a:rPr>
                        <a:t>8. По </a:t>
                      </a:r>
                      <a:r>
                        <a:rPr lang="ru-RU" sz="2500" baseline="0" dirty="0">
                          <a:solidFill>
                            <a:schemeClr val="tx2"/>
                          </a:solidFill>
                          <a:effectLst/>
                        </a:rPr>
                        <a:t>одежде не суди,</a:t>
                      </a:r>
                      <a:endParaRPr lang="ru-RU" sz="250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500" b="0" baseline="0" dirty="0" smtClean="0">
                          <a:solidFill>
                            <a:schemeClr val="tx2"/>
                          </a:solidFill>
                          <a:effectLst/>
                        </a:rPr>
                        <a:t>З) так </a:t>
                      </a: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и сделано.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500" b="0" baseline="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ru-RU" sz="2500" b="0" baseline="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547664" y="399602"/>
            <a:ext cx="6696743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«Сокровищница народной мудрости»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21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27386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22" y="404239"/>
            <a:ext cx="8196931" cy="614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51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9736" y="-99392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506044"/>
              </p:ext>
            </p:extLst>
          </p:nvPr>
        </p:nvGraphicFramePr>
        <p:xfrm>
          <a:off x="415893" y="476672"/>
          <a:ext cx="8260563" cy="5688632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4129840"/>
                <a:gridCol w="4130723"/>
              </a:tblGrid>
              <a:tr h="5688632"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Прическа сменная или вторая обувь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Приветствие учеников и взрослых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Обращение к друг другу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Мусор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Бережливость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Вежливость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Опоздания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Прогулы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Плееры и сотовые телефоны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Повседневная речь в школе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Манера общения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Поведение на школьных вечерах и дискотеках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Чужие вещи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Поведение в столовой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Поведение во время линеек и мероприятий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Приход в школу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Пропуск уроков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Школьное имущество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Соблюдение правил безопасности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Забота о младших и слабых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спорных вопросов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Поведение на уроках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Поведение на переменах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Употребление непристойных выражений 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Обязанности дежурного класса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876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3995" y="-17140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55" y="476672"/>
            <a:ext cx="8080388" cy="5800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6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8674" name="Picture 2" descr="https://ds04.infourok.ru/uploads/ex/0ae0/00004577-621b8922/img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332656"/>
            <a:ext cx="7488832" cy="5616625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0374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4488088" y="836712"/>
            <a:ext cx="2888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4" name="Рисунок 13"/>
          <p:cNvPicPr/>
          <p:nvPr/>
        </p:nvPicPr>
        <p:blipFill rotWithShape="1">
          <a:blip r:embed="rId2"/>
          <a:srcRect l="8943" t="17806" r="34888" b="24045"/>
          <a:stretch/>
        </p:blipFill>
        <p:spPr bwMode="auto">
          <a:xfrm>
            <a:off x="1283732" y="548680"/>
            <a:ext cx="6528628" cy="59046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374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12770"/>
            <a:ext cx="9144000" cy="6845230"/>
            <a:chOff x="0" y="12770"/>
            <a:chExt cx="9144000" cy="6845230"/>
          </a:xfrm>
        </p:grpSpPr>
        <p:sp>
          <p:nvSpPr>
            <p:cNvPr id="2" name="Блок-схема: процесс 1"/>
            <p:cNvSpPr/>
            <p:nvPr/>
          </p:nvSpPr>
          <p:spPr>
            <a:xfrm>
              <a:off x="0" y="12770"/>
              <a:ext cx="9144000" cy="6845230"/>
            </a:xfrm>
            <a:prstGeom prst="flowChartProcess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 rot="21417636">
              <a:off x="297169" y="398122"/>
              <a:ext cx="8670701" cy="613116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 rot="179893">
              <a:off x="245584" y="379173"/>
              <a:ext cx="8651731" cy="61206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Блок-схема: процесс 4"/>
            <p:cNvSpPr/>
            <p:nvPr/>
          </p:nvSpPr>
          <p:spPr>
            <a:xfrm>
              <a:off x="251520" y="332655"/>
              <a:ext cx="8640960" cy="626163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145" y="5436823"/>
              <a:ext cx="1185165" cy="1157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2843808" y="2931509"/>
            <a:ext cx="4131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0070C0"/>
                </a:solidFill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66972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3498</TotalTime>
  <Words>357</Words>
  <Application>Microsoft Office PowerPoint</Application>
  <PresentationFormat>Экран (4:3)</PresentationFormat>
  <Paragraphs>109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</dc:creator>
  <cp:lastModifiedBy>Елена Николаевна Плотникова</cp:lastModifiedBy>
  <cp:revision>201</cp:revision>
  <cp:lastPrinted>2017-03-21T06:37:05Z</cp:lastPrinted>
  <dcterms:created xsi:type="dcterms:W3CDTF">2017-03-11T08:47:31Z</dcterms:created>
  <dcterms:modified xsi:type="dcterms:W3CDTF">2021-12-07T08:29:56Z</dcterms:modified>
</cp:coreProperties>
</file>