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1" r:id="rId5"/>
    <p:sldId id="259" r:id="rId6"/>
    <p:sldId id="272" r:id="rId7"/>
    <p:sldId id="260" r:id="rId8"/>
    <p:sldId id="268" r:id="rId9"/>
    <p:sldId id="269" r:id="rId10"/>
    <p:sldId id="270" r:id="rId11"/>
    <p:sldId id="261" r:id="rId12"/>
    <p:sldId id="262" r:id="rId13"/>
    <p:sldId id="263" r:id="rId14"/>
    <p:sldId id="264" r:id="rId15"/>
    <p:sldId id="265" r:id="rId16"/>
    <p:sldId id="266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18.04.2018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vse-krugom.ru/wp-content/uploads/2014/07/%D0%92%D1%81%D0%B5-%D1%80%D0%B0%D0%B2%D0%BD%D0%BE-%D0%BC%D1%83%D1%81%D0%BE%D1%80-%D1%81%D0%BE%D1%86%D0%B8%D0%B0%D0%BB%D1%8C%D0%BD%D0%B0%D1%8F-%D1%80%D0%B5%D0%BA%D0%BB%D0%B0%D0%BC%D0%B0-4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vse-krugom.ru/sroki-razlozheniya-raznyx-vidov-musor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Номинация«Авторские задачи с элементами </a:t>
            </a:r>
            <a:r>
              <a:rPr lang="ru-RU" dirty="0" err="1" smtClean="0"/>
              <a:t>РК</a:t>
            </a:r>
            <a:r>
              <a:rPr lang="ru-RU" dirty="0" smtClean="0"/>
              <a:t> по биологии и экологии»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Хабарова Елена Петровна, </a:t>
            </a:r>
          </a:p>
          <a:p>
            <a:r>
              <a:rPr lang="ru-RU" smtClean="0"/>
              <a:t>ГБОУ</a:t>
            </a:r>
            <a:r>
              <a:rPr lang="ru-RU" dirty="0" smtClean="0"/>
              <a:t> </a:t>
            </a:r>
            <a:r>
              <a:rPr lang="ru-RU" dirty="0" smtClean="0"/>
              <a:t>«</a:t>
            </a:r>
            <a:r>
              <a:rPr lang="ru-RU" dirty="0" err="1" smtClean="0"/>
              <a:t>СШ</a:t>
            </a:r>
            <a:r>
              <a:rPr lang="ru-RU" dirty="0" smtClean="0"/>
              <a:t> №1 НАО г. Нарьян-Мара</a:t>
            </a:r>
          </a:p>
          <a:p>
            <a:r>
              <a:rPr lang="ru-RU" dirty="0" smtClean="0"/>
              <a:t> с углублённым изучением  отдельных предметов им. П. М. </a:t>
            </a:r>
            <a:r>
              <a:rPr lang="ru-RU" dirty="0" err="1" smtClean="0"/>
              <a:t>Спирихина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214290"/>
            <a:ext cx="5176853" cy="3657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6-7 классы</a:t>
            </a:r>
            <a:br>
              <a:rPr lang="ru-RU" dirty="0" smtClean="0"/>
            </a:br>
            <a:r>
              <a:rPr lang="ru-RU" dirty="0" smtClean="0"/>
              <a:t>Задача 1.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Представьте ситуацию: вы с друзьями пошли в лес на пикник. Уходя из леса, вы оставили пластиковый пакет с одноразовой посудой, стеклянную бутылку, бумажный  пакет с пищевыми отходами. Сосчитайте,  сколько лет будет разлагаться оставленный мусор в нашем лесу. Для расчёта предлагается таблица.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04800" y="1554163"/>
          <a:ext cx="8686800" cy="4516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3400"/>
                <a:gridCol w="43434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Оставленный мусор </a:t>
                      </a:r>
                      <a:endParaRPr lang="ru-RU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Сроки разложения мусора в природе</a:t>
                      </a:r>
                      <a:endParaRPr lang="ru-RU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Пищевые отходы </a:t>
                      </a:r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30 дней</a:t>
                      </a:r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Газетная бумага </a:t>
                      </a:r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4 месяца</a:t>
                      </a:r>
                      <a:endParaRPr lang="ru-RU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Железные банки </a:t>
                      </a:r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10 лет</a:t>
                      </a:r>
                      <a:endParaRPr lang="ru-RU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Обломки кирпича и бетона ,фольга </a:t>
                      </a:r>
                      <a:endParaRPr lang="ru-RU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срок разложения 100 лет</a:t>
                      </a:r>
                      <a:endParaRPr lang="ru-RU" dirty="0" smtClean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Резиновые покрышки</a:t>
                      </a:r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140 лет</a:t>
                      </a:r>
                      <a:endParaRPr lang="ru-RU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Пластиковые бутылки,</a:t>
                      </a:r>
                      <a:r>
                        <a:rPr lang="ru-RU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пакеты  и одноразовая посуда</a:t>
                      </a:r>
                      <a:endParaRPr lang="ru-RU" sz="18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ru-RU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200 лет</a:t>
                      </a:r>
                      <a:endParaRPr lang="ru-RU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Алюминиевые банки</a:t>
                      </a:r>
                      <a:endParaRPr lang="ru-RU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500 лет</a:t>
                      </a:r>
                      <a:endParaRPr lang="ru-RU" dirty="0" smtClean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Стекло </a:t>
                      </a:r>
                      <a:endParaRPr lang="ru-RU" dirty="0"/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 1000 лет</a:t>
                      </a:r>
                      <a:endParaRPr lang="ru-RU" dirty="0"/>
                    </a:p>
                  </a:txBody>
                  <a:tcPr marL="96520" marR="9652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Бумажные салфетки, бумажные пакеты, газеты, бумажные полотенца</a:t>
                      </a:r>
                    </a:p>
                  </a:txBody>
                  <a:tcPr marL="96520" marR="9652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срок разложения 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3 месяца</a:t>
                      </a:r>
                      <a:endParaRPr lang="ru-RU" dirty="0" smtClean="0"/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6520" marR="9652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Суммируем  сроки разложения:</a:t>
            </a:r>
          </a:p>
          <a:p>
            <a:pPr>
              <a:buNone/>
            </a:pPr>
            <a:r>
              <a:rPr lang="ru-RU" dirty="0" smtClean="0"/>
              <a:t>    200 лет + 200 лет + 1000 лет + 1 месяц + 3 месяца = 1400 лет и 4 месяца</a:t>
            </a:r>
          </a:p>
          <a:p>
            <a:endParaRPr lang="ru-RU" dirty="0"/>
          </a:p>
        </p:txBody>
      </p:sp>
      <p:pic>
        <p:nvPicPr>
          <p:cNvPr id="4" name="Рисунок 3" descr="Все равно - мусор - социальная реклама (4)">
            <a:hlinkClick r:id="rId2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3429000"/>
            <a:ext cx="5643602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2.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 В нашем округе многие увлекаются зимней рыбалкой. На реках и озерах рыбаки во льду делают проруби. Какова роль данных прорубей в жизни рыб?</a:t>
            </a:r>
          </a:p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571612"/>
            <a:ext cx="4495790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dirty="0" smtClean="0"/>
              <a:t>Таким образом, благодаря пробуренным лункам,  вода обогащается кислородом воздуха, что предотвращает заморы рыб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500042"/>
            <a:ext cx="434340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0" y="3643314"/>
            <a:ext cx="4786314" cy="2643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3.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481514" cy="47244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Мышка – трусишка, ты треска боишься?</a:t>
            </a:r>
          </a:p>
          <a:p>
            <a:pPr>
              <a:buNone/>
            </a:pPr>
            <a:r>
              <a:rPr lang="ru-RU" dirty="0" smtClean="0"/>
              <a:t>– Ни крошечки не боюсь!</a:t>
            </a:r>
          </a:p>
          <a:p>
            <a:pPr>
              <a:buNone/>
            </a:pPr>
            <a:r>
              <a:rPr lang="ru-RU" dirty="0" smtClean="0"/>
              <a:t>– А громкого топота?</a:t>
            </a:r>
          </a:p>
          <a:p>
            <a:pPr>
              <a:buNone/>
            </a:pPr>
            <a:r>
              <a:rPr lang="ru-RU" dirty="0" smtClean="0"/>
              <a:t>– Ни капельки не боюсь!</a:t>
            </a:r>
          </a:p>
          <a:p>
            <a:pPr>
              <a:buNone/>
            </a:pPr>
            <a:r>
              <a:rPr lang="ru-RU" dirty="0" smtClean="0"/>
              <a:t>– А страшного рёва?</a:t>
            </a:r>
          </a:p>
          <a:p>
            <a:pPr>
              <a:buNone/>
            </a:pPr>
            <a:r>
              <a:rPr lang="ru-RU" dirty="0" smtClean="0"/>
              <a:t>– Нет!</a:t>
            </a:r>
          </a:p>
          <a:p>
            <a:pPr>
              <a:buNone/>
            </a:pPr>
            <a:r>
              <a:rPr lang="ru-RU" dirty="0" smtClean="0"/>
              <a:t>– А чего же ты тогда боишься?</a:t>
            </a:r>
          </a:p>
          <a:p>
            <a:pPr>
              <a:buNone/>
            </a:pPr>
            <a:r>
              <a:rPr lang="ru-RU" dirty="0" smtClean="0"/>
              <a:t>– Да тихого шороха.</a:t>
            </a:r>
          </a:p>
          <a:p>
            <a:pPr>
              <a:buNone/>
            </a:pPr>
            <a:r>
              <a:rPr lang="ru-RU" dirty="0" smtClean="0"/>
              <a:t>    Почему мышка ничего не боится, кроме тихого шороха?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85728"/>
            <a:ext cx="4343400" cy="325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3643314"/>
            <a:ext cx="4429156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Мыши становятся добычей лисы,  полярные совы охотятся почти бесшумно. Лиса зимой «мышкует». Тихо крадётся по снегу, издавая лишь тихий шорох и прислушивается к передвижениям мыши под снегом.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643438" y="500042"/>
            <a:ext cx="4343400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143248"/>
            <a:ext cx="4240217" cy="2763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 4.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На моховых болотах можно встретить хищные растения – росянку, жирянку. Пищей росянки и жирянки  служат мелкие насекомые. При этом выделяется пищеварительный сок, и насекомое «переваривается», питательные вещества всасываются растением. Объясните, с чем связан такой способ питания?</a:t>
            </a:r>
          </a:p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643570" y="785794"/>
            <a:ext cx="3175152" cy="301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3857628"/>
            <a:ext cx="3781410" cy="21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Почва болот очень бедна перегноем, поэтому растения получают мало органических веществ, в том числе содержащих азот, который необходим для нормального роста растений (соединения азота нужны для образования белков в организме). Росянка и жирянка , «переваривая» животные белки, преодолевает, таким образом, белковый голод. Это своеобразное приспособление к условиям среды обитания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11 класс</a:t>
            </a:r>
            <a:br>
              <a:rPr lang="ru-RU" dirty="0" smtClean="0"/>
            </a:br>
            <a:r>
              <a:rPr lang="ru-RU" dirty="0" smtClean="0"/>
              <a:t>Вопрос 1.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114932" cy="4525963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Количество злокачественных опухолей у коренного населения некоторых арктических районов оказывается заметно выше среднего. Исследователи связывают этот факт с резким увеличением поступления в организм людей на Севере радиоактивных веществ по цепи питания: лишайник – олень – человек. Как вы это понимаете?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357818" y="357166"/>
            <a:ext cx="3400420" cy="371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4143380"/>
            <a:ext cx="3538542" cy="2409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Лишайники из-за медленного роста и значительной продолжительности жизни способны накапливать радиоактивные вещества из окружающей среды. Олени питаются лишайниками (ягель), и концентрация вредных веществ накапливается в их организмах. Если человек питается преимущественно оленьим мясом, то радиоактивные вещества накапливаются и в его организме. Таким образом, происходит аккумуляция вредных веществ, которые приводит к серьезным заболеваниям.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2.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5195894" cy="47244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>     Лесоводы иногда называют березу доброй няней ели. И для этого у них есть все основания. Подлесок из молодых елочек, вырастающих под кронами берез, как правило, выживает и достигает зрелого возраста, и тогда для березы наступают тяжелые времена:</a:t>
            </a:r>
          </a:p>
          <a:p>
            <a:pPr>
              <a:buNone/>
            </a:pPr>
            <a:r>
              <a:rPr lang="ru-RU" dirty="0" smtClean="0"/>
              <a:t>Крошки-ели, как мимозы,</a:t>
            </a:r>
          </a:p>
          <a:p>
            <a:pPr>
              <a:buNone/>
            </a:pPr>
            <a:r>
              <a:rPr lang="ru-RU" dirty="0" smtClean="0"/>
              <a:t>Вырастит под березой.</a:t>
            </a:r>
          </a:p>
          <a:p>
            <a:pPr>
              <a:buNone/>
            </a:pPr>
            <a:r>
              <a:rPr lang="ru-RU" dirty="0" smtClean="0"/>
              <a:t>А как выросли те крохи</a:t>
            </a:r>
          </a:p>
          <a:p>
            <a:pPr>
              <a:buNone/>
            </a:pPr>
            <a:r>
              <a:rPr lang="ru-RU" dirty="0" smtClean="0"/>
              <a:t>Няньке стаю очень плохо!</a:t>
            </a:r>
          </a:p>
          <a:p>
            <a:pPr>
              <a:buNone/>
            </a:pPr>
            <a:r>
              <a:rPr lang="ru-RU" dirty="0" smtClean="0"/>
              <a:t>Почему? Какое явление в жизни леса связано с описанным примером?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572132" y="1643050"/>
            <a:ext cx="341946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Ель хорошо растет под пологом светолюбивой березы. Но в силу того, что ель долговечнее и выше березы, ель  перегонит березу по высоте и затенит ее. Таким образом, произойдет смена пород, и на месте березового леса вырастет еловый. Это может быть примером межвидовой борьбы «за место под Солнцем» и примером вторичной сукцессии.</a:t>
            </a:r>
          </a:p>
          <a:p>
            <a:endParaRPr lang="ru-RU" dirty="0"/>
          </a:p>
        </p:txBody>
      </p:sp>
      <p:pic>
        <p:nvPicPr>
          <p:cNvPr id="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428604"/>
            <a:ext cx="4343400" cy="285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3429000"/>
            <a:ext cx="4286280" cy="2627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 3.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Растения болот (клюква, багульник, пушица и другие) живут в условиях большой влажности, но, тем не менее, имеют ряд признаков растений засушливых мест обитания (например, мелкие, кожистые листья). Как можно объяснить такие особенности строения листьев растений болот?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714488"/>
            <a:ext cx="403860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Вода в болотах холодная, поэтому всасывание ее корнями затруднено. Следовательно, растение постоянно испытывает водное «голодание». В воде накапливаются продукты распада, делая её непригодной  для процессов жизнедеятельности. Листья для сокращения испарения у болотных растений мелкие, часто покрыты восковым налетом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Список литературы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3100" dirty="0" err="1" smtClean="0">
                <a:hlinkClick r:id="rId2"/>
              </a:rPr>
              <a:t>http</a:t>
            </a:r>
            <a:r>
              <a:rPr lang="ru-RU" sz="3100" dirty="0" smtClean="0">
                <a:hlinkClick r:id="rId2"/>
              </a:rPr>
              <a:t>://</a:t>
            </a:r>
            <a:r>
              <a:rPr lang="ru-RU" sz="3100" dirty="0" err="1" smtClean="0">
                <a:hlinkClick r:id="rId2"/>
              </a:rPr>
              <a:t>vse-krugom.ru</a:t>
            </a:r>
            <a:r>
              <a:rPr lang="ru-RU" sz="3100" dirty="0" smtClean="0">
                <a:hlinkClick r:id="rId2"/>
              </a:rPr>
              <a:t>/</a:t>
            </a:r>
            <a:r>
              <a:rPr lang="ru-RU" sz="3100" dirty="0" err="1" smtClean="0">
                <a:hlinkClick r:id="rId2"/>
              </a:rPr>
              <a:t>sroki-razlozheniya-raznyx-vidov-musora</a:t>
            </a:r>
            <a:r>
              <a:rPr lang="ru-RU" u="sng" dirty="0" smtClean="0">
                <a:solidFill>
                  <a:srgbClr val="FFC000"/>
                </a:solidFill>
                <a:hlinkClick r:id="rId2"/>
              </a:rPr>
              <a:t>/</a:t>
            </a:r>
            <a:endParaRPr lang="ru-RU" u="sng" dirty="0" smtClean="0">
              <a:solidFill>
                <a:srgbClr val="FFC000"/>
              </a:solidFill>
            </a:endParaRPr>
          </a:p>
          <a:p>
            <a:r>
              <a:rPr lang="ru-RU" dirty="0" err="1" smtClean="0"/>
              <a:t>Ошмарин</a:t>
            </a:r>
            <a:r>
              <a:rPr lang="ru-RU" dirty="0" smtClean="0"/>
              <a:t>, А. П., </a:t>
            </a:r>
            <a:r>
              <a:rPr lang="ru-RU" dirty="0" err="1" smtClean="0"/>
              <a:t>Ошмарин</a:t>
            </a:r>
            <a:r>
              <a:rPr lang="ru-RU" dirty="0" smtClean="0"/>
              <a:t>, В. И. Школьный справочник по экологии  /А. П. </a:t>
            </a:r>
            <a:r>
              <a:rPr lang="ru-RU" dirty="0" err="1" smtClean="0"/>
              <a:t>Ошмарин</a:t>
            </a:r>
            <a:r>
              <a:rPr lang="ru-RU" dirty="0" smtClean="0"/>
              <a:t>, В. И. </a:t>
            </a:r>
            <a:r>
              <a:rPr lang="ru-RU" dirty="0" err="1" smtClean="0"/>
              <a:t>Ошмарин</a:t>
            </a:r>
            <a:r>
              <a:rPr lang="ru-RU" dirty="0" smtClean="0"/>
              <a:t>. – Ярославль.: Академия развития, 2008. – 256 с.</a:t>
            </a:r>
          </a:p>
          <a:p>
            <a:r>
              <a:rPr lang="ru-RU" dirty="0" smtClean="0"/>
              <a:t>  Полищук, Ю. М. Экология. Биосфера и человек.  /Ю. М. Полищук. – М.: Современный Гуманитарный Университет, 2013. – 190 с.</a:t>
            </a:r>
          </a:p>
          <a:p>
            <a:r>
              <a:rPr lang="ru-RU" dirty="0" err="1" smtClean="0"/>
              <a:t>Реймерс</a:t>
            </a:r>
            <a:r>
              <a:rPr lang="ru-RU" dirty="0" smtClean="0"/>
              <a:t>, Н. Ф. Охрана природы и окружающей человека среды [Текст]: словарь-справочник /Н. Ф. </a:t>
            </a:r>
            <a:r>
              <a:rPr lang="ru-RU" dirty="0" err="1" smtClean="0"/>
              <a:t>Реймерс</a:t>
            </a:r>
            <a:r>
              <a:rPr lang="ru-RU" dirty="0" smtClean="0"/>
              <a:t>. – М.: Просвещение, 2015. – 350 с.</a:t>
            </a:r>
          </a:p>
          <a:p>
            <a:r>
              <a:rPr lang="ru-RU" dirty="0" smtClean="0"/>
              <a:t>Чернова, Н. М. Лабораторный практикум по экологии : учебное пособие для учащихся /Н. М. Чернова. – М.: Просвещение, 2006. – 130 с.</a:t>
            </a:r>
          </a:p>
          <a:p>
            <a:endParaRPr lang="ru-RU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77</TotalTime>
  <Words>933</Words>
  <PresentationFormat>Экран (4:3)</PresentationFormat>
  <Paragraphs>66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Трек</vt:lpstr>
      <vt:lpstr>Номинация«Авторские задачи с элементами РК по биологии и экологии»</vt:lpstr>
      <vt:lpstr> 6-7 классы Задача 1.</vt:lpstr>
      <vt:lpstr>Слайд 3</vt:lpstr>
      <vt:lpstr>Слайд 4</vt:lpstr>
      <vt:lpstr>Задача 2.</vt:lpstr>
      <vt:lpstr>Слайд 6</vt:lpstr>
      <vt:lpstr>Задача 3.</vt:lpstr>
      <vt:lpstr>Слайд 8</vt:lpstr>
      <vt:lpstr>Задача 4.</vt:lpstr>
      <vt:lpstr>Слайд 10</vt:lpstr>
      <vt:lpstr>11 класс Вопрос 1.</vt:lpstr>
      <vt:lpstr>ответ</vt:lpstr>
      <vt:lpstr>Вопрос 2.</vt:lpstr>
      <vt:lpstr>Слайд 14</vt:lpstr>
      <vt:lpstr>Вопрос 3.</vt:lpstr>
      <vt:lpstr>Слайд 16</vt:lpstr>
      <vt:lpstr>Список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Номинация«Авторские задачи с элементами РК по биологии и экологии»</dc:title>
  <cp:lastModifiedBy>Пользователь</cp:lastModifiedBy>
  <cp:revision>12</cp:revision>
  <dcterms:modified xsi:type="dcterms:W3CDTF">2018-04-18T12:32:24Z</dcterms:modified>
</cp:coreProperties>
</file>