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56" r:id="rId10"/>
    <p:sldId id="264" r:id="rId11"/>
    <p:sldId id="266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50E11-6CD0-47BD-869D-174CCD2D8D0E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18EAC-6C65-4FBE-8B81-84C8BE3585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933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B18EAC-6C65-4FBE-8B81-84C8BE35857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9137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094E59-31B4-C9BF-8FCC-42FB4D227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347412D-30A1-62FA-2A40-0046F4F36D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E1C9EB-7E77-C59C-D84C-B1C1D1E5E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F4E78D9-6834-F903-8664-4A66A1AF2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2D9CBB8-70E6-DA7F-2A92-3EF8C2A7D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843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34A438-AAEE-B96C-6144-FFA2070CB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E734C2-5D6A-B9B8-D5D2-804EEEBCA2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2586BC-FAA4-D753-11D8-FDB6CECA8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BACF9C-812B-D820-D8E9-00491DB86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D7A548-65AB-1449-AAB3-30483EAED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630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E73025-D682-0E4D-3A44-EC77BC0E9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61C16F6-657E-ED53-95C7-12262C1241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D46F637-832C-50FE-A73F-95ACAD84B0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5B4CBE-A9D9-94F5-A9EB-8561767F8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793D33-ED0B-1A07-5E06-3EFF6109A6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827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F867DF-DD04-7D4F-4811-579023D7B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3E02EC-DC59-44BC-BE80-14820B4A6EA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0AEB2E4-C107-316E-293E-C0134E4630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4FAA467-7D74-ECBD-33B7-7F3C45C7A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2F1FEDB-E334-832B-DC50-C3D345C47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F451275-76B4-BC98-19FF-271DF2864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24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E92841-8D18-D03F-36EE-64AE40A5B0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2BE062-D330-A885-624F-0F5C9DF8E8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B3A23E4-F35A-3803-A128-FEAA2C1B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DF58E22-0126-4A97-4AC5-B166B3AE52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ACF21C-F611-F62F-1346-4DAC564669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19385F9-881A-68CD-75BD-EB6CF503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BE83518-C56D-58FD-D358-1B818C1B2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EE7454-4084-3820-D190-B0D3F775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789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1A24A-9CC1-5829-C797-7E234F75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A381CEBE-44EE-5856-85F2-6732968A3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3EADF2B-0063-BC40-DBEC-BB199E7DA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7B1F0B9-E570-76EB-F285-2C113D596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51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62D5B76-3E71-0900-AD67-793B897BEA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E2BEE56-DB28-BEFD-84B9-C49FD6B5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8F634DA-5B14-B684-BE63-56057D8E0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096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710AE-FDE2-E6DE-C907-B40B8AAA9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8A374C3-EBE6-CE13-A8BA-74EB05E49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F074368-5763-792C-2E06-F415E40A33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7E2C517-40B9-FF65-CB3F-89D2EA7039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DAC769-9925-64A3-4777-904507CE8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CBDDAE-5C14-72ED-9F58-45AAF9B3D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76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1A3F32-4E00-8AC6-5366-592A9B41E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3E447E8B-8298-6033-6737-09A89D0F8F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9C7CDDB-D49E-0C7D-C248-A97AE4548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2DA88AC-F59A-6FA9-9207-6AD9F6CB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7ECAFF4-03CF-B741-EE94-A9323FD87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FD50186-5100-8C6A-6545-DB3E47272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26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1FD45F-D39A-A22B-4B90-2AD06407A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C36923C-302E-BB5D-4B5D-392AD85D42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D3F01D-B9D6-667E-1981-85D593B2F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6B4AFA-5AA2-BDB2-4E9B-AE7BBE23D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9150F2-5526-5A7D-B325-6AF260F84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661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39F3E74-F7DF-B98C-03CA-8B012B281A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CE299A7-909C-E2D5-FC9F-5EE7AAA1ED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71133B3-D68E-5925-B43B-D4ACB4C703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764521-4273-6DC0-CD76-A9E663E31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9E2682-D73F-638E-8487-A298C479D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320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9CFC5E-CDCF-9B0B-CF35-9942E6F85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42D029-E924-075E-AD6A-085EF5B50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62DA9D-A6E5-DC0B-D557-FDBB8DAEF8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52FCAE-6F65-436C-8B31-BCA2FAB5CB35}" type="datetimeFigureOut">
              <a:rPr lang="ru-RU" smtClean="0"/>
              <a:t>29.03.2025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3DD013A-34A3-8889-B740-EA849509B8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08A6CFE-6B32-8760-3FEE-83294F1B03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D2FDD-C2BD-4A1D-B7DC-9700A86ACA5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531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0D57D8F-4E65-2B56-551A-0763FE26C407}"/>
              </a:ext>
            </a:extLst>
          </p:cNvPr>
          <p:cNvSpPr txBox="1"/>
          <p:nvPr/>
        </p:nvSpPr>
        <p:spPr>
          <a:xfrm>
            <a:off x="1130157" y="184935"/>
            <a:ext cx="1025360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latin typeface="Franklin Gothic Demi Cond" panose="020B0706030402020204" pitchFamily="34" charset="0"/>
              </a:rPr>
              <a:t>МИНИСТЕРСТВО ЛЕСНОГО ХОЗЯЙСТВА И ОХРАНЫ ОБЪЕКТОВ ЖИВОТНОГО МИРА НИЖЕГОРОДСКОЙ ОБЛАСТИ</a:t>
            </a:r>
          </a:p>
          <a:p>
            <a:pPr algn="ctr"/>
            <a:r>
              <a:rPr lang="ru-RU" sz="1400" dirty="0">
                <a:latin typeface="Franklin Gothic Demi Cond" panose="020B0706030402020204" pitchFamily="34" charset="0"/>
              </a:rPr>
              <a:t>Государственное бюджетное профессиональное образовательное учреждение Нижегородской области</a:t>
            </a:r>
          </a:p>
          <a:p>
            <a:pPr algn="ctr"/>
            <a:r>
              <a:rPr lang="ru-RU" sz="1400" dirty="0">
                <a:latin typeface="Franklin Gothic Demi Cond" panose="020B0706030402020204" pitchFamily="34" charset="0"/>
              </a:rPr>
              <a:t>«КРАСНОБАКОВСКИЙ ЛЕСНОЙ КОЛЛЕДЖ»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D649E8-0420-27B2-F046-96C550ACE16F}"/>
              </a:ext>
            </a:extLst>
          </p:cNvPr>
          <p:cNvSpPr txBox="1"/>
          <p:nvPr/>
        </p:nvSpPr>
        <p:spPr>
          <a:xfrm>
            <a:off x="1592494" y="1582220"/>
            <a:ext cx="91337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Franklin Gothic Demi Cond" panose="020B0706030402020204" pitchFamily="34" charset="0"/>
              </a:rPr>
              <a:t>ТЕМА 1.3. ЗАГОТОВКА И ПЕРЕРАБОТКА СЕМЕННОГО СЫРЬЯ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047BA3-7959-112A-11D8-80B2A9CDEBA2}"/>
              </a:ext>
            </a:extLst>
          </p:cNvPr>
          <p:cNvSpPr txBox="1"/>
          <p:nvPr/>
        </p:nvSpPr>
        <p:spPr>
          <a:xfrm>
            <a:off x="780835" y="2782549"/>
            <a:ext cx="109522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Franklin Gothic Medium" panose="020B0603020102020204" pitchFamily="34" charset="0"/>
              </a:rPr>
              <a:t>ПМ 01. ОРГАНИЗАЦИЯ И ПРОВЕДЕНИЕ МЕРОПРИЯТИЙ ПО ВОСПРОИЗВОДСТВУ ЛЕСОВ И ЛЕСОРАЗВЕДЕНИЮ</a:t>
            </a:r>
          </a:p>
          <a:p>
            <a:pPr algn="ctr"/>
            <a:r>
              <a:rPr lang="ru-RU" sz="2400" dirty="0">
                <a:latin typeface="Franklin Gothic Medium" panose="020B0603020102020204" pitchFamily="34" charset="0"/>
              </a:rPr>
              <a:t>МДК 01.01. Лесоразведение и воспроизводство лесов</a:t>
            </a:r>
          </a:p>
          <a:p>
            <a:pPr algn="ctr"/>
            <a:r>
              <a:rPr lang="ru-RU" sz="2400" dirty="0">
                <a:latin typeface="Franklin Gothic Medium" panose="020B0603020102020204" pitchFamily="34" charset="0"/>
              </a:rPr>
              <a:t>Лесные культуры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9C7C54F-953C-0DF9-0EFD-6815707F5B4C}"/>
              </a:ext>
            </a:extLst>
          </p:cNvPr>
          <p:cNvSpPr txBox="1"/>
          <p:nvPr/>
        </p:nvSpPr>
        <p:spPr>
          <a:xfrm>
            <a:off x="6493268" y="4629450"/>
            <a:ext cx="5229546" cy="967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latin typeface="Franklin Gothic Demi Cond" panose="020B0706030402020204" pitchFamily="34" charset="0"/>
              </a:rPr>
              <a:t>Преподаватель профессиональных дисциплин и модулей            М. А. Кошеварова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51D784-E9F2-4B64-CCEA-F411664FAEAB}"/>
              </a:ext>
            </a:extLst>
          </p:cNvPr>
          <p:cNvSpPr txBox="1"/>
          <p:nvPr/>
        </p:nvSpPr>
        <p:spPr>
          <a:xfrm>
            <a:off x="4130211" y="6246688"/>
            <a:ext cx="35754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Franklin Gothic Demi Cond" panose="020B0706030402020204" pitchFamily="34" charset="0"/>
              </a:rPr>
              <a:t>2025 год</a:t>
            </a:r>
          </a:p>
        </p:txBody>
      </p:sp>
    </p:spTree>
    <p:extLst>
      <p:ext uri="{BB962C8B-B14F-4D97-AF65-F5344CB8AC3E}">
        <p14:creationId xmlns:p14="http://schemas.microsoft.com/office/powerpoint/2010/main" val="2184996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0F5F95-2564-54E0-CE4D-F4CB4E53C23F}"/>
              </a:ext>
            </a:extLst>
          </p:cNvPr>
          <p:cNvSpPr txBox="1"/>
          <p:nvPr/>
        </p:nvSpPr>
        <p:spPr>
          <a:xfrm>
            <a:off x="164387" y="0"/>
            <a:ext cx="11763910" cy="18825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FF0000"/>
                </a:solidFill>
                <a:latin typeface="Franklin Gothic Demi" panose="020B0703020102020204" pitchFamily="34" charset="0"/>
              </a:rPr>
              <a:t>Цель урока-сообщения новых знаний по заготовке лесосеменного сырья </a:t>
            </a:r>
            <a:r>
              <a:rPr lang="ru-RU" sz="2000" dirty="0">
                <a:latin typeface="Franklin Gothic Demi" panose="020B0703020102020204" pitchFamily="34" charset="0"/>
              </a:rPr>
              <a:t>— ознакомить обучающихся со сроками и способами заготовки лесосеменного сырья древесно-кустарниковых пород и особенностями заготовки и формирования партии лесосеменного сырья основных лесообразующих пород.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FF43C0E-455A-05B2-39BE-1999B6988354}"/>
              </a:ext>
            </a:extLst>
          </p:cNvPr>
          <p:cNvSpPr txBox="1"/>
          <p:nvPr/>
        </p:nvSpPr>
        <p:spPr>
          <a:xfrm>
            <a:off x="164387" y="1831869"/>
            <a:ext cx="1112691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kern="1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Формируемые компетенции и результаты: </a:t>
            </a:r>
          </a:p>
          <a:p>
            <a:pPr algn="just">
              <a:lnSpc>
                <a:spcPct val="150000"/>
              </a:lnSpc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ПК 1.1. Планировать, осуществлять и контролировать работы по лесному семеноводству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193B65-85A1-120C-F4E4-5B82E0AFE3D4}"/>
              </a:ext>
            </a:extLst>
          </p:cNvPr>
          <p:cNvSpPr txBox="1"/>
          <p:nvPr/>
        </p:nvSpPr>
        <p:spPr>
          <a:xfrm>
            <a:off x="164387" y="2887632"/>
            <a:ext cx="11938570" cy="1999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ходе урока-сообщения новых знаний студент должен знать:</a:t>
            </a:r>
            <a:endParaRPr lang="ru-RU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биологию </a:t>
            </a:r>
            <a:r>
              <a:rPr lang="ru-RU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семеношения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роста и развития древесных и кустарниковых пород;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машины и механизмы, используемые для заготовки лесосеменного сырья;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1000"/>
              </a:spcAft>
              <a:buFontTx/>
              <a:buChar char="-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заготовки, хранения  лесосеменного сырья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B07FF8-113E-DB52-434E-FC1EDC071B27}"/>
              </a:ext>
            </a:extLst>
          </p:cNvPr>
          <p:cNvSpPr txBox="1"/>
          <p:nvPr/>
        </p:nvSpPr>
        <p:spPr>
          <a:xfrm>
            <a:off x="339047" y="4968369"/>
            <a:ext cx="1176391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ходе изучения нового материала необходимо проработать следующие вопросы:</a:t>
            </a:r>
          </a:p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Срок заготовки лесосеменного сырья, понятие и виды спелости</a:t>
            </a:r>
          </a:p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Способы заготовки лесосеменного сырья</a:t>
            </a:r>
          </a:p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Сбор лесосеменного сырья с поваленных деревьев и растущих деревьев</a:t>
            </a:r>
          </a:p>
          <a:p>
            <a:pPr marL="342900" indent="-342900">
              <a:buFontTx/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</a:t>
            </a: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ашины и механизмы, используемые для заготовки лесосеменного сырья с растущих деревьев</a:t>
            </a:r>
            <a:endParaRPr lang="ru-RU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Приемка лесосеменного сырья и формирование партии </a:t>
            </a:r>
          </a:p>
        </p:txBody>
      </p:sp>
    </p:spTree>
    <p:extLst>
      <p:ext uri="{BB962C8B-B14F-4D97-AF65-F5344CB8AC3E}">
        <p14:creationId xmlns:p14="http://schemas.microsoft.com/office/powerpoint/2010/main" val="24049549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63C285-0A4D-54C5-799D-CF7589938779}"/>
              </a:ext>
            </a:extLst>
          </p:cNvPr>
          <p:cNvSpPr txBox="1"/>
          <p:nvPr/>
        </p:nvSpPr>
        <p:spPr>
          <a:xfrm>
            <a:off x="242371" y="99152"/>
            <a:ext cx="11949629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Срок заготовки лесосеменного сырья зависит от </a:t>
            </a:r>
            <a:r>
              <a:rPr lang="ru-RU" sz="2000" b="1" i="0" dirty="0">
                <a:solidFill>
                  <a:schemeClr val="accent1">
                    <a:lumMod val="50000"/>
                  </a:schemeClr>
                </a:solidFill>
                <a:effectLst/>
                <a:latin typeface="Arial Black" panose="020B0A04020102020204" pitchFamily="34" charset="0"/>
              </a:rPr>
              <a:t>пород растений и продолжительности периода между наступлением урожайной спелости и опадением плодов и семян на землю</a:t>
            </a:r>
            <a:endParaRPr lang="ru-RU" sz="20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большинстве случаев лесосеменное сырьё заготавливают </a:t>
            </a:r>
            <a:r>
              <a:rPr lang="ru-RU" sz="20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сразу после достижения семенами морфологической спелости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которая обычно определяется по внешним признакам</a:t>
            </a:r>
          </a:p>
          <a:p>
            <a:pPr marL="285750" indent="-285750" algn="just"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Если семена не опадают после созревания сразу, то их собирают </a:t>
            </a:r>
            <a:r>
              <a:rPr lang="ru-RU" sz="20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после достижения ими урожайной спелости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когда заканчивается накопление питательных веществ в виде крахмала, белков, жиров. При этом биологические процессы жизнедеятельности резко замедляются, и семена переходят в состояние вынужденного или глубокого покоя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22AABB18-1C9B-F438-4F7D-9E5E6AC8F0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0864857"/>
              </p:ext>
            </p:extLst>
          </p:nvPr>
        </p:nvGraphicFramePr>
        <p:xfrm>
          <a:off x="506776" y="3316286"/>
          <a:ext cx="9077899" cy="333756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247441">
                  <a:extLst>
                    <a:ext uri="{9D8B030D-6E8A-4147-A177-3AD203B41FA5}">
                      <a16:colId xmlns:a16="http://schemas.microsoft.com/office/drawing/2014/main" val="808188641"/>
                    </a:ext>
                  </a:extLst>
                </a:gridCol>
                <a:gridCol w="1223830">
                  <a:extLst>
                    <a:ext uri="{9D8B030D-6E8A-4147-A177-3AD203B41FA5}">
                      <a16:colId xmlns:a16="http://schemas.microsoft.com/office/drawing/2014/main" val="3976280555"/>
                    </a:ext>
                  </a:extLst>
                </a:gridCol>
                <a:gridCol w="1462142">
                  <a:extLst>
                    <a:ext uri="{9D8B030D-6E8A-4147-A177-3AD203B41FA5}">
                      <a16:colId xmlns:a16="http://schemas.microsoft.com/office/drawing/2014/main" val="292755973"/>
                    </a:ext>
                  </a:extLst>
                </a:gridCol>
                <a:gridCol w="1009824">
                  <a:extLst>
                    <a:ext uri="{9D8B030D-6E8A-4147-A177-3AD203B41FA5}">
                      <a16:colId xmlns:a16="http://schemas.microsoft.com/office/drawing/2014/main" val="631929517"/>
                    </a:ext>
                  </a:extLst>
                </a:gridCol>
                <a:gridCol w="3134662">
                  <a:extLst>
                    <a:ext uri="{9D8B030D-6E8A-4147-A177-3AD203B41FA5}">
                      <a16:colId xmlns:a16="http://schemas.microsoft.com/office/drawing/2014/main" val="2465070050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</a:t>
                      </a: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Время (месяцы)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Окраска зрелых шишек и плодов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529494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цветения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созревания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сбора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6437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3914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Ель европейская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X-III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Буро-или-желтовато-коричневая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6473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Лиственница европейская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X-IV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Буроватая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7334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Лиственница сибирская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VIII-IX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Желто-коричневая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07394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Пихта европейская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IV-V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Серовато-коричневая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31507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Сосна обыкновенная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IX-III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Серая, буро-серая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0917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0" i="0" kern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Дуб черешчатый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IV-V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IX-X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IX-IV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Темно-коричневая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514714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7949A44-799D-E33B-EDCB-67BB3442A308}"/>
              </a:ext>
            </a:extLst>
          </p:cNvPr>
          <p:cNvSpPr txBox="1"/>
          <p:nvPr/>
        </p:nvSpPr>
        <p:spPr>
          <a:xfrm>
            <a:off x="9584676" y="3646583"/>
            <a:ext cx="26073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0" i="0" dirty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Календарь цветения, созревания и сбора шишек,</a:t>
            </a:r>
          </a:p>
          <a:p>
            <a:pPr algn="ctr"/>
            <a:r>
              <a:rPr lang="ru-RU" b="0" i="0" dirty="0">
                <a:solidFill>
                  <a:srgbClr val="C00000"/>
                </a:solidFill>
                <a:effectLst/>
                <a:latin typeface="Arial Black" panose="020B0A04020102020204" pitchFamily="34" charset="0"/>
              </a:rPr>
              <a:t>плодов основных лесообразующих пород</a:t>
            </a:r>
          </a:p>
        </p:txBody>
      </p:sp>
    </p:spTree>
    <p:extLst>
      <p:ext uri="{BB962C8B-B14F-4D97-AF65-F5344CB8AC3E}">
        <p14:creationId xmlns:p14="http://schemas.microsoft.com/office/powerpoint/2010/main" val="2043609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395C74A-7C18-5317-5E76-694BAFC8F511}"/>
              </a:ext>
            </a:extLst>
          </p:cNvPr>
          <p:cNvSpPr txBox="1"/>
          <p:nvPr/>
        </p:nvSpPr>
        <p:spPr>
          <a:xfrm>
            <a:off x="113841" y="99152"/>
            <a:ext cx="119643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C00000"/>
                </a:solidFill>
                <a:latin typeface="Franklin Gothic Medium Cond" panose="020B0606030402020204" pitchFamily="34" charset="0"/>
                <a:cs typeface="Times New Roman" panose="02020603050405020304" pitchFamily="18" charset="0"/>
              </a:rPr>
              <a:t>Стоимость семян и плодов с учетом сбора и предварительной их очистки составляет значительный удельный вес во всем комплексе лесовосстановительных работ. </a:t>
            </a:r>
            <a:endParaRPr lang="en-US" sz="2400" dirty="0">
              <a:solidFill>
                <a:srgbClr val="C00000"/>
              </a:solidFill>
              <a:latin typeface="Franklin Gothic Medium Cond" panose="020B060603040202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Поэтому снижение затрат на производство семян является наиболее важной задачей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высокую производительность, снизить затраты на сбор семенного материала возможно лишь при широком внедрении средств механизации для заготовки, предварительной обработки, переработки и последующей сортировки семян.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B81B97-D8FB-B639-9AC3-BDFA8E475226}"/>
              </a:ext>
            </a:extLst>
          </p:cNvPr>
          <p:cNvSpPr txBox="1"/>
          <p:nvPr/>
        </p:nvSpPr>
        <p:spPr>
          <a:xfrm>
            <a:off x="113841" y="2788530"/>
            <a:ext cx="1196431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Лесосеменное сырье заготавливают: </a:t>
            </a:r>
            <a:endParaRPr lang="en-US" sz="2800" b="1" dirty="0">
              <a:solidFill>
                <a:srgbClr val="0070C0"/>
              </a:solidFill>
              <a:latin typeface="Franklin Gothic Medium Cond" panose="020B0606030402020204" pitchFamily="34" charset="0"/>
            </a:endParaRPr>
          </a:p>
          <a:p>
            <a:pPr algn="just"/>
            <a:r>
              <a:rPr lang="ru-RU" sz="2800" dirty="0">
                <a:latin typeface="Franklin Gothic Medium Cond" panose="020B0606030402020204" pitchFamily="34" charset="0"/>
              </a:rPr>
              <a:t>а) с поверхности земли (плоды дуба, бука, ореха, каштана, яблони, груши, иногда крылатки клёнов, ясеней, ильмовых, орешки липы и др.)</a:t>
            </a:r>
            <a:endParaRPr lang="en-US" sz="2800" dirty="0">
              <a:latin typeface="Franklin Gothic Medium Cond" panose="020B0606030402020204" pitchFamily="34" charset="0"/>
            </a:endParaRPr>
          </a:p>
          <a:p>
            <a:pPr algn="just"/>
            <a:r>
              <a:rPr lang="ru-RU" sz="2800" dirty="0">
                <a:latin typeface="Franklin Gothic Medium Cond" panose="020B0606030402020204" pitchFamily="34" charset="0"/>
              </a:rPr>
              <a:t>б) с поверхности воды (ольха)</a:t>
            </a:r>
            <a:endParaRPr lang="en-US" sz="2800" dirty="0">
              <a:latin typeface="Franklin Gothic Medium Cond" panose="020B0606030402020204" pitchFamily="34" charset="0"/>
            </a:endParaRPr>
          </a:p>
          <a:p>
            <a:pPr algn="just"/>
            <a:r>
              <a:rPr lang="ru-RU" sz="2800" dirty="0">
                <a:latin typeface="Franklin Gothic Medium Cond" panose="020B0606030402020204" pitchFamily="34" charset="0"/>
              </a:rPr>
              <a:t>в) по насту (липа, ясень зеленый и др.)</a:t>
            </a:r>
            <a:endParaRPr lang="en-US" sz="2800" dirty="0">
              <a:latin typeface="Franklin Gothic Medium Cond" panose="020B0606030402020204" pitchFamily="34" charset="0"/>
            </a:endParaRPr>
          </a:p>
          <a:p>
            <a:pPr algn="just"/>
            <a:r>
              <a:rPr lang="ru-RU" sz="2800" dirty="0">
                <a:latin typeface="Franklin Gothic Medium Cond" panose="020B0606030402020204" pitchFamily="34" charset="0"/>
              </a:rPr>
              <a:t>г) с поваленных деревьев (шишки сосны, ели, лиственницы и плоды некоторых лиственных пород – ясень, клен и др.)</a:t>
            </a:r>
            <a:endParaRPr lang="en-US" sz="2800" dirty="0">
              <a:latin typeface="Franklin Gothic Medium Cond" panose="020B0606030402020204" pitchFamily="34" charset="0"/>
            </a:endParaRPr>
          </a:p>
          <a:p>
            <a:pPr algn="just"/>
            <a:r>
              <a:rPr lang="ru-RU" sz="2800" dirty="0">
                <a:latin typeface="Franklin Gothic Medium Cond" panose="020B0606030402020204" pitchFamily="34" charset="0"/>
              </a:rPr>
              <a:t>д) с растущих деревьев (шишки и плоды большинства видов древесных и кустарниковых пород)</a:t>
            </a:r>
          </a:p>
        </p:txBody>
      </p:sp>
    </p:spTree>
    <p:extLst>
      <p:ext uri="{BB962C8B-B14F-4D97-AF65-F5344CB8AC3E}">
        <p14:creationId xmlns:p14="http://schemas.microsoft.com/office/powerpoint/2010/main" val="4055279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5B1BAB-F1F3-4A44-CE63-0C1DC3031BEB}"/>
              </a:ext>
            </a:extLst>
          </p:cNvPr>
          <p:cNvSpPr txBox="1"/>
          <p:nvPr/>
        </p:nvSpPr>
        <p:spPr>
          <a:xfrm>
            <a:off x="209320" y="165253"/>
            <a:ext cx="11898217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Arial Black" panose="020B0A04020102020204" pitchFamily="34" charset="0"/>
              </a:rPr>
              <a:t>Сбор лесосеменного сырья с поверхности земли и воды</a:t>
            </a:r>
            <a:endParaRPr lang="en-US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ru-RU" dirty="0">
                <a:latin typeface="Franklin Gothic Medium Cond" panose="020B0606030402020204" pitchFamily="34" charset="0"/>
              </a:rPr>
              <a:t>Крупные плоды (желуди, плоды каштанов, орехов, яблони, груши, айвы, орешки бука, крылатки клена остролистного, плоды граба, ильмовых пород и др.) после их созревания собирают с поверхности земли</a:t>
            </a:r>
            <a:endParaRPr lang="en-US" dirty="0">
              <a:latin typeface="Franklin Gothic Medium Cond" panose="020B0606030402020204" pitchFamily="34" charset="0"/>
            </a:endParaRPr>
          </a:p>
          <a:p>
            <a:pPr marL="285750" indent="-285750" algn="just">
              <a:buFont typeface="Courier New" panose="02070309020205020404" pitchFamily="49" charset="0"/>
              <a:buChar char="o"/>
            </a:pPr>
            <a:r>
              <a:rPr lang="ru-RU" dirty="0">
                <a:latin typeface="Franklin Gothic Medium Cond" panose="020B0606030402020204" pitchFamily="34" charset="0"/>
              </a:rPr>
              <a:t>В урожайные годы, в насаждениях, предназначенных для заготовки семян, под кронами деревьев вырубают подлесок и расчищают площадь от захламленности, что облегчает сбор и увеличивает производительность труда, а также позволяет собрать урожай в 2-2,5 раза больше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10A2D5-D54E-3474-27E4-1A926A60E2AA}"/>
              </a:ext>
            </a:extLst>
          </p:cNvPr>
          <p:cNvSpPr txBox="1"/>
          <p:nvPr/>
        </p:nvSpPr>
        <p:spPr>
          <a:xfrm>
            <a:off x="91277" y="1901345"/>
            <a:ext cx="117880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>
                <a:latin typeface="Franklin Gothic Medium Cond" panose="020B0606030402020204" pitchFamily="34" charset="0"/>
              </a:rPr>
              <a:t>Сбор шишек и плодов с поваленных деревьев</a:t>
            </a:r>
          </a:p>
          <a:p>
            <a:pPr algn="just"/>
            <a:r>
              <a:rPr lang="ru-RU" dirty="0">
                <a:latin typeface="Franklin Gothic Medium Cond" panose="020B0606030402020204" pitchFamily="34" charset="0"/>
              </a:rPr>
              <a:t>Сбор лесосеменного сырья с поваленных деревьев проводят в период рубки насаждений, этот способ применяется для древесных пород, у которых шишки или плоды после созревания долгое время висят на дереве и не раскрываются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CD0BBD5-3030-3A87-CF53-977F64EC1101}"/>
              </a:ext>
            </a:extLst>
          </p:cNvPr>
          <p:cNvSpPr txBox="1"/>
          <p:nvPr/>
        </p:nvSpPr>
        <p:spPr>
          <a:xfrm>
            <a:off x="192485" y="3175772"/>
            <a:ext cx="877029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solidFill>
                  <a:srgbClr val="FF0000"/>
                </a:solidFill>
                <a:latin typeface="Monotype Corsiva" panose="03010101010201010101" pitchFamily="66" charset="0"/>
              </a:rPr>
              <a:t>Сбор лесосеменного сырья с поваленных деревьев может выполняться: </a:t>
            </a: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а) вручную - за одним вальщиком следуют два сборщика шишек и плодов, строго соблюдая правила безопасной работы (сбор запрещается проводить ближе 50 м от срубаемого дерева)</a:t>
            </a: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	Для снятия шишек и плодов с поваленных деревьев используют </a:t>
            </a:r>
            <a:r>
              <a:rPr lang="ru-RU" sz="2000" dirty="0" err="1">
                <a:latin typeface="Monotype Corsiva" panose="03010101010201010101" pitchFamily="66" charset="0"/>
              </a:rPr>
              <a:t>очесыватели</a:t>
            </a:r>
            <a:r>
              <a:rPr lang="ru-RU" sz="2000" dirty="0">
                <a:latin typeface="Monotype Corsiva" panose="03010101010201010101" pitchFamily="66" charset="0"/>
              </a:rPr>
              <a:t>, снабженные сетками, секаторы, гребни, щетки, крючки, перчатки Сонина </a:t>
            </a: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б) </a:t>
            </a:r>
            <a:r>
              <a:rPr lang="ru-RU" sz="2000" dirty="0" err="1">
                <a:latin typeface="Monotype Corsiva" panose="03010101010201010101" pitchFamily="66" charset="0"/>
              </a:rPr>
              <a:t>шишкосборщиком</a:t>
            </a:r>
            <a:r>
              <a:rPr lang="ru-RU" sz="2000" dirty="0">
                <a:latin typeface="Monotype Corsiva" panose="03010101010201010101" pitchFamily="66" charset="0"/>
              </a:rPr>
              <a:t> - при сборе шишек можно использовать </a:t>
            </a:r>
            <a:r>
              <a:rPr lang="ru-RU" sz="2000" dirty="0" err="1">
                <a:latin typeface="Monotype Corsiva" panose="03010101010201010101" pitchFamily="66" charset="0"/>
              </a:rPr>
              <a:t>шишкосборщик</a:t>
            </a:r>
            <a:r>
              <a:rPr lang="ru-RU" sz="2000" dirty="0">
                <a:latin typeface="Monotype Corsiva" panose="03010101010201010101" pitchFamily="66" charset="0"/>
              </a:rPr>
              <a:t> конструкции И.И. </a:t>
            </a:r>
            <a:r>
              <a:rPr lang="ru-RU" sz="2000" dirty="0" err="1">
                <a:latin typeface="Monotype Corsiva" panose="03010101010201010101" pitchFamily="66" charset="0"/>
              </a:rPr>
              <a:t>Соромотина</a:t>
            </a:r>
            <a:endParaRPr lang="ru-RU" sz="2000" dirty="0">
              <a:latin typeface="Monotype Corsiva" panose="03010101010201010101" pitchFamily="66" charset="0"/>
            </a:endParaRP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	Рабочий подносит </a:t>
            </a:r>
            <a:r>
              <a:rPr lang="ru-RU" sz="2000" dirty="0" err="1">
                <a:latin typeface="Monotype Corsiva" panose="03010101010201010101" pitchFamily="66" charset="0"/>
              </a:rPr>
              <a:t>шишкосборщик</a:t>
            </a:r>
            <a:r>
              <a:rPr lang="ru-RU" sz="2000" dirty="0">
                <a:latin typeface="Monotype Corsiva" panose="03010101010201010101" pitchFamily="66" charset="0"/>
              </a:rPr>
              <a:t> к кроне и заглубляет его на 30-40 см. Лопасти вращающегося барабана, ударяя по ветвям, сбивают шишки, которые падают в лоток или скатываются в </a:t>
            </a:r>
            <a:r>
              <a:rPr lang="ru-RU" sz="2000" dirty="0" err="1">
                <a:latin typeface="Monotype Corsiva" panose="03010101010201010101" pitchFamily="66" charset="0"/>
              </a:rPr>
              <a:t>шишкоприемник</a:t>
            </a:r>
            <a:endParaRPr lang="ru-RU" sz="2000" dirty="0">
              <a:latin typeface="Monotype Corsiva" panose="03010101010201010101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F85656-E502-16DE-5296-F952D42203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9808" y="2867996"/>
            <a:ext cx="2705015" cy="178510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8F8EDA3-8F43-0A87-F86B-1C2490E482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5304" y="4768815"/>
            <a:ext cx="2774022" cy="194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07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25A453-D95A-81CD-C250-2ACCBB75858A}"/>
              </a:ext>
            </a:extLst>
          </p:cNvPr>
          <p:cNvSpPr txBox="1"/>
          <p:nvPr/>
        </p:nvSpPr>
        <p:spPr>
          <a:xfrm>
            <a:off x="133564" y="102742"/>
            <a:ext cx="119488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rgbClr val="FF0000"/>
                </a:solidFill>
                <a:latin typeface="Monotype Corsiva" panose="03010101010201010101" pitchFamily="66" charset="0"/>
              </a:rPr>
              <a:t>Сбор шишек и плодов с растущих деревьев и кустарников. Процесс сбора лесосеменного сырья с растущих деревьев является очень трудоемким и дорогостоящим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5221-85B4-6D5A-F358-4B607CAE1D2D}"/>
              </a:ext>
            </a:extLst>
          </p:cNvPr>
          <p:cNvSpPr txBox="1"/>
          <p:nvPr/>
        </p:nvSpPr>
        <p:spPr>
          <a:xfrm>
            <a:off x="93163" y="2508076"/>
            <a:ext cx="8577529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0" i="0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</a:rPr>
              <a:t>Рабочие органы по принципу действия подразделяются на </a:t>
            </a:r>
            <a:r>
              <a:rPr lang="ru-RU" b="0" i="1" dirty="0">
                <a:solidFill>
                  <a:srgbClr val="FF0000"/>
                </a:solidFill>
                <a:effectLst/>
                <a:latin typeface="Franklin Gothic Medium Cond" panose="020B0606030402020204" pitchFamily="34" charset="0"/>
              </a:rPr>
              <a:t>счесывающие или отрывающие, срезающие или откусывающие, спиливающие</a:t>
            </a:r>
            <a:endParaRPr lang="ru-RU" b="0" i="0" dirty="0">
              <a:solidFill>
                <a:srgbClr val="FF0000"/>
              </a:solidFill>
              <a:effectLst/>
              <a:latin typeface="Franklin Gothic Medium Cond" panose="020B0606030402020204" pitchFamily="34" charset="0"/>
            </a:endParaRPr>
          </a:p>
          <a:p>
            <a:pPr algn="just"/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-Счесывающие или отряхивающие устройства выполнены в виде грабель и гребенок</a:t>
            </a:r>
          </a:p>
          <a:p>
            <a:pPr algn="just"/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-Срезающие рабочие органы представляют собой: секаторы-ре­заки с серповидными и фигурными ножами; секаторы-крючки, с помощью которых сначала пригибаются, а затем уже срезаются шишки; секаторы-сучкорезы; садовые секаторы-ножницы</a:t>
            </a:r>
          </a:p>
          <a:p>
            <a:pPr algn="just"/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-Откусывающие приспособления состоят из подвижной и не­подвижной рамок с заостренными краями</a:t>
            </a:r>
          </a:p>
          <a:p>
            <a:pPr algn="just"/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Приспособления, отделяющие от ветвей шишки путем их от­кручивания, имеют в верхней части специальный захват, состоя­щий из двух губок. В процессе работы захват вместе с удаляемой с дерева шишкой приводится во вращение от электродвигателя че­рез гибкий вал, располагающийся в полой штанге.</a:t>
            </a:r>
          </a:p>
          <a:p>
            <a:pPr algn="just"/>
            <a:r>
              <a:rPr lang="ru-RU" sz="1600" b="0" i="0" dirty="0" err="1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Шишкосъемник</a:t>
            </a:r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 спиливающего типа имеет рабочую головку, состоящую из конического редуктора, на выходном валу которого закрепляют вращающийся от электродвигателя пильный диск.</a:t>
            </a:r>
          </a:p>
          <a:p>
            <a:pPr algn="just"/>
            <a:r>
              <a:rPr lang="ru-RU" sz="1600" b="0" i="0" dirty="0">
                <a:solidFill>
                  <a:srgbClr val="000000"/>
                </a:solidFill>
                <a:effectLst/>
                <a:latin typeface="Franklin Gothic Medium Cond" panose="020B0606030402020204" pitchFamily="34" charset="0"/>
              </a:rPr>
              <a:t>-Отряхивающие устройства представляют собой трубчатую штангу, внутри которого помещается вал в верхней части закрепленный грузом. С помощью специальной вилки, размещенной на кожухе рабочей головки, захватываются плодоносящие ветки с шишками или плодами. При вращении вала и эксцентричного груза с вилкой рабочая головка вместе с веткой начинают виб­рировать. При вибрации ветки шишки отрываются от нее и падают на землю или в подвешенный под рабочей голов­кой мешок.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9AB7F7-FED8-1BAC-6F80-BC65E61DC55B}"/>
              </a:ext>
            </a:extLst>
          </p:cNvPr>
          <p:cNvSpPr txBox="1"/>
          <p:nvPr/>
        </p:nvSpPr>
        <p:spPr>
          <a:xfrm>
            <a:off x="133564" y="734088"/>
            <a:ext cx="849672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Arial Black" panose="020B0A04020102020204" pitchFamily="34" charset="0"/>
              </a:rPr>
              <a:t>Сбор шишек и плодов с растущих деревьев и кустарников без подъема в крону</a:t>
            </a:r>
            <a:endParaRPr lang="ru-RU" sz="2000" dirty="0">
              <a:latin typeface="Monotype Corsiva" panose="03010101010201010101" pitchFamily="66" charset="0"/>
            </a:endParaRP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Сбор шишек и плодов с кустарников выполняется, как правило, вручную, стоя на земле или с использованием простейших приспособлений – лестниц - стремянок. </a:t>
            </a:r>
          </a:p>
          <a:p>
            <a:pPr algn="just"/>
            <a:r>
              <a:rPr lang="ru-RU" sz="2000" dirty="0">
                <a:latin typeface="Monotype Corsiva" panose="03010101010201010101" pitchFamily="66" charset="0"/>
              </a:rPr>
              <a:t>При этом применяют специальные сумки, перчатки Сонина, секаторы, сучкорезы, крючки и т.д.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09EE09-7633-ECB4-B757-A00450EF5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5749" y="734088"/>
            <a:ext cx="3446660" cy="258499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760DF2C-5BF5-3057-FCD8-3B629537AE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292" y="3439942"/>
            <a:ext cx="3446660" cy="33153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2723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9D8171E-404B-464D-D9B3-4107B167010B}"/>
              </a:ext>
            </a:extLst>
          </p:cNvPr>
          <p:cNvSpPr txBox="1"/>
          <p:nvPr/>
        </p:nvSpPr>
        <p:spPr>
          <a:xfrm>
            <a:off x="174661" y="123290"/>
            <a:ext cx="119077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Сбор шишек и плодов с подъемом в крону</a:t>
            </a:r>
          </a:p>
          <a:p>
            <a:pPr algn="just"/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Заготовка шишек и плодов с растущих деревьев – трудоемкий и дорогостоящий вид работы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C137E69-A6B3-6585-AEE1-6366301AB87E}"/>
              </a:ext>
            </a:extLst>
          </p:cNvPr>
          <p:cNvSpPr txBox="1"/>
          <p:nvPr/>
        </p:nvSpPr>
        <p:spPr>
          <a:xfrm>
            <a:off x="174661" y="976045"/>
            <a:ext cx="11842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>
                <a:latin typeface="Franklin Gothic Medium Cond" panose="020B0606030402020204" pitchFamily="34" charset="0"/>
              </a:rPr>
              <a:t>Подъем сборщиков в крону по стволу дерева - подъем сборщиков в крону по стволу дерева на значительную (20-25 м) высоту требует большого физического усилия, максимальной осторожности, больших затрат времени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DBBD7AC2-B23B-45FD-3D5F-8879603691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91"/>
          <a:stretch/>
        </p:blipFill>
        <p:spPr bwMode="auto">
          <a:xfrm>
            <a:off x="174661" y="2176374"/>
            <a:ext cx="4576200" cy="4558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0B157D-64E5-D024-DB05-063189185D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7353" y="2176374"/>
            <a:ext cx="4262521" cy="45583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D4E29BE-49ED-A68F-63A8-AA758F1EE2AB}"/>
              </a:ext>
            </a:extLst>
          </p:cNvPr>
          <p:cNvSpPr txBox="1"/>
          <p:nvPr/>
        </p:nvSpPr>
        <p:spPr>
          <a:xfrm>
            <a:off x="4756935" y="2176374"/>
            <a:ext cx="303041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Особенно это относится к заготовке шишек хвойных пород: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деревья  характеризуются хорошей </a:t>
            </a:r>
            <a:r>
              <a:rPr lang="ru-RU" dirty="0" err="1">
                <a:solidFill>
                  <a:srgbClr val="0070C0"/>
                </a:solidFill>
                <a:latin typeface="Franklin Gothic Medium Cond" panose="020B0606030402020204" pitchFamily="34" charset="0"/>
              </a:rPr>
              <a:t>очищаемостью</a:t>
            </a:r>
            <a:r>
              <a:rPr lang="ru-RU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 от сучьев</a:t>
            </a:r>
          </a:p>
          <a:p>
            <a:pPr marL="342900" indent="-342900" algn="just">
              <a:buFont typeface="Wingdings" panose="05000000000000000000" pitchFamily="2" charset="2"/>
              <a:buChar char="q"/>
            </a:pPr>
            <a:r>
              <a:rPr lang="ru-RU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семена созревают в октябре-ноябре. </a:t>
            </a:r>
          </a:p>
          <a:p>
            <a:pPr algn="just"/>
            <a:endParaRPr lang="ru-RU" dirty="0">
              <a:solidFill>
                <a:srgbClr val="0070C0"/>
              </a:solidFill>
              <a:latin typeface="Franklin Gothic Medium Cond" panose="020B0606030402020204" pitchFamily="34" charset="0"/>
            </a:endParaRPr>
          </a:p>
          <a:p>
            <a:pPr algn="just"/>
            <a:r>
              <a:rPr lang="ru-RU" dirty="0">
                <a:solidFill>
                  <a:srgbClr val="0070C0"/>
                </a:solidFill>
                <a:latin typeface="Franklin Gothic Medium Cond" panose="020B0606030402020204" pitchFamily="34" charset="0"/>
              </a:rPr>
              <a:t>Это отодвигает сроки заготовки лесосеменного сырья на зимние месяцы, когда сборщики сталкиваются с большими трудностями при подъеме в крону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0644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CE1E6C2-8EDE-3AAA-5C65-47B2EC5442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81" y="832476"/>
            <a:ext cx="5350771" cy="40991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99F1A9-A4D2-56C9-4CD8-7816CAF40184}"/>
              </a:ext>
            </a:extLst>
          </p:cNvPr>
          <p:cNvSpPr txBox="1"/>
          <p:nvPr/>
        </p:nvSpPr>
        <p:spPr>
          <a:xfrm>
            <a:off x="205481" y="21758"/>
            <a:ext cx="5095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C00000"/>
                </a:solidFill>
                <a:latin typeface="Franklin Gothic Medium Cond" panose="020B0606030402020204" pitchFamily="34" charset="0"/>
              </a:rPr>
              <a:t>Подъем в крону дерева с помощью различных подъемных механизмов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1309F7-821F-0B49-F570-AB99C192452D}"/>
              </a:ext>
            </a:extLst>
          </p:cNvPr>
          <p:cNvSpPr txBox="1"/>
          <p:nvPr/>
        </p:nvSpPr>
        <p:spPr>
          <a:xfrm>
            <a:off x="0" y="4868403"/>
            <a:ext cx="5938463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Franklin Gothic Medium Cond" panose="020B0606030402020204" pitchFamily="34" charset="0"/>
              </a:rPr>
              <a:t>Большинство используемых подъёмных механизмов дают возможность сбора семенного материала с деревьев высотой до 15 м. </a:t>
            </a:r>
          </a:p>
          <a:p>
            <a:pPr algn="just"/>
            <a:r>
              <a:rPr lang="ru-RU" dirty="0">
                <a:latin typeface="Franklin Gothic Medium Cond" panose="020B0606030402020204" pitchFamily="34" charset="0"/>
              </a:rPr>
              <a:t>	Применение этих устройств для работы на больших высотах ограничивается рельефом местности, низкой маневренностью и большой трудоёмкостью приведения в рабочее состояние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BC69A62-9863-6432-8C21-EE37344CCA28}"/>
              </a:ext>
            </a:extLst>
          </p:cNvPr>
          <p:cNvSpPr txBox="1"/>
          <p:nvPr/>
        </p:nvSpPr>
        <p:spPr>
          <a:xfrm>
            <a:off x="5938463" y="4976125"/>
            <a:ext cx="609771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Franklin Gothic Medium Cond" panose="020B0606030402020204" pitchFamily="34" charset="0"/>
              </a:rPr>
              <a:t>Вибрационный метод заготовки лесосеменного сырья широко используется при заготовке шишек кедра сибирского, корейского и лиственницы сибирской, а также при заготовке плодов яблони, груши, шелковицы и косточковых пород. </a:t>
            </a:r>
          </a:p>
          <a:p>
            <a:pPr algn="just"/>
            <a:r>
              <a:rPr lang="ru-RU" sz="1600" dirty="0">
                <a:latin typeface="Franklin Gothic Medium Cond" panose="020B0606030402020204" pitchFamily="34" charset="0"/>
              </a:rPr>
              <a:t>	Заготовку семян этим методом следует проводить в ясную сухую безветренную погоду во второй половине дня, когда шишки подсыхают и семена выпадают на подостланный полог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0629C4-D148-7C07-964A-94425503F5AE}"/>
              </a:ext>
            </a:extLst>
          </p:cNvPr>
          <p:cNvSpPr txBox="1"/>
          <p:nvPr/>
        </p:nvSpPr>
        <p:spPr>
          <a:xfrm>
            <a:off x="6760393" y="22968"/>
            <a:ext cx="49315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C00000"/>
                </a:solidFill>
                <a:latin typeface="Franklin Gothic Medium Cond" panose="020B0606030402020204" pitchFamily="34" charset="0"/>
              </a:rPr>
              <a:t>Вибрационный и пневматический методы заготовки лесосеменного сырья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55DAC5B-2186-C273-75D1-5F8FFB202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834" y="832475"/>
            <a:ext cx="4698713" cy="4099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06569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0AD6DFD-8549-E38A-2F7E-84A1F92349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803"/>
          <a:stretch/>
        </p:blipFill>
        <p:spPr>
          <a:xfrm>
            <a:off x="287677" y="193880"/>
            <a:ext cx="5911065" cy="4963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0D906E-5406-BC21-6EB0-675C6F654FD7}"/>
              </a:ext>
            </a:extLst>
          </p:cNvPr>
          <p:cNvSpPr txBox="1"/>
          <p:nvPr/>
        </p:nvSpPr>
        <p:spPr>
          <a:xfrm>
            <a:off x="6298058" y="122834"/>
            <a:ext cx="5783463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20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Партия семян</a:t>
            </a:r>
            <a:r>
              <a:rPr lang="ru-RU" sz="20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определённое по массе количество однородных семян одного вида или разновидности, удостоверенное паспортом и этикеткой</a:t>
            </a:r>
            <a:endParaRPr lang="ru-RU" b="1" i="0" dirty="0">
              <a:solidFill>
                <a:srgbClr val="0070C0"/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>
              <a:spcAft>
                <a:spcPts val="600"/>
              </a:spcAft>
            </a:pPr>
            <a:r>
              <a:rPr lang="ru-RU" sz="1600" b="1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Однородными считают семена</a:t>
            </a: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которые: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</a:t>
            </a: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обраны в однородных условиях местопроизрастания, в насаждениях одной возрастной группы, в насаждениях одного происхождения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одинаковы по лесоводственной ценности — нормальные, улучшенные или отборные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одинаковы по времени сбора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одинаковы по способу сбора, обработки плодов и семян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одинаковы по сроку извлечения из шишек — не более 2 недель работы шишкосушилки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schemeClr val="tx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х</a:t>
            </a: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ранятся в одинаковых условиях</a:t>
            </a:r>
            <a:endParaRPr lang="ru-RU" sz="1600" dirty="0">
              <a:solidFill>
                <a:schemeClr val="tx2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ru-RU" sz="1600" b="0" i="0" dirty="0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одинаковы по цвету, блеску, запаху, степени влажности и </a:t>
            </a:r>
            <a:r>
              <a:rPr lang="ru-RU" sz="1600" b="0" i="0" dirty="0" err="1">
                <a:solidFill>
                  <a:schemeClr val="tx2">
                    <a:lumMod val="50000"/>
                  </a:schemeClr>
                </a:solidFill>
                <a:effectLst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повреждённости</a:t>
            </a:r>
            <a:endParaRPr lang="ru-RU" sz="1600" b="0" i="0" dirty="0">
              <a:solidFill>
                <a:schemeClr val="tx2">
                  <a:lumMod val="50000"/>
                </a:schemeClr>
              </a:solidFill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5D31FD-BB9C-AC89-1635-9C4D08017389}"/>
              </a:ext>
            </a:extLst>
          </p:cNvPr>
          <p:cNvSpPr txBox="1"/>
          <p:nvPr/>
        </p:nvSpPr>
        <p:spPr>
          <a:xfrm>
            <a:off x="110479" y="5411727"/>
            <a:ext cx="11971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0" i="0" dirty="0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Для определения объёма шишек применяют ящик, размером 50x50x40 см объемом 100 литров (1 гектолитр) и ведро, объёмом 10 литров (1 декалитр) с отметками на его внутренней стороне делений: 0,2 </a:t>
            </a:r>
            <a:r>
              <a:rPr lang="ru-RU" sz="2000" b="0" i="0" dirty="0" err="1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дл</a:t>
            </a:r>
            <a:r>
              <a:rPr lang="ru-RU" sz="2000" b="0" i="0" dirty="0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; 04 </a:t>
            </a:r>
            <a:r>
              <a:rPr lang="ru-RU" sz="2000" b="0" i="0" dirty="0" err="1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дл</a:t>
            </a:r>
            <a:r>
              <a:rPr lang="ru-RU" sz="2000" b="0" i="0" dirty="0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; 0,8 </a:t>
            </a:r>
            <a:r>
              <a:rPr lang="ru-RU" sz="2000" b="0" i="0" dirty="0" err="1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дл</a:t>
            </a:r>
            <a:r>
              <a:rPr lang="ru-RU" sz="2000" b="0" i="0" dirty="0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 и 1,0 дл.</a:t>
            </a:r>
          </a:p>
          <a:p>
            <a:pPr algn="just"/>
            <a:r>
              <a:rPr lang="ru-RU" sz="2000" b="0" i="0" dirty="0">
                <a:solidFill>
                  <a:srgbClr val="373D3F"/>
                </a:solidFill>
                <a:effectLst/>
                <a:latin typeface="Monotype Corsiva" panose="03010101010201010101" pitchFamily="66" charset="0"/>
              </a:rPr>
              <a:t>	При влажности шишек около 25-30% в гектолитре содержится примерно 50 кг шишек сосны обыкновенной, 25-30 кг ели европейской и 40 кг лиственницы сибирской</a:t>
            </a:r>
            <a:endParaRPr lang="ru-RU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922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A362614-C63E-1D0C-D927-D556B9CEFEB8}"/>
              </a:ext>
            </a:extLst>
          </p:cNvPr>
          <p:cNvSpPr txBox="1"/>
          <p:nvPr/>
        </p:nvSpPr>
        <p:spPr>
          <a:xfrm>
            <a:off x="82193" y="94702"/>
            <a:ext cx="9020710" cy="67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000" b="1" i="0" dirty="0">
                <a:solidFill>
                  <a:srgbClr val="7030A0"/>
                </a:solidFill>
                <a:effectLst/>
                <a:latin typeface="Franklin Gothic Medium Cond" panose="020B0606030402020204" pitchFamily="34" charset="0"/>
              </a:rPr>
              <a:t>Формирование партии семян хвойных пород</a:t>
            </a:r>
            <a:r>
              <a:rPr lang="ru-RU" sz="2000" b="0" i="0" dirty="0">
                <a:solidFill>
                  <a:srgbClr val="7030A0"/>
                </a:solidFill>
                <a:effectLst/>
                <a:latin typeface="Franklin Gothic Medium Cond" panose="020B0606030402020204" pitchFamily="34" charset="0"/>
              </a:rPr>
              <a:t> включает следующие этапы: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Осмотр мест и насаждений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для заготовки лесосеменного сырья и их группирование в соответствии с ГОСТ 13056.1-67. В отдельные партии выделяют семена, заготовленные на одном объекте лесного семеноводства, в насаждении одного происхождения, в однородных условиях местопроизрастания, в пределах одной группы возраста, одного периода заготовки, с использованием одинаковых способов сбора, обработки и хранения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Предварительная очистка от примесей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Сухие нераскрывшиеся плоды пропускают через грохот, освобождая от листьев, частей веток, земли, повреждённых и пустых плодов и других примесей. Мелкие частицы отделяют от семян (плодов) на решетах или ситах</a:t>
            </a:r>
            <a:endParaRPr lang="ru-RU" sz="1400" b="1" i="0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паспорта и этикетки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на каждую партию семян. Паспорт оформляется на каждую партию семян в одном экземпляре, а этикетки — в двух экземплярах на каждое место тары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Отбор среднего образца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для определения посевных качеств семян. От проверяемой партии семян берут выемки и объединяют их для составления исходного образца, из которого выделяют средний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Упаковка среднего образца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Его помещают в чистый мешочек из плотной ткани, предварительно продезинфицированный кипячением в воде, вкладывают этикетку, копию паспорта, акт отбора среднего образца и завязывают. На мешочке делают надпись: порода, номер паспорта, масса партии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ru-RU" sz="1400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Упаковка образцов</a:t>
            </a: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 Их упаковывают в плотную бумагу и не позднее 2 дней после отбора бандеролью отправляют на лесосеменную станцию</a:t>
            </a:r>
          </a:p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ru-RU" sz="14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Семена хвойных пород перевозят в 5–6-слойных бумажных или плотных двойных тканевых мешках массой не более 50 кг. </a:t>
            </a:r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3646F4F9-C865-6D1D-08B4-9BD66A790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591" y="94702"/>
            <a:ext cx="2897215" cy="21186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9767CF76-53E3-792A-48F1-2BBD75F23C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12591" y="2263617"/>
            <a:ext cx="2897213" cy="20445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5ED46CE7-F81F-9AEB-EDD2-354D9A0D4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592" y="4415654"/>
            <a:ext cx="2928034" cy="2347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248195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C640851-C681-DE31-E86E-9E440C42E4FF}"/>
              </a:ext>
            </a:extLst>
          </p:cNvPr>
          <p:cNvSpPr txBox="1"/>
          <p:nvPr/>
        </p:nvSpPr>
        <p:spPr>
          <a:xfrm>
            <a:off x="205483" y="0"/>
            <a:ext cx="11986517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Вопросы по теме лекционного занятия:</a:t>
            </a:r>
            <a:br>
              <a:rPr lang="ru-RU" sz="2400" dirty="0"/>
            </a:br>
            <a:r>
              <a:rPr lang="ru-RU" b="0" i="0" dirty="0">
                <a:solidFill>
                  <a:srgbClr val="000000"/>
                </a:solidFill>
                <a:effectLst/>
                <a:latin typeface="Franklin Gothic Demi" panose="020B0703020102020204" pitchFamily="34" charset="0"/>
              </a:rPr>
              <a:t>1. 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Franklin Gothic Demi" panose="020B0703020102020204" pitchFamily="34" charset="0"/>
              </a:rPr>
              <a:t>Каким способом заготавливают лесосеменное сырье сосны обыкновенной, ели обыкновенной, лиственницы сибирской, дуба черешчатого?</a:t>
            </a:r>
            <a:br>
              <a:rPr lang="ru-RU" sz="2000" dirty="0">
                <a:latin typeface="Franklin Gothic Demi" panose="020B0703020102020204" pitchFamily="34" charset="0"/>
              </a:rPr>
            </a:br>
            <a:r>
              <a:rPr lang="ru-RU" sz="2000" dirty="0">
                <a:solidFill>
                  <a:srgbClr val="000000"/>
                </a:solidFill>
                <a:latin typeface="Franklin Gothic Demi" panose="020B0703020102020204" pitchFamily="34" charset="0"/>
              </a:rPr>
              <a:t>2</a:t>
            </a:r>
            <a:r>
              <a:rPr lang="ru-RU" sz="2000" b="0" i="0" dirty="0">
                <a:solidFill>
                  <a:srgbClr val="000000"/>
                </a:solidFill>
                <a:effectLst/>
                <a:latin typeface="Franklin Gothic Demi" panose="020B0703020102020204" pitchFamily="34" charset="0"/>
              </a:rPr>
              <a:t>. Размер партии шишек и семян - величина регламентируемая?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Franklin Gothic Demi" panose="020B0703020102020204" pitchFamily="34" charset="0"/>
              </a:rPr>
              <a:t>3. Назовите способы заготовки лесосеменного сырья с растущих деревьев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Franklin Gothic Demi" panose="020B0703020102020204" pitchFamily="34" charset="0"/>
              </a:rPr>
              <a:t>4. Дать определения следующим понятиям: срок заготовки, спелость урожайная, спелость физиологическая</a:t>
            </a:r>
          </a:p>
          <a:p>
            <a:pPr>
              <a:lnSpc>
                <a:spcPct val="150000"/>
              </a:lnSpc>
            </a:pPr>
            <a:r>
              <a:rPr lang="ru-RU" sz="2000" dirty="0">
                <a:latin typeface="Franklin Gothic Demi" panose="020B0703020102020204" pitchFamily="34" charset="0"/>
              </a:rPr>
              <a:t>5. Перечислите машины и механизмы для заготовки лесосеменного сырья  древесно-кустарниковых пород с растущих деревьев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6D3660-9901-2AAD-3681-77FD17ABCCA9}"/>
              </a:ext>
            </a:extLst>
          </p:cNvPr>
          <p:cNvSpPr txBox="1"/>
          <p:nvPr/>
        </p:nvSpPr>
        <p:spPr>
          <a:xfrm>
            <a:off x="92466" y="4306945"/>
            <a:ext cx="120995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ru-RU" sz="2000" b="1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Домашнее задание: </a:t>
            </a:r>
            <a:r>
              <a:rPr lang="ru-RU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Редько Г.И. Лесные культуры. В 2ч. Часть 1: учебник для СПО/ М: Издательство </a:t>
            </a:r>
            <a:r>
              <a:rPr lang="ru-RU" sz="20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Юрайт</a:t>
            </a:r>
            <a:r>
              <a:rPr lang="ru-RU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стр. </a:t>
            </a:r>
            <a:r>
              <a:rPr lang="ru-RU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49 - 64</a:t>
            </a:r>
            <a:endParaRPr lang="ru-RU" sz="20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F1B9B5-AA53-8564-DE03-A38E738E0F2F}"/>
              </a:ext>
            </a:extLst>
          </p:cNvPr>
          <p:cNvSpPr txBox="1"/>
          <p:nvPr/>
        </p:nvSpPr>
        <p:spPr>
          <a:xfrm>
            <a:off x="46233" y="4916184"/>
            <a:ext cx="1209953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используемой литературы:</a:t>
            </a:r>
          </a:p>
          <a:p>
            <a:pPr marL="457200" indent="-457200" algn="just">
              <a:buAutoNum type="arabicPeriod"/>
            </a:pPr>
            <a:r>
              <a:rPr lang="ru-RU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Редько Г.И. Лесные культуры. В 2ч. Часть 1: учебник для СПО/ М: Издательство </a:t>
            </a:r>
            <a:r>
              <a:rPr lang="ru-RU" sz="2000" kern="1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Юрайт</a:t>
            </a:r>
            <a:r>
              <a:rPr lang="ru-RU" sz="20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стр. </a:t>
            </a:r>
            <a:r>
              <a:rPr lang="ru-RU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49 – 64</a:t>
            </a:r>
          </a:p>
          <a:p>
            <a:pPr marL="457200" indent="-457200" algn="just">
              <a:buAutoNum type="arabicPeriod"/>
            </a:pPr>
            <a:r>
              <a:rPr lang="ru-RU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Способы, приспособления и технические средства для сбора шишек, лесных семян и плодов (состояние, проблемы и перспективы) Л. Т. Свиридов, Т. Л. Свиридов, Р. В. Маньков, Д. А. Новицкий, Н. А. Хорольский ФГБОУ ВПО «Воронежская Государственная Лесотехническая академия»</a:t>
            </a:r>
          </a:p>
          <a:p>
            <a:pPr marL="457200" indent="-457200" algn="just">
              <a:buAutoNum type="arabicPeriod"/>
            </a:pPr>
            <a:r>
              <a:rPr lang="ru-RU" sz="2000" kern="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Интернет-ресурс</a:t>
            </a:r>
          </a:p>
        </p:txBody>
      </p:sp>
    </p:spTree>
    <p:extLst>
      <p:ext uri="{BB962C8B-B14F-4D97-AF65-F5344CB8AC3E}">
        <p14:creationId xmlns:p14="http://schemas.microsoft.com/office/powerpoint/2010/main" val="19382991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1878</Words>
  <Application>Microsoft Office PowerPoint</Application>
  <PresentationFormat>Широкоэкранный</PresentationFormat>
  <Paragraphs>141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Courier New</vt:lpstr>
      <vt:lpstr>Franklin Gothic Demi</vt:lpstr>
      <vt:lpstr>Franklin Gothic Demi Cond</vt:lpstr>
      <vt:lpstr>Franklin Gothic Medium</vt:lpstr>
      <vt:lpstr>Franklin Gothic Medium Cond</vt:lpstr>
      <vt:lpstr>Monotype Corsiva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Марина</dc:creator>
  <cp:lastModifiedBy>Марина</cp:lastModifiedBy>
  <cp:revision>8</cp:revision>
  <dcterms:created xsi:type="dcterms:W3CDTF">2025-01-21T15:13:28Z</dcterms:created>
  <dcterms:modified xsi:type="dcterms:W3CDTF">2025-03-29T16:16:40Z</dcterms:modified>
</cp:coreProperties>
</file>