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8" r:id="rId2"/>
    <p:sldId id="256" r:id="rId3"/>
    <p:sldId id="259" r:id="rId4"/>
    <p:sldId id="260" r:id="rId5"/>
    <p:sldId id="261" r:id="rId6"/>
    <p:sldId id="273" r:id="rId7"/>
    <p:sldId id="262" r:id="rId8"/>
    <p:sldId id="263" r:id="rId9"/>
    <p:sldId id="264" r:id="rId10"/>
    <p:sldId id="269" r:id="rId11"/>
    <p:sldId id="265" r:id="rId12"/>
    <p:sldId id="266" r:id="rId13"/>
    <p:sldId id="271" r:id="rId14"/>
    <p:sldId id="270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5997"/>
    <a:srgbClr val="E6D5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F8C87D-6093-49FA-AEC6-F5BF99AD3FAA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DE5EA7F-B1F9-4C74-9A88-B78BD1F4F379}" type="pres">
      <dgm:prSet presAssocID="{8CF8C87D-6093-49FA-AEC6-F5BF99AD3FA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F2CD76CB-4CF1-475A-99A1-37F7135F4918}" type="presOf" srcId="{8CF8C87D-6093-49FA-AEC6-F5BF99AD3FAA}" destId="{4DE5EA7F-B1F9-4C74-9A88-B78BD1F4F379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E46591-5126-4FA5-BDEA-77BA34DB318E}" type="datetimeFigureOut">
              <a:rPr lang="ru-RU" smtClean="0"/>
              <a:pPr/>
              <a:t>27.03.2024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B4B159-80B3-4640-9E90-8E2667EC62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721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B4B159-80B3-4640-9E90-8E2667EC62A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116B-632E-4870-ADCB-59E596ABB55D}" type="datetimeFigureOut">
              <a:rPr lang="ru-RU" smtClean="0"/>
              <a:pPr/>
              <a:t>27.03.2024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6D4A138-D562-4441-A61B-327A5FBC2C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116B-632E-4870-ADCB-59E596ABB55D}" type="datetimeFigureOut">
              <a:rPr lang="ru-RU" smtClean="0"/>
              <a:pPr/>
              <a:t>27.03.2024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A138-D562-4441-A61B-327A5FBC2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116B-632E-4870-ADCB-59E596ABB55D}" type="datetimeFigureOut">
              <a:rPr lang="ru-RU" smtClean="0"/>
              <a:pPr/>
              <a:t>27.03.2024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A138-D562-4441-A61B-327A5FBC2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116B-632E-4870-ADCB-59E596ABB55D}" type="datetimeFigureOut">
              <a:rPr lang="ru-RU" smtClean="0"/>
              <a:pPr/>
              <a:t>27.03.2024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A138-D562-4441-A61B-327A5FBC2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116B-632E-4870-ADCB-59E596ABB55D}" type="datetimeFigureOut">
              <a:rPr lang="ru-RU" smtClean="0"/>
              <a:pPr/>
              <a:t>27.03.2024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A138-D562-4441-A61B-327A5FBC2C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116B-632E-4870-ADCB-59E596ABB55D}" type="datetimeFigureOut">
              <a:rPr lang="ru-RU" smtClean="0"/>
              <a:pPr/>
              <a:t>27.03.2024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A138-D562-4441-A61B-327A5FBC2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116B-632E-4870-ADCB-59E596ABB55D}" type="datetimeFigureOut">
              <a:rPr lang="ru-RU" smtClean="0"/>
              <a:pPr/>
              <a:t>27.03.2024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A138-D562-4441-A61B-327A5FBC2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116B-632E-4870-ADCB-59E596ABB55D}" type="datetimeFigureOut">
              <a:rPr lang="ru-RU" smtClean="0"/>
              <a:pPr/>
              <a:t>27.03.2024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A138-D562-4441-A61B-327A5FBC2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116B-632E-4870-ADCB-59E596ABB55D}" type="datetimeFigureOut">
              <a:rPr lang="ru-RU" smtClean="0"/>
              <a:pPr/>
              <a:t>27.03.2024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A138-D562-4441-A61B-327A5FBC2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116B-632E-4870-ADCB-59E596ABB55D}" type="datetimeFigureOut">
              <a:rPr lang="ru-RU" smtClean="0"/>
              <a:pPr/>
              <a:t>27.03.2024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A138-D562-4441-A61B-327A5FBC2C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116B-632E-4870-ADCB-59E596ABB55D}" type="datetimeFigureOut">
              <a:rPr lang="ru-RU" smtClean="0"/>
              <a:pPr/>
              <a:t>27.03.2024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A138-D562-4441-A61B-327A5FBC2C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683116B-632E-4870-ADCB-59E596ABB55D}" type="datetimeFigureOut">
              <a:rPr lang="ru-RU" smtClean="0"/>
              <a:pPr/>
              <a:t>27.03.2024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26D4A138-D562-4441-A61B-327A5FBC2C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hyperlink" Target="http://www.file4all.ru/uploads/posts/2011-04/1304146616_in_days_of_war_21457_2.jp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le4all.ru/uploads/posts/2011-04/1304146616_in_days_of_war_21457_2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Рисунок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86990" y="-52661"/>
            <a:ext cx="9286908" cy="6858000"/>
          </a:xfrm>
        </p:spPr>
      </p:pic>
      <p:pic>
        <p:nvPicPr>
          <p:cNvPr id="5" name="Picture 8" descr="http://www.picshare.ru/uploads/140428/236p3zv92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5282618"/>
            <a:ext cx="4104456" cy="1313427"/>
          </a:xfrm>
          <a:prstGeom prst="rect">
            <a:avLst/>
          </a:prstGeom>
          <a:noFill/>
        </p:spPr>
      </p:pic>
      <p:pic>
        <p:nvPicPr>
          <p:cNvPr id="10" name="Picture 2" descr="Картинка 1 из 6236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527745">
            <a:off x="5551571" y="1381468"/>
            <a:ext cx="4232410" cy="316835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="" xmlns:a16="http://schemas.microsoft.com/office/drawing/2014/main" id="{B3449025-AA6F-47CE-94A7-AEB2C21C916F}"/>
              </a:ext>
            </a:extLst>
          </p:cNvPr>
          <p:cNvSpPr/>
          <p:nvPr/>
        </p:nvSpPr>
        <p:spPr>
          <a:xfrm>
            <a:off x="495166" y="1870157"/>
            <a:ext cx="4320480" cy="84446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2022 -1945= 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__ 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="" xmlns:a16="http://schemas.microsoft.com/office/drawing/2014/main" id="{526C4620-53C2-4C3F-A16A-C26D203050AC}"/>
              </a:ext>
            </a:extLst>
          </p:cNvPr>
          <p:cNvSpPr/>
          <p:nvPr/>
        </p:nvSpPr>
        <p:spPr>
          <a:xfrm>
            <a:off x="179512" y="3429000"/>
            <a:ext cx="5132243" cy="152400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77 лет </a:t>
            </a:r>
          </a:p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Великой Победе 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="" xmlns:a16="http://schemas.microsoft.com/office/drawing/2014/main" id="{EFF22025-B454-427E-B641-67BA6981040C}"/>
              </a:ext>
            </a:extLst>
          </p:cNvPr>
          <p:cNvSpPr/>
          <p:nvPr/>
        </p:nvSpPr>
        <p:spPr>
          <a:xfrm>
            <a:off x="495165" y="1870156"/>
            <a:ext cx="4320480" cy="84446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2022 -1945= 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77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96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071670" y="18573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 </a:t>
            </a:r>
          </a:p>
        </p:txBody>
      </p:sp>
      <p:pic>
        <p:nvPicPr>
          <p:cNvPr id="6" name="Picture 4" descr="http://st2.maxpark.com/static/u/photo/3053246948/740_294286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01" y="1628800"/>
            <a:ext cx="9060025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="" xmlns:a16="http://schemas.microsoft.com/office/drawing/2014/main" id="{83F8EB84-81D9-43B9-8DC5-021B40FE3A0F}"/>
              </a:ext>
            </a:extLst>
          </p:cNvPr>
          <p:cNvSpPr/>
          <p:nvPr/>
        </p:nvSpPr>
        <p:spPr>
          <a:xfrm>
            <a:off x="2310097" y="1823813"/>
            <a:ext cx="4926199" cy="45305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  <p:pic>
        <p:nvPicPr>
          <p:cNvPr id="3073" name="Picture 1" descr="C:\Users\админ\Desktop\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32637" y="3140968"/>
            <a:ext cx="4231851" cy="2840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: скругленные углы 9">
            <a:extLst>
              <a:ext uri="{FF2B5EF4-FFF2-40B4-BE49-F238E27FC236}">
                <a16:creationId xmlns="" xmlns:a16="http://schemas.microsoft.com/office/drawing/2014/main" id="{6668E9CF-7B0C-432D-BFFB-F6EE92C6EDA7}"/>
              </a:ext>
            </a:extLst>
          </p:cNvPr>
          <p:cNvSpPr/>
          <p:nvPr/>
        </p:nvSpPr>
        <p:spPr>
          <a:xfrm>
            <a:off x="2411760" y="1806879"/>
            <a:ext cx="5152140" cy="45305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Битва за Днепр</a:t>
            </a:r>
            <a:endParaRPr lang="ru-RU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="" xmlns:a16="http://schemas.microsoft.com/office/drawing/2014/main" id="{AF8D517A-FBB5-4A41-864A-D2A6C3F5892F}"/>
              </a:ext>
            </a:extLst>
          </p:cNvPr>
          <p:cNvSpPr/>
          <p:nvPr/>
        </p:nvSpPr>
        <p:spPr>
          <a:xfrm>
            <a:off x="218937" y="2492896"/>
            <a:ext cx="4334188" cy="388843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Боевые действия в тылу врага развернулись на местности протяженностью около 1000 км по фронту и 750 км в глубину. Какова площадь военных действий?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2799" y="-12787"/>
            <a:ext cx="9144000" cy="6858000"/>
          </a:xfrm>
          <a:prstGeom prst="rect">
            <a:avLst/>
          </a:prstGeom>
        </p:spPr>
      </p:pic>
      <p:pic>
        <p:nvPicPr>
          <p:cNvPr id="8" name="Picture 2" descr="https://topwar.ru/uploads/posts/2012-10/thumbs/1350211311_znamy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00055" y="3037634"/>
            <a:ext cx="3522039" cy="3431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: скругленные углы 10">
            <a:extLst>
              <a:ext uri="{FF2B5EF4-FFF2-40B4-BE49-F238E27FC236}">
                <a16:creationId xmlns="" xmlns:a16="http://schemas.microsoft.com/office/drawing/2014/main" id="{64786C23-DBD7-4D9F-91FF-EAD59CEDBBFD}"/>
              </a:ext>
            </a:extLst>
          </p:cNvPr>
          <p:cNvSpPr/>
          <p:nvPr/>
        </p:nvSpPr>
        <p:spPr>
          <a:xfrm>
            <a:off x="2043865" y="1736695"/>
            <a:ext cx="5152140" cy="45305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Берлинская операция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="" xmlns:a16="http://schemas.microsoft.com/office/drawing/2014/main" id="{75651615-B676-40AB-9C5F-F256EB53E7DA}"/>
              </a:ext>
            </a:extLst>
          </p:cNvPr>
          <p:cNvSpPr/>
          <p:nvPr/>
        </p:nvSpPr>
        <p:spPr>
          <a:xfrm>
            <a:off x="230338" y="2420888"/>
            <a:ext cx="4982677" cy="367240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Заключительной масштабной операцией в Великой Отечественной войне стала Берлинская операция. 2 мая Берлин капитулировал.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 мая 1945 года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Москва и все города – герои салютовали победителям.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videoplayback">
            <a:hlinkClick r:id="" action="ppaction://media"/>
            <a:extLst>
              <a:ext uri="{FF2B5EF4-FFF2-40B4-BE49-F238E27FC236}">
                <a16:creationId xmlns="" xmlns:a16="http://schemas.microsoft.com/office/drawing/2014/main" id="{591171A3-67A5-4633-9D31-BC145C589DD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08520" y="-23327"/>
            <a:ext cx="9324528" cy="6381328"/>
          </a:xfrm>
          <a:prstGeom prst="rect">
            <a:avLst/>
          </a:prstGeom>
          <a:ln w="10795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95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010" y="-6715"/>
            <a:ext cx="9144000" cy="6858000"/>
          </a:xfrm>
          <a:prstGeom prst="rect">
            <a:avLst/>
          </a:prstGeom>
        </p:spPr>
      </p:pic>
      <p:pic>
        <p:nvPicPr>
          <p:cNvPr id="5" name="Содержимое 3" descr="апрпмшьччвпартпв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955752" y="2276871"/>
            <a:ext cx="4181798" cy="4124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="" xmlns:a16="http://schemas.microsoft.com/office/drawing/2014/main" id="{C3744EE7-D62F-46B8-84FD-476127F0D893}"/>
              </a:ext>
            </a:extLst>
          </p:cNvPr>
          <p:cNvSpPr/>
          <p:nvPr/>
        </p:nvSpPr>
        <p:spPr>
          <a:xfrm>
            <a:off x="1652108" y="1723093"/>
            <a:ext cx="5800212" cy="45305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="" xmlns:a16="http://schemas.microsoft.com/office/drawing/2014/main" id="{57272334-AA46-4380-A4D6-90FE413F274C}"/>
              </a:ext>
            </a:extLst>
          </p:cNvPr>
          <p:cNvSpPr/>
          <p:nvPr/>
        </p:nvSpPr>
        <p:spPr>
          <a:xfrm>
            <a:off x="459711" y="2492895"/>
            <a:ext cx="3896265" cy="316835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№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92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460.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2" descr="http://img1.liveinternet.ru/images/attach/b/4/112/803/112803845_lkjhgf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274" y="1844824"/>
            <a:ext cx="9128339" cy="4929222"/>
          </a:xfrm>
          <a:prstGeom prst="rect">
            <a:avLst/>
          </a:prstGeom>
          <a:noFill/>
        </p:spPr>
      </p:pic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74184B0C-50F9-4793-BE3D-4F5485E69726}"/>
              </a:ext>
            </a:extLst>
          </p:cNvPr>
          <p:cNvSpPr/>
          <p:nvPr/>
        </p:nvSpPr>
        <p:spPr>
          <a:xfrm>
            <a:off x="395537" y="2563402"/>
            <a:ext cx="5328592" cy="93760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0304"/>
            <a:ext cx="9304711" cy="6858000"/>
          </a:xfrm>
          <a:prstGeom prst="rect">
            <a:avLst/>
          </a:prstGeom>
        </p:spPr>
      </p:pic>
      <p:pic>
        <p:nvPicPr>
          <p:cNvPr id="5" name="Picture 2" descr="Картинка 1 из 6236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040317">
            <a:off x="-824952" y="1844824"/>
            <a:ext cx="4232410" cy="316835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="" xmlns:a16="http://schemas.microsoft.com/office/drawing/2014/main" id="{2F8922AA-F8FB-4FAC-9D55-A4FBDCF517EF}"/>
              </a:ext>
            </a:extLst>
          </p:cNvPr>
          <p:cNvSpPr/>
          <p:nvPr/>
        </p:nvSpPr>
        <p:spPr>
          <a:xfrm>
            <a:off x="3347864" y="2348880"/>
            <a:ext cx="5724128" cy="324036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Тема урока: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Цифры и факты о Великой Отечественной Войне»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Рисунок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817810657"/>
              </p:ext>
            </p:extLst>
          </p:nvPr>
        </p:nvGraphicFramePr>
        <p:xfrm>
          <a:off x="254525" y="1772816"/>
          <a:ext cx="8358246" cy="2357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467791"/>
              </p:ext>
            </p:extLst>
          </p:nvPr>
        </p:nvGraphicFramePr>
        <p:xfrm>
          <a:off x="395536" y="4149080"/>
          <a:ext cx="8267246" cy="1252067"/>
        </p:xfrm>
        <a:graphic>
          <a:graphicData uri="http://schemas.openxmlformats.org/drawingml/2006/table">
            <a:tbl>
              <a:tblPr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</a:tblPr>
              <a:tblGrid>
                <a:gridCol w="57234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9953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038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6799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9953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9953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9953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93547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593547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572347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60703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580057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678338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6628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43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410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77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72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147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92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626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427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26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15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892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endParaRPr lang="ru-RU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endParaRPr lang="ru-RU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endParaRPr lang="ru-RU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6809775"/>
              </p:ext>
            </p:extLst>
          </p:nvPr>
        </p:nvGraphicFramePr>
        <p:xfrm>
          <a:off x="1331640" y="1772816"/>
          <a:ext cx="6096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73 – 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662 – 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9 * 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65 + 12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84 + 63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62 + 15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26 – 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431 – 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60 – 45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81 + 11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70 : 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12 + 14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7 * 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387 + 40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56 : 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49 : 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10 : 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41 * 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Прямоугольник: скругленные углы 4">
            <a:extLst>
              <a:ext uri="{FF2B5EF4-FFF2-40B4-BE49-F238E27FC236}">
                <a16:creationId xmlns="" xmlns:a16="http://schemas.microsoft.com/office/drawing/2014/main" id="{1938CC92-9D58-4BC4-A9ED-84EBDE88104D}"/>
              </a:ext>
            </a:extLst>
          </p:cNvPr>
          <p:cNvSpPr/>
          <p:nvPr/>
        </p:nvSpPr>
        <p:spPr>
          <a:xfrm>
            <a:off x="28659" y="5517232"/>
            <a:ext cx="9000999" cy="87748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Вечная память героям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Рисунок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3969"/>
            <a:ext cx="9144000" cy="6858000"/>
          </a:xfrm>
        </p:spPr>
      </p:pic>
      <p:pic>
        <p:nvPicPr>
          <p:cNvPr id="5" name="Picture 6" descr="http://im1-tub-ru.yandex.net/i?id=a92a550a204b853e497dd7d90beab2e6-96-144&amp;n=33&amp;h=1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536" y="5884286"/>
            <a:ext cx="9144000" cy="962755"/>
          </a:xfrm>
          <a:prstGeom prst="rect">
            <a:avLst/>
          </a:prstGeom>
          <a:noFill/>
        </p:spPr>
      </p:pic>
      <p:pic>
        <p:nvPicPr>
          <p:cNvPr id="6" name="Picture 2" descr="Родина-мать зовет!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46" y="1750450"/>
            <a:ext cx="2808312" cy="41338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="" xmlns:a16="http://schemas.microsoft.com/office/drawing/2014/main" id="{911EBB30-F3C5-41FD-8933-B12B4F655EEC}"/>
              </a:ext>
            </a:extLst>
          </p:cNvPr>
          <p:cNvSpPr/>
          <p:nvPr/>
        </p:nvSpPr>
        <p:spPr>
          <a:xfrm>
            <a:off x="3114852" y="4338453"/>
            <a:ext cx="5643601" cy="96275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Окончание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 мая 1945 года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="" xmlns:a16="http://schemas.microsoft.com/office/drawing/2014/main" id="{D422E568-83CE-4069-A134-122BE3B27062}"/>
              </a:ext>
            </a:extLst>
          </p:cNvPr>
          <p:cNvSpPr/>
          <p:nvPr/>
        </p:nvSpPr>
        <p:spPr>
          <a:xfrm>
            <a:off x="3114851" y="2109932"/>
            <a:ext cx="5643602" cy="193708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Вставай, страна огромная!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Начало Великой Отечественной войны  22 июня 1941 года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="" xmlns:a16="http://schemas.microsoft.com/office/drawing/2014/main" id="{A2CB600C-1D8A-4EAA-86EB-02A2F550CA8F}"/>
              </a:ext>
            </a:extLst>
          </p:cNvPr>
          <p:cNvSpPr/>
          <p:nvPr/>
        </p:nvSpPr>
        <p:spPr>
          <a:xfrm>
            <a:off x="395537" y="1988840"/>
            <a:ext cx="8143758" cy="421913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ru-RU" sz="4000" b="1" dirty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Решение уравнений</a:t>
            </a:r>
          </a:p>
          <a:p>
            <a:pPr algn="ctr"/>
            <a:endParaRPr lang="ru-RU" sz="4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 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х+ </a:t>
            </a: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582 = 2000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2) 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93 – х = 27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3) 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у–1026 =174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11" name="Прямоугольник: скругленные углы 10">
            <a:extLst>
              <a:ext uri="{FF2B5EF4-FFF2-40B4-BE49-F238E27FC236}">
                <a16:creationId xmlns="" xmlns:a16="http://schemas.microsoft.com/office/drawing/2014/main" id="{922B79F7-280C-4AB1-B29C-547F9D3C419D}"/>
              </a:ext>
            </a:extLst>
          </p:cNvPr>
          <p:cNvSpPr/>
          <p:nvPr/>
        </p:nvSpPr>
        <p:spPr>
          <a:xfrm>
            <a:off x="1136084" y="1770882"/>
            <a:ext cx="6840760" cy="250724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2400" b="1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Великая Отечественная война – это 4 года сражений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ru-RU" sz="2400" b="1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бессонных дней и ночей </a:t>
            </a:r>
          </a:p>
          <a:p>
            <a:pPr lvl="0" algn="just"/>
            <a:r>
              <a:rPr lang="ru-RU" sz="2400" b="1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Более 26 миллионов погибших </a:t>
            </a:r>
          </a:p>
          <a:p>
            <a:pPr lvl="0" algn="just"/>
            <a:r>
              <a:rPr lang="ru-RU" sz="2400" b="1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Это значит 22 человека на каждые 2 метра </a:t>
            </a:r>
          </a:p>
          <a:p>
            <a:pPr lvl="0" algn="just"/>
            <a:r>
              <a:rPr lang="ru-RU" sz="2400" b="1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Это значит 13 человек в каждую минуту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="" xmlns:a16="http://schemas.microsoft.com/office/drawing/2014/main" id="{F7EF061E-693A-4985-A5F1-288766F4804C}"/>
              </a:ext>
            </a:extLst>
          </p:cNvPr>
          <p:cNvSpPr/>
          <p:nvPr/>
        </p:nvSpPr>
        <p:spPr>
          <a:xfrm>
            <a:off x="0" y="4771550"/>
            <a:ext cx="9144000" cy="154493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Уже в первый день немецкая авиация  разбомбила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аэродромов</a:t>
            </a:r>
          </a:p>
          <a:p>
            <a:pPr lvl="0" algn="ctr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и уничтожила на земле и воздухе около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советских самолет</a:t>
            </a:r>
            <a:endParaRPr lang="ru-RU" sz="2400" dirty="0"/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="" xmlns:a16="http://schemas.microsoft.com/office/drawing/2014/main" id="{00F78050-EE02-4C5E-8E3E-F605EAA40C97}"/>
              </a:ext>
            </a:extLst>
          </p:cNvPr>
          <p:cNvSpPr/>
          <p:nvPr/>
        </p:nvSpPr>
        <p:spPr>
          <a:xfrm>
            <a:off x="1136084" y="1770882"/>
            <a:ext cx="6840760" cy="250724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2400" b="1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Великая Отечественная война – это 4 года сражений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1 418 </a:t>
            </a:r>
            <a:r>
              <a:rPr lang="ru-RU" sz="2400" b="1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бессонных дней и ночей </a:t>
            </a:r>
          </a:p>
          <a:p>
            <a:pPr lvl="0" algn="just"/>
            <a:r>
              <a:rPr lang="ru-RU" sz="2400" b="1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Более 26 миллионов погибших </a:t>
            </a:r>
          </a:p>
          <a:p>
            <a:pPr lvl="0" algn="just"/>
            <a:r>
              <a:rPr lang="ru-RU" sz="2400" b="1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Это значит 22 человека на каждые 2 метра </a:t>
            </a:r>
          </a:p>
          <a:p>
            <a:pPr lvl="0" algn="just"/>
            <a:r>
              <a:rPr lang="ru-RU" sz="2400" b="1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Это значит 13 человек в каждую минуту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="" xmlns:a16="http://schemas.microsoft.com/office/drawing/2014/main" id="{C09B4D47-C957-4A6D-957C-BCF375AB9CFF}"/>
              </a:ext>
            </a:extLst>
          </p:cNvPr>
          <p:cNvSpPr/>
          <p:nvPr/>
        </p:nvSpPr>
        <p:spPr>
          <a:xfrm>
            <a:off x="0" y="4771550"/>
            <a:ext cx="9144000" cy="154493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Уже в первый день немецкая авиация  разбомбила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66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аэродромов</a:t>
            </a:r>
          </a:p>
          <a:p>
            <a:pPr lvl="0" algn="ctr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и уничтожила на земле и воздухе около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1200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советских самолет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87543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6" descr="http://www.ural56.ru/upload/iblock/812/0_3df8_c061278b_XL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3845" y="4307067"/>
            <a:ext cx="2974139" cy="20742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086516" y="2340343"/>
            <a:ext cx="1847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773" y="2177206"/>
            <a:ext cx="52149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endParaRPr lang="ru-RU" b="1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572000" y="4445792"/>
            <a:ext cx="35004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="" xmlns:a16="http://schemas.microsoft.com/office/drawing/2014/main" id="{00C67938-346F-435F-991F-9FD317C92293}"/>
              </a:ext>
            </a:extLst>
          </p:cNvPr>
          <p:cNvSpPr/>
          <p:nvPr/>
        </p:nvSpPr>
        <p:spPr>
          <a:xfrm>
            <a:off x="6012160" y="2924945"/>
            <a:ext cx="3048504" cy="3600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u="sng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 хлеба: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ржаная мука 0,6 кг</a:t>
            </a:r>
            <a:endParaRPr lang="ru-RU" b="1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льняной жмых 0,05 кг</a:t>
            </a:r>
            <a:endParaRPr lang="ru-RU" b="1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отруби 0,06 кг</a:t>
            </a:r>
            <a:endParaRPr lang="ru-RU" b="1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овсяная мука 0,08 кг</a:t>
            </a:r>
            <a:endParaRPr lang="ru-RU" b="1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соевая мука 0,04 кг</a:t>
            </a:r>
            <a:endParaRPr lang="ru-RU" b="1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солодовая мука 0,04 кг</a:t>
            </a:r>
            <a:endParaRPr lang="ru-RU" b="1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пшеничная мука 0,05 кг</a:t>
            </a:r>
            <a:endParaRPr lang="ru-RU" b="1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другие примеси 0,08кг 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="" xmlns:a16="http://schemas.microsoft.com/office/drawing/2014/main" id="{C007CF94-A1FA-40ED-81D2-2AA1A0CD192D}"/>
              </a:ext>
            </a:extLst>
          </p:cNvPr>
          <p:cNvSpPr/>
          <p:nvPr/>
        </p:nvSpPr>
        <p:spPr>
          <a:xfrm>
            <a:off x="2339751" y="1759239"/>
            <a:ext cx="4926199" cy="45305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1.Ленинградская битва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="" xmlns:a16="http://schemas.microsoft.com/office/drawing/2014/main" id="{67773BD5-30AB-40E1-8CD0-14223DA6B04C}"/>
              </a:ext>
            </a:extLst>
          </p:cNvPr>
          <p:cNvSpPr/>
          <p:nvPr/>
        </p:nvSpPr>
        <p:spPr>
          <a:xfrm>
            <a:off x="200688" y="2258881"/>
            <a:ext cx="5710072" cy="197089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Блокада Ленинграда</a:t>
            </a:r>
          </a:p>
          <a:p>
            <a:pPr algn="just">
              <a:buNone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Блокада Ленинграда длилась с 8 сентября 1941 года по 27 января 1944 года (блокадное кольцо было прорвано 18 января 1943 года) — 872 дня. Но считают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 дней</a:t>
            </a:r>
            <a:endParaRPr lang="ru-RU" sz="2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 descr="http://ppt4web.ru/images/3258/53746/310/img7.jpg">
            <a:extLst>
              <a:ext uri="{FF2B5EF4-FFF2-40B4-BE49-F238E27FC236}">
                <a16:creationId xmlns="" xmlns:a16="http://schemas.microsoft.com/office/drawing/2014/main" id="{9F9DBBC0-9DFF-4DDC-83DE-0265B5C586A8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1760" y="1925291"/>
            <a:ext cx="1778085" cy="9215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23718" y="2708920"/>
            <a:ext cx="2686050" cy="30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="" xmlns:a16="http://schemas.microsoft.com/office/drawing/2014/main" id="{3CEFA0AC-8F8E-4BD2-8148-B4ABDE884637}"/>
              </a:ext>
            </a:extLst>
          </p:cNvPr>
          <p:cNvSpPr/>
          <p:nvPr/>
        </p:nvSpPr>
        <p:spPr>
          <a:xfrm>
            <a:off x="1878049" y="1700808"/>
            <a:ext cx="4926199" cy="45305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Битва за Москву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="" xmlns:a16="http://schemas.microsoft.com/office/drawing/2014/main" id="{11AB8F07-10D0-4F7D-9785-12EB23BC1F84}"/>
              </a:ext>
            </a:extLst>
          </p:cNvPr>
          <p:cNvSpPr/>
          <p:nvPr/>
        </p:nvSpPr>
        <p:spPr>
          <a:xfrm>
            <a:off x="134232" y="2276872"/>
            <a:ext cx="6080810" cy="403244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 время боёв под Москвой, в городе прошёл парад 7 ноября на Красной площади. Всего в параде участвовало около 28,5 тыс. человек, 140 артиллерийских орудий,  танков – на 20 больше, и  машин – на 68 меньше, чем орудий и танков вместе. Узнайте, сколько участвовало в параде  танков и машин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814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070964" y="2509942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 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1" name="Рисунок 10" descr="D:\Documents and Settings\Администратор.WAREZ-E267840D9\Рабочий стол\сборник задач\история и фото\фото\мамаев.bmp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50372" y="3505696"/>
            <a:ext cx="2654814" cy="29864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7" descr="92080324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95" y="1685036"/>
            <a:ext cx="2005632" cy="166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: скругленные углы 12">
            <a:extLst>
              <a:ext uri="{FF2B5EF4-FFF2-40B4-BE49-F238E27FC236}">
                <a16:creationId xmlns="" xmlns:a16="http://schemas.microsoft.com/office/drawing/2014/main" id="{8B2E173A-0BC1-4EDC-B99F-65FFC9B567E3}"/>
              </a:ext>
            </a:extLst>
          </p:cNvPr>
          <p:cNvSpPr/>
          <p:nvPr/>
        </p:nvSpPr>
        <p:spPr>
          <a:xfrm>
            <a:off x="2051720" y="1709124"/>
            <a:ext cx="4926199" cy="45305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Сталинградская битва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: скругленные углы 7">
                <a:extLst>
                  <a:ext uri="{FF2B5EF4-FFF2-40B4-BE49-F238E27FC236}">
                    <a16:creationId xmlns="" xmlns:a16="http://schemas.microsoft.com/office/drawing/2014/main" id="{BBF84C35-7754-424E-95DC-676EF0052B36}"/>
                  </a:ext>
                </a:extLst>
              </p:cNvPr>
              <p:cNvSpPr/>
              <p:nvPr/>
            </p:nvSpPr>
            <p:spPr>
              <a:xfrm>
                <a:off x="247236" y="3533662"/>
                <a:ext cx="6006320" cy="2400283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2800" dirty="0">
                    <a:solidFill>
                      <a:srgbClr val="002060"/>
                    </a:solidFill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Выполнив действия примера, вы узнаете величину главной высоты города.</a:t>
                </a:r>
                <a:endParaRPr lang="ru-RU" sz="28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2800" dirty="0">
                    <a:solidFill>
                      <a:srgbClr val="002060"/>
                    </a:solidFill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800" i="1" dirty="0">
                        <a:solidFill>
                          <a:srgbClr val="002060"/>
                        </a:solidFill>
                        <a:latin typeface="Cambria Math"/>
                        <a:ea typeface="Times New Roman" pitchFamily="18" charset="0"/>
                        <a:cs typeface="Times New Roman" pitchFamily="18" charset="0"/>
                      </a:rPr>
                      <m:t>318</m:t>
                    </m:r>
                    <m:f>
                      <m:fPr>
                        <m:ctrlPr>
                          <a:rPr lang="ru-RU" sz="28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28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46</m:t>
                        </m:r>
                      </m:num>
                      <m:den>
                        <m:r>
                          <a:rPr lang="ru-RU" sz="28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ru-RU" sz="2800" dirty="0">
                    <a:solidFill>
                      <a:srgbClr val="002060"/>
                    </a:solidFill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 + 24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28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38</m:t>
                        </m:r>
                      </m:num>
                      <m:den>
                        <m:r>
                          <a:rPr lang="ru-RU" sz="28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ru-RU" sz="2800" dirty="0">
                    <a:solidFill>
                      <a:srgbClr val="002060"/>
                    </a:solidFill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 – 240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28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84</m:t>
                        </m:r>
                      </m:num>
                      <m:den>
                        <m:r>
                          <a:rPr lang="ru-RU" sz="28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ru-RU" sz="2800" dirty="0">
                    <a:solidFill>
                      <a:srgbClr val="002060"/>
                    </a:solidFill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 =  </a:t>
                </a:r>
                <a:r>
                  <a:rPr lang="ru-RU" sz="2800" b="1" u="sng" dirty="0">
                    <a:solidFill>
                      <a:srgbClr val="C00000"/>
                    </a:solidFill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____ м</a:t>
                </a:r>
                <a:endParaRPr lang="ru-RU" sz="2800" b="1" u="sng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8" name="Прямоугольник: скругленные углы 7">
                <a:extLst>
                  <a:ext uri="{FF2B5EF4-FFF2-40B4-BE49-F238E27FC236}">
                    <a16:creationId xmlns:a16="http://schemas.microsoft.com/office/drawing/2014/main" id="{BBF84C35-7754-424E-95DC-676EF0052B3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236" y="3533662"/>
                <a:ext cx="6006320" cy="2400283"/>
              </a:xfrm>
              <a:prstGeom prst="roundRect">
                <a:avLst/>
              </a:prstGeom>
              <a:blipFill>
                <a:blip r:embed="rId5"/>
                <a:stretch>
                  <a:fillRect l="-10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Прямоугольник: скругленные углы 13">
            <a:extLst>
              <a:ext uri="{FF2B5EF4-FFF2-40B4-BE49-F238E27FC236}">
                <a16:creationId xmlns="" xmlns:a16="http://schemas.microsoft.com/office/drawing/2014/main" id="{3A3B1907-D987-4E16-AB42-792E86F34295}"/>
              </a:ext>
            </a:extLst>
          </p:cNvPr>
          <p:cNvSpPr/>
          <p:nvPr/>
        </p:nvSpPr>
        <p:spPr>
          <a:xfrm>
            <a:off x="4137243" y="2352657"/>
            <a:ext cx="4539364" cy="63643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200 - дней продолжалась эта битва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: скругленные углы 15">
                <a:extLst>
                  <a:ext uri="{FF2B5EF4-FFF2-40B4-BE49-F238E27FC236}">
                    <a16:creationId xmlns="" xmlns:a16="http://schemas.microsoft.com/office/drawing/2014/main" id="{3EBDDB64-2DB8-4329-B627-FFB63BCED9B0}"/>
                  </a:ext>
                </a:extLst>
              </p:cNvPr>
              <p:cNvSpPr/>
              <p:nvPr/>
            </p:nvSpPr>
            <p:spPr>
              <a:xfrm>
                <a:off x="246268" y="3543510"/>
                <a:ext cx="6006320" cy="2400283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2800" dirty="0">
                    <a:solidFill>
                      <a:srgbClr val="002060"/>
                    </a:solidFill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Выполнив действия примера, вы узнаете величину главной высоты города.</a:t>
                </a:r>
                <a:endParaRPr lang="ru-RU" sz="28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2800" dirty="0">
                    <a:solidFill>
                      <a:srgbClr val="002060"/>
                    </a:solidFill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800" i="1" dirty="0">
                        <a:solidFill>
                          <a:srgbClr val="002060"/>
                        </a:solidFill>
                        <a:latin typeface="Cambria Math"/>
                        <a:ea typeface="Times New Roman" pitchFamily="18" charset="0"/>
                        <a:cs typeface="Times New Roman" pitchFamily="18" charset="0"/>
                      </a:rPr>
                      <m:t>318</m:t>
                    </m:r>
                    <m:f>
                      <m:fPr>
                        <m:ctrlPr>
                          <a:rPr lang="ru-RU" sz="28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28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46</m:t>
                        </m:r>
                      </m:num>
                      <m:den>
                        <m:r>
                          <a:rPr lang="ru-RU" sz="28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ru-RU" sz="2800" dirty="0">
                    <a:solidFill>
                      <a:srgbClr val="002060"/>
                    </a:solidFill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 + 24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28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38</m:t>
                        </m:r>
                      </m:num>
                      <m:den>
                        <m:r>
                          <a:rPr lang="ru-RU" sz="2800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ru-RU" sz="2800" dirty="0">
                    <a:solidFill>
                      <a:srgbClr val="002060"/>
                    </a:solidFill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 – 240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28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84</m:t>
                        </m:r>
                      </m:num>
                      <m:den>
                        <m:r>
                          <a:rPr lang="ru-RU" sz="28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ru-RU" sz="2800" dirty="0">
                    <a:solidFill>
                      <a:srgbClr val="002060"/>
                    </a:solidFill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 =  </a:t>
                </a:r>
                <a:r>
                  <a:rPr lang="ru-RU" sz="2800" b="1" u="sng" dirty="0">
                    <a:solidFill>
                      <a:srgbClr val="C00000"/>
                    </a:solidFill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102 м</a:t>
                </a:r>
                <a:endParaRPr lang="ru-RU" sz="2800" b="1" u="sng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6" name="Прямоугольник: скругленные углы 15">
                <a:extLst>
                  <a:ext uri="{FF2B5EF4-FFF2-40B4-BE49-F238E27FC236}">
                    <a16:creationId xmlns:a16="http://schemas.microsoft.com/office/drawing/2014/main" id="{3EBDDB64-2DB8-4329-B627-FFB63BCED9B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268" y="3543510"/>
                <a:ext cx="6006320" cy="2400283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864</TotalTime>
  <Words>515</Words>
  <Application>Microsoft Office PowerPoint</Application>
  <PresentationFormat>Экран (4:3)</PresentationFormat>
  <Paragraphs>103</Paragraphs>
  <Slides>15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Аптека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user</cp:lastModifiedBy>
  <cp:revision>73</cp:revision>
  <dcterms:created xsi:type="dcterms:W3CDTF">2020-02-12T16:45:27Z</dcterms:created>
  <dcterms:modified xsi:type="dcterms:W3CDTF">2024-03-27T18:42:28Z</dcterms:modified>
</cp:coreProperties>
</file>