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2" r:id="rId3"/>
    <p:sldId id="260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440C"/>
    <a:srgbClr val="435810"/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4" autoAdjust="0"/>
  </p:normalViewPr>
  <p:slideViewPr>
    <p:cSldViewPr>
      <p:cViewPr varScale="1">
        <p:scale>
          <a:sx n="61" d="100"/>
          <a:sy n="61" d="100"/>
        </p:scale>
        <p:origin x="-16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спланировать</a:t>
            </a:r>
            <a:r>
              <a:rPr lang="ru-RU" baseline="0" dirty="0" smtClean="0"/>
              <a:t> и провести урок по достижению воспитательной задачи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664831"/>
            <a:ext cx="8208912" cy="932521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Текст 2"/>
          <p:cNvSpPr>
            <a:spLocks noGrp="1"/>
          </p:cNvSpPr>
          <p:nvPr>
            <p:ph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331640" y="123199"/>
            <a:ext cx="7488832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23199"/>
            <a:ext cx="7488832" cy="1360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28092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5589241"/>
            <a:ext cx="8640960" cy="108012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34440C"/>
                </a:solidFill>
              </a:rPr>
              <a:t>Воспитательный потенциал современного урока</a:t>
            </a:r>
            <a:endParaRPr lang="ru-RU" b="1" dirty="0">
              <a:solidFill>
                <a:srgbClr val="34440C"/>
              </a:solidFill>
            </a:endParaRPr>
          </a:p>
        </p:txBody>
      </p:sp>
      <p:pic>
        <p:nvPicPr>
          <p:cNvPr id="1026" name="Picture 2" descr="C:\Users\Админ\Pictures\у доски.jpg"/>
          <p:cNvPicPr>
            <a:picLocks noChangeAspect="1" noChangeArrowheads="1"/>
          </p:cNvPicPr>
          <p:nvPr/>
        </p:nvPicPr>
        <p:blipFill>
          <a:blip r:embed="rId3" cstate="print"/>
          <a:srcRect t="4082" b="3401"/>
          <a:stretch>
            <a:fillRect/>
          </a:stretch>
        </p:blipFill>
        <p:spPr bwMode="auto">
          <a:xfrm>
            <a:off x="1331640" y="404664"/>
            <a:ext cx="6537902" cy="4536504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«Федеральный государственный образовательный стандарт…обеспечивает единство образовательного пространства Российской Федерации, в том числе </a:t>
            </a:r>
            <a:r>
              <a:rPr lang="ru-RU" b="1" u="sng" dirty="0" smtClean="0"/>
              <a:t>единство учебной и воспитательной деятельности</a:t>
            </a:r>
            <a:r>
              <a:rPr lang="ru-RU" u="sng" dirty="0" smtClean="0"/>
              <a:t>…»</a:t>
            </a:r>
            <a:r>
              <a:rPr lang="ru-RU" dirty="0" smtClean="0"/>
              <a:t>.</a:t>
            </a:r>
          </a:p>
          <a:p>
            <a:endParaRPr lang="en-US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</a:t>
            </a:r>
            <a:r>
              <a:rPr lang="ru-RU" dirty="0" smtClean="0"/>
              <a:t>. Общие положения </a:t>
            </a:r>
            <a:endParaRPr lang="ru-RU" dirty="0"/>
          </a:p>
        </p:txBody>
      </p:sp>
      <p:pic>
        <p:nvPicPr>
          <p:cNvPr id="4" name="Рисунок 3" descr="C:\Users\Админ\Pictures\ФГОС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229200"/>
            <a:ext cx="3692338" cy="1127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278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«Рабочие программы учебных предметов, учебных курсов (в том числе внеурочной деятельности), учебных модулей формируются с учетом </a:t>
            </a:r>
            <a:r>
              <a:rPr lang="ru-RU" b="1" u="sng" dirty="0" smtClean="0"/>
              <a:t>рабочей программы воспитания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123199"/>
            <a:ext cx="7704856" cy="13608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Требования к структуре программ НОО, ООО, СОО</a:t>
            </a:r>
            <a:endParaRPr lang="ru-RU" dirty="0"/>
          </a:p>
        </p:txBody>
      </p:sp>
      <p:pic>
        <p:nvPicPr>
          <p:cNvPr id="4" name="Рисунок 3" descr="C:\Users\Админ\Pictures\ФГОС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5229200"/>
            <a:ext cx="3692338" cy="1127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0085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844824"/>
            <a:ext cx="8568952" cy="4608512"/>
          </a:xfrm>
        </p:spPr>
        <p:txBody>
          <a:bodyPr>
            <a:noAutofit/>
          </a:bodyPr>
          <a:lstStyle/>
          <a:p>
            <a:r>
              <a:rPr lang="ru-RU" dirty="0" smtClean="0"/>
              <a:t>«Личностные результаты освоения программы достигаются в </a:t>
            </a:r>
            <a:r>
              <a:rPr lang="ru-RU" b="1" u="sng" dirty="0" smtClean="0"/>
              <a:t>единстве учебной и воспитательной деятельности</a:t>
            </a:r>
            <a:r>
              <a:rPr lang="ru-RU" b="1" dirty="0" smtClean="0"/>
              <a:t> </a:t>
            </a:r>
            <a:r>
              <a:rPr lang="ru-RU" dirty="0" smtClean="0"/>
              <a:t>в соответствии с традиционными российскими </a:t>
            </a:r>
            <a:r>
              <a:rPr lang="ru-RU" dirty="0" err="1" smtClean="0"/>
              <a:t>социокультурными</a:t>
            </a:r>
            <a:r>
              <a:rPr lang="ru-RU" dirty="0" smtClean="0"/>
              <a:t> и духовно-нравственными ценностями, принятыми в обществе правилами и нормами поведения…».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123199"/>
            <a:ext cx="7920880" cy="13608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Требования к результатам освоения программ НОО, ООО, СОО</a:t>
            </a:r>
            <a:endParaRPr lang="ru-RU" dirty="0"/>
          </a:p>
        </p:txBody>
      </p:sp>
      <p:pic>
        <p:nvPicPr>
          <p:cNvPr id="4" name="Рисунок 3" descr="C:\Users\Админ\Pictures\ФГОС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5373216"/>
            <a:ext cx="3692338" cy="1127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988840"/>
            <a:ext cx="8424936" cy="4320480"/>
          </a:xfrm>
        </p:spPr>
        <p:txBody>
          <a:bodyPr/>
          <a:lstStyle/>
          <a:p>
            <a:r>
              <a:rPr lang="ru-RU" dirty="0" smtClean="0"/>
              <a:t>Федеральная рабочая программа воспитания, модуль «Урочная деятельность».</a:t>
            </a:r>
          </a:p>
          <a:p>
            <a:r>
              <a:rPr lang="ru-RU" dirty="0" smtClean="0"/>
              <a:t>«Методические рекомендации по реализации программы воспитания: модуль «Урочная деятельность». </a:t>
            </a:r>
          </a:p>
          <a:p>
            <a:r>
              <a:rPr lang="ru-RU" dirty="0" smtClean="0"/>
              <a:t>Методическое пособие «Воспитание</a:t>
            </a:r>
            <a:r>
              <a:rPr lang="ru-RU" b="1" dirty="0" smtClean="0"/>
              <a:t> </a:t>
            </a:r>
            <a:r>
              <a:rPr lang="ru-RU" dirty="0" smtClean="0"/>
              <a:t>в современной школе: от программы к действиям».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123199"/>
            <a:ext cx="7704856" cy="13608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Объясняют, </a:t>
            </a:r>
            <a:r>
              <a:rPr lang="ru-RU" b="1" dirty="0" smtClean="0"/>
              <a:t>как сделать урок воспитывающим</a:t>
            </a:r>
            <a:r>
              <a:rPr lang="ru-RU" dirty="0" smtClean="0"/>
              <a:t>: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496855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Включение в рабочие программы по учебным предметам, курсам, модулям </a:t>
            </a:r>
            <a:r>
              <a:rPr lang="ru-RU" b="1" i="1" u="sng" dirty="0" smtClean="0">
                <a:solidFill>
                  <a:srgbClr val="FF0000"/>
                </a:solidFill>
              </a:rPr>
              <a:t>целевых ориентиров результатов воспитания</a:t>
            </a:r>
            <a:r>
              <a:rPr lang="ru-RU" b="1" i="1" dirty="0" smtClean="0">
                <a:solidFill>
                  <a:srgbClr val="FF0000"/>
                </a:solidFill>
              </a:rPr>
              <a:t>, </a:t>
            </a:r>
            <a:r>
              <a:rPr lang="ru-RU" dirty="0" smtClean="0">
                <a:solidFill>
                  <a:srgbClr val="FF0000"/>
                </a:solidFill>
              </a:rPr>
              <a:t>их учет в формулировании воспитательных задач урока</a:t>
            </a:r>
          </a:p>
          <a:p>
            <a:endParaRPr lang="ru-RU" b="1" i="1" dirty="0" smtClean="0"/>
          </a:p>
          <a:p>
            <a:pPr algn="ctr"/>
            <a:endParaRPr lang="ru-RU" b="1" i="1" dirty="0" smtClean="0"/>
          </a:p>
          <a:p>
            <a:pPr algn="ctr"/>
            <a:r>
              <a:rPr lang="ru-RU" b="1" i="1" dirty="0" smtClean="0"/>
              <a:t>формулирование личностных результатов освоения программы по предмету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123199"/>
            <a:ext cx="7848872" cy="1360836"/>
          </a:xfrm>
        </p:spPr>
        <p:txBody>
          <a:bodyPr/>
          <a:lstStyle/>
          <a:p>
            <a:r>
              <a:rPr lang="ru-RU" dirty="0" smtClean="0"/>
              <a:t>Основные требования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355976" y="436510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988840"/>
            <a:ext cx="8568952" cy="432048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Максимальное использование воспитательных возможностей содержания учебных предметов; подбор воспитывающего содержания уроков, заданий, вспомогательных материалов, проблемных ситуаций для обсуждений </a:t>
            </a:r>
          </a:p>
          <a:p>
            <a:pPr algn="ctr"/>
            <a:r>
              <a:rPr lang="ru-RU" b="1" i="1" dirty="0" smtClean="0"/>
              <a:t>(см. МР по реализации программы воспитания: модуль «Урочная деятельность»)</a:t>
            </a:r>
            <a:endParaRPr lang="ru-RU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требования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82453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Побуждение обучающихся соблюдать нормы поведения, правила общения со сверстниками, установление и поддержка доброжелательной атмосферы</a:t>
            </a: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b="1" i="1" dirty="0" smtClean="0">
                <a:solidFill>
                  <a:srgbClr val="34440C"/>
                </a:solidFill>
              </a:rPr>
              <a:t>«Правила внутреннего распорядка обучающихся» 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34440C"/>
                </a:solidFill>
              </a:rPr>
              <a:t>Установленные правила поведения на уроке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34440C"/>
                </a:solidFill>
              </a:rPr>
              <a:t>Правила на определенный вид работы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34440C"/>
                </a:solidFill>
              </a:rPr>
              <a:t>Этические нормы и правила взаимоотношений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требования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283968" y="350100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628800"/>
            <a:ext cx="8280920" cy="4968552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Организация наставничества мотивированных и эрудированных обучающихся над неуспевающими школьниками</a:t>
            </a:r>
          </a:p>
          <a:p>
            <a:pPr algn="ctr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algn="ctr"/>
            <a:endParaRPr lang="ru-RU" dirty="0" smtClean="0"/>
          </a:p>
          <a:p>
            <a:pPr algn="ctr"/>
            <a:r>
              <a:rPr lang="ru-RU" b="1" i="1" dirty="0" smtClean="0"/>
              <a:t>Парная форма работы на уроке – подготовка к контрольной, проверка </a:t>
            </a:r>
            <a:r>
              <a:rPr lang="ru-RU" b="1" i="1" dirty="0" err="1" smtClean="0"/>
              <a:t>д</a:t>
            </a:r>
            <a:r>
              <a:rPr lang="ru-RU" b="1" i="1" dirty="0" smtClean="0"/>
              <a:t>/</a:t>
            </a:r>
            <a:r>
              <a:rPr lang="ru-RU" b="1" i="1" dirty="0" err="1" smtClean="0"/>
              <a:t>з</a:t>
            </a:r>
            <a:r>
              <a:rPr lang="ru-RU" b="1" i="1" dirty="0" smtClean="0"/>
              <a:t>, закрепление новой информации</a:t>
            </a:r>
          </a:p>
          <a:p>
            <a:pPr algn="ctr"/>
            <a:r>
              <a:rPr lang="ru-RU" b="1" i="1" dirty="0" smtClean="0"/>
              <a:t>Совместное выполнение задания</a:t>
            </a:r>
            <a:endParaRPr lang="ru-RU" b="1" i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требования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27984" y="364502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484784"/>
            <a:ext cx="8496944" cy="5112568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Выбор методов, методик, технологий, оказывающих воспитательное воздействие на личность школьника</a:t>
            </a:r>
          </a:p>
          <a:p>
            <a:pPr algn="ctr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algn="ctr"/>
            <a:endParaRPr lang="ru-RU" dirty="0" smtClean="0"/>
          </a:p>
          <a:p>
            <a:pPr algn="ctr"/>
            <a:r>
              <a:rPr lang="ru-RU" b="1" i="1" dirty="0" smtClean="0"/>
              <a:t>Методы мотивации, проблемные методы активные формы обучения</a:t>
            </a:r>
          </a:p>
          <a:p>
            <a:pPr algn="ctr"/>
            <a:r>
              <a:rPr lang="ru-RU" b="1" i="1" dirty="0" smtClean="0"/>
              <a:t>Методы индивидуализации и дифференциации обучения, игровые методики</a:t>
            </a:r>
          </a:p>
          <a:p>
            <a:pPr algn="ctr"/>
            <a:r>
              <a:rPr lang="ru-RU" b="1" i="1" dirty="0" smtClean="0"/>
              <a:t>Интерактивные технологии</a:t>
            </a:r>
          </a:p>
          <a:p>
            <a:pPr algn="ctr"/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Основные требования</a:t>
            </a: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27984" y="292494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5112568"/>
          </a:xfrm>
        </p:spPr>
        <p:txBody>
          <a:bodyPr/>
          <a:lstStyle/>
          <a:p>
            <a:pPr algn="ctr"/>
            <a:r>
              <a:rPr lang="ru-RU" sz="2800" b="1" i="1" dirty="0" smtClean="0"/>
              <a:t>Речь, внешний вид, гуманная деятельность.</a:t>
            </a:r>
          </a:p>
          <a:p>
            <a:pPr algn="ctr"/>
            <a:r>
              <a:rPr lang="ru-RU" sz="2800" b="1" i="1" dirty="0" smtClean="0"/>
              <a:t>Заинтересованность в каждом ученике (неформальное общение, подбор заданий с учетом интересов детей, психологическая поддержка, акцентирование на уроке на индивидуальных особенностях школьника).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Средство воспитания - учитель</a:t>
            </a:r>
            <a:endParaRPr lang="ru-RU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 l="4259" b="13510"/>
          <a:stretch>
            <a:fillRect/>
          </a:stretch>
        </p:blipFill>
        <p:spPr bwMode="auto">
          <a:xfrm>
            <a:off x="395536" y="4221088"/>
            <a:ext cx="383687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293096"/>
            <a:ext cx="3240360" cy="2172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1a19c7ee9ce952e5ae29bf518b48fdd5f196a"/>
</p:tagLst>
</file>

<file path=ppt/theme/theme1.xml><?xml version="1.0" encoding="utf-8"?>
<a:theme xmlns:a="http://schemas.openxmlformats.org/drawingml/2006/main" name="Тема Office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1988</TotalTime>
  <Words>364</Words>
  <Application>Microsoft Office PowerPoint</Application>
  <PresentationFormat>Экран (4:3)</PresentationFormat>
  <Paragraphs>46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Воспитательный потенциал современного урока</vt:lpstr>
      <vt:lpstr>I. Общие положения </vt:lpstr>
      <vt:lpstr>Требования к структуре программ НОО, ООО, СОО</vt:lpstr>
      <vt:lpstr>Требования к результатам освоения программ НОО, ООО, СОО</vt:lpstr>
      <vt:lpstr>Объясняют, как сделать урок воспитывающим:</vt:lpstr>
      <vt:lpstr>Основные требования</vt:lpstr>
      <vt:lpstr>Основные требования</vt:lpstr>
      <vt:lpstr>Основные требования</vt:lpstr>
      <vt:lpstr>Основные требования</vt:lpstr>
      <vt:lpstr>Основные требования</vt:lpstr>
      <vt:lpstr>Средство воспитания - учитель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 вершине знаний</dc:title>
  <dc:creator>obstinate</dc:creator>
  <dc:description>Шаблон презентации с сайта https://presentation-creation.ru/</dc:description>
  <cp:lastModifiedBy>Админ</cp:lastModifiedBy>
  <cp:revision>437</cp:revision>
  <dcterms:created xsi:type="dcterms:W3CDTF">2018-02-25T09:09:03Z</dcterms:created>
  <dcterms:modified xsi:type="dcterms:W3CDTF">2025-06-27T08:24:47Z</dcterms:modified>
</cp:coreProperties>
</file>