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73" r:id="rId3"/>
    <p:sldId id="274" r:id="rId4"/>
    <p:sldId id="275" r:id="rId5"/>
    <p:sldId id="276" r:id="rId6"/>
    <p:sldId id="277" r:id="rId7"/>
    <p:sldId id="278" r:id="rId8"/>
    <p:sldId id="279" r:id="rId9"/>
    <p:sldId id="280" r:id="rId10"/>
    <p:sldId id="289" r:id="rId11"/>
    <p:sldId id="265" r:id="rId12"/>
    <p:sldId id="281" r:id="rId13"/>
    <p:sldId id="284" r:id="rId14"/>
    <p:sldId id="285" r:id="rId15"/>
    <p:sldId id="286" r:id="rId16"/>
    <p:sldId id="267" r:id="rId17"/>
    <p:sldId id="268" r:id="rId18"/>
    <p:sldId id="287" r:id="rId19"/>
    <p:sldId id="291" r:id="rId20"/>
    <p:sldId id="298" r:id="rId21"/>
    <p:sldId id="299" r:id="rId22"/>
    <p:sldId id="288" r:id="rId23"/>
    <p:sldId id="259" r:id="rId24"/>
    <p:sldId id="300" r:id="rId25"/>
    <p:sldId id="301" r:id="rId26"/>
    <p:sldId id="302" r:id="rId27"/>
    <p:sldId id="303" r:id="rId28"/>
    <p:sldId id="304" r:id="rId29"/>
    <p:sldId id="295" r:id="rId30"/>
    <p:sldId id="297" r:id="rId31"/>
  </p:sldIdLst>
  <p:sldSz cx="12192000" cy="6858000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76" d="100"/>
          <a:sy n="76" d="100"/>
        </p:scale>
        <p:origin x="-480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0A8344-90C3-4589-A25F-AC445231506F}" type="datetimeFigureOut">
              <a:rPr lang="ru-RU"/>
              <a:pPr>
                <a:defRPr/>
              </a:pPr>
              <a:t>30.01.2020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3B328C-B872-402F-BA6B-8817857D4A3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206F58-B9E8-40EF-9C66-7C61A1033C53}" type="datetimeFigureOut">
              <a:rPr lang="ru-RU"/>
              <a:pPr>
                <a:defRPr/>
              </a:pPr>
              <a:t>30.01.2020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514416-12EA-45AA-854F-61B55028BD1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1B2B88-E4ED-4F6D-86C6-06200C1A75B4}" type="datetimeFigureOut">
              <a:rPr lang="ru-RU"/>
              <a:pPr>
                <a:defRPr/>
              </a:pPr>
              <a:t>30.01.2020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87516A-19D4-4EEB-A295-5E8E57BC381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C9AFA5-EC73-473A-97D8-3413D171E934}" type="datetimeFigureOut">
              <a:rPr lang="ru-RU"/>
              <a:pPr>
                <a:defRPr/>
              </a:pPr>
              <a:t>30.01.2020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507AC2-DB32-4921-A41A-6BEAA108FD2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67036C-22A5-47BC-ACCC-843521DE181A}" type="datetimeFigureOut">
              <a:rPr lang="ru-RU"/>
              <a:pPr>
                <a:defRPr/>
              </a:pPr>
              <a:t>30.01.2020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BD48E9-A956-4D20-B298-B8579EE92FE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48E34B-DA1C-430A-A4D6-04FA3D0D9CB0}" type="datetimeFigureOut">
              <a:rPr lang="ru-RU"/>
              <a:pPr>
                <a:defRPr/>
              </a:pPr>
              <a:t>30.01.2020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C08A70-47E6-4E94-80D8-CB61C51BC0B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9BB52C-7C24-4897-9B47-110882B65114}" type="datetimeFigureOut">
              <a:rPr lang="ru-RU"/>
              <a:pPr>
                <a:defRPr/>
              </a:pPr>
              <a:t>30.01.2020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B03292-9A98-403A-A877-650EFFBC96E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82E0E0-62D0-4240-BE94-346A54EB9472}" type="datetimeFigureOut">
              <a:rPr lang="ru-RU"/>
              <a:pPr>
                <a:defRPr/>
              </a:pPr>
              <a:t>30.01.2020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3BD8A2-85F6-433A-816C-F16567884FB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6D497E-942B-4B37-830B-8460F86DF7A8}" type="datetimeFigureOut">
              <a:rPr lang="ru-RU"/>
              <a:pPr>
                <a:defRPr/>
              </a:pPr>
              <a:t>30.01.2020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DCD426-A9A2-490F-90A7-17BE6E1D91E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40C42D-FBB2-452E-8BDE-F2B0A570E0D3}" type="datetimeFigureOut">
              <a:rPr lang="ru-RU"/>
              <a:pPr>
                <a:defRPr/>
              </a:pPr>
              <a:t>30.01.2020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E61562-F8E1-4FD2-88FA-EF59B846258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BDFF58-DDAF-48C5-9C0B-1DE8295C3A5C}" type="datetimeFigureOut">
              <a:rPr lang="ru-RU"/>
              <a:pPr>
                <a:defRPr/>
              </a:pPr>
              <a:t>30.01.2020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C5BD55-2FD0-4455-9285-4A52EBE4C49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D269A87-3CBC-4033-8B9B-CCCD844EA1C9}" type="datetimeFigureOut">
              <a:rPr lang="ru-RU"/>
              <a:pPr>
                <a:defRPr/>
              </a:pPr>
              <a:t>30.01.2020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8CC4491-6938-43CB-B2A5-50BDAF83499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slide" Target="slide23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slide" Target="slide19.xml"/><Relationship Id="rId5" Type="http://schemas.openxmlformats.org/officeDocument/2006/relationships/slide" Target="slide11.xml"/><Relationship Id="rId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image" Target="../media/image14.png"/><Relationship Id="rId4" Type="http://schemas.openxmlformats.org/officeDocument/2006/relationships/image" Target="../media/image2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eg"/><Relationship Id="rId3" Type="http://schemas.openxmlformats.org/officeDocument/2006/relationships/image" Target="../media/image37.jpeg"/><Relationship Id="rId7" Type="http://schemas.openxmlformats.org/officeDocument/2006/relationships/image" Target="../media/image4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39.jpeg"/><Relationship Id="rId4" Type="http://schemas.openxmlformats.org/officeDocument/2006/relationships/image" Target="../media/image38.jpeg"/><Relationship Id="rId9" Type="http://schemas.openxmlformats.org/officeDocument/2006/relationships/image" Target="../media/image43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jpeg"/><Relationship Id="rId3" Type="http://schemas.openxmlformats.org/officeDocument/2006/relationships/image" Target="../media/image37.jpeg"/><Relationship Id="rId7" Type="http://schemas.openxmlformats.org/officeDocument/2006/relationships/image" Target="../media/image45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Relationship Id="rId9" Type="http://schemas.openxmlformats.org/officeDocument/2006/relationships/image" Target="../media/image47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jpeg"/><Relationship Id="rId3" Type="http://schemas.openxmlformats.org/officeDocument/2006/relationships/image" Target="../media/image37.jpeg"/><Relationship Id="rId7" Type="http://schemas.openxmlformats.org/officeDocument/2006/relationships/image" Target="../media/image4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Relationship Id="rId9" Type="http://schemas.openxmlformats.org/officeDocument/2006/relationships/image" Target="../media/image51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jpeg"/><Relationship Id="rId3" Type="http://schemas.openxmlformats.org/officeDocument/2006/relationships/image" Target="../media/image37.jpeg"/><Relationship Id="rId7" Type="http://schemas.openxmlformats.org/officeDocument/2006/relationships/image" Target="../media/image5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jpeg"/><Relationship Id="rId3" Type="http://schemas.openxmlformats.org/officeDocument/2006/relationships/image" Target="../media/image37.jpeg"/><Relationship Id="rId7" Type="http://schemas.openxmlformats.org/officeDocument/2006/relationships/image" Target="../media/image55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3" Type="http://schemas.openxmlformats.org/officeDocument/2006/relationships/image" Target="../media/image37.jpeg"/><Relationship Id="rId7" Type="http://schemas.openxmlformats.org/officeDocument/2006/relationships/image" Target="../media/image58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jpeg"/><Relationship Id="rId13" Type="http://schemas.openxmlformats.org/officeDocument/2006/relationships/image" Target="../media/image25.jpeg"/><Relationship Id="rId3" Type="http://schemas.openxmlformats.org/officeDocument/2006/relationships/image" Target="../media/image60.png"/><Relationship Id="rId7" Type="http://schemas.openxmlformats.org/officeDocument/2006/relationships/image" Target="../media/image62.jpeg"/><Relationship Id="rId12" Type="http://schemas.openxmlformats.org/officeDocument/2006/relationships/image" Target="../media/image6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11" Type="http://schemas.openxmlformats.org/officeDocument/2006/relationships/image" Target="../media/image66.jpeg"/><Relationship Id="rId5" Type="http://schemas.openxmlformats.org/officeDocument/2006/relationships/image" Target="../media/image61.jpeg"/><Relationship Id="rId10" Type="http://schemas.openxmlformats.org/officeDocument/2006/relationships/image" Target="../media/image65.jpeg"/><Relationship Id="rId4" Type="http://schemas.openxmlformats.org/officeDocument/2006/relationships/image" Target="../media/image24.jpeg"/><Relationship Id="rId9" Type="http://schemas.openxmlformats.org/officeDocument/2006/relationships/image" Target="../media/image64.jpe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jpeg"/><Relationship Id="rId3" Type="http://schemas.openxmlformats.org/officeDocument/2006/relationships/image" Target="../media/image3.jpeg"/><Relationship Id="rId7" Type="http://schemas.openxmlformats.org/officeDocument/2006/relationships/image" Target="../media/image4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0.png"/><Relationship Id="rId11" Type="http://schemas.openxmlformats.org/officeDocument/2006/relationships/image" Target="../media/image55.jpeg"/><Relationship Id="rId5" Type="http://schemas.openxmlformats.org/officeDocument/2006/relationships/image" Target="../media/image69.png"/><Relationship Id="rId10" Type="http://schemas.openxmlformats.org/officeDocument/2006/relationships/image" Target="../media/image72.jpeg"/><Relationship Id="rId4" Type="http://schemas.openxmlformats.org/officeDocument/2006/relationships/image" Target="../media/image68.png"/><Relationship Id="rId9" Type="http://schemas.openxmlformats.org/officeDocument/2006/relationships/image" Target="../media/image5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Рисунок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Рисунок 9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4046" r="26451"/>
          <a:stretch>
            <a:fillRect/>
          </a:stretch>
        </p:blipFill>
        <p:spPr bwMode="auto">
          <a:xfrm>
            <a:off x="1370013" y="3914775"/>
            <a:ext cx="1704975" cy="232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Рисунок 10"/>
          <p:cNvPicPr>
            <a:picLocks noChangeAspect="1"/>
          </p:cNvPicPr>
          <p:nvPr/>
        </p:nvPicPr>
        <p:blipFill>
          <a:blip r:embed="rId4"/>
          <a:srcRect l="25572" t="1791" r="25771" b="-896"/>
          <a:stretch>
            <a:fillRect/>
          </a:stretch>
        </p:blipFill>
        <p:spPr bwMode="auto">
          <a:xfrm>
            <a:off x="9385300" y="231775"/>
            <a:ext cx="1282700" cy="200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Рисунок 11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809163" y="4740275"/>
            <a:ext cx="1882775" cy="181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22" name="TextBox 15"/>
          <p:cNvSpPr txBox="1">
            <a:spLocks noChangeArrowheads="1"/>
          </p:cNvSpPr>
          <p:nvPr/>
        </p:nvSpPr>
        <p:spPr bwMode="auto">
          <a:xfrm>
            <a:off x="3557392" y="2274838"/>
            <a:ext cx="5523977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4000" b="1" i="1" dirty="0">
                <a:solidFill>
                  <a:srgbClr val="FFFF00"/>
                </a:solidFill>
                <a:latin typeface="Calibri" pitchFamily="34" charset="0"/>
              </a:rPr>
              <a:t>Дидактическая игра по ППД:</a:t>
            </a:r>
          </a:p>
          <a:p>
            <a:pPr algn="ctr"/>
            <a:r>
              <a:rPr lang="ru-RU" sz="4000" b="1" i="1" dirty="0">
                <a:solidFill>
                  <a:srgbClr val="FFFF00"/>
                </a:solidFill>
                <a:latin typeface="Calibri" pitchFamily="34" charset="0"/>
              </a:rPr>
              <a:t>«Правила дорожные – не такие сложные»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3698" t="-2" r="24522" b="-578"/>
          <a:stretch>
            <a:fillRect/>
          </a:stretch>
        </p:blipFill>
        <p:spPr bwMode="auto">
          <a:xfrm>
            <a:off x="4667250" y="2971800"/>
            <a:ext cx="2128838" cy="237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TextBox 3"/>
          <p:cNvSpPr txBox="1">
            <a:spLocks noChangeArrowheads="1"/>
          </p:cNvSpPr>
          <p:nvPr/>
        </p:nvSpPr>
        <p:spPr bwMode="auto">
          <a:xfrm>
            <a:off x="5911850" y="4040188"/>
            <a:ext cx="1841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4927600" y="3038475"/>
            <a:ext cx="2336800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600" b="1">
                <a:latin typeface="Calibri" pitchFamily="34" charset="0"/>
              </a:rPr>
              <a:t>Командуя жезлом, он всех направляет,</a:t>
            </a:r>
          </a:p>
          <a:p>
            <a:r>
              <a:rPr lang="ru-RU" sz="1600" b="1">
                <a:latin typeface="Calibri" pitchFamily="34" charset="0"/>
              </a:rPr>
              <a:t>    И всем перекрёстком один управляет.</a:t>
            </a:r>
          </a:p>
          <a:p>
            <a:r>
              <a:rPr lang="ru-RU" sz="1600" b="1">
                <a:latin typeface="Calibri" pitchFamily="34" charset="0"/>
              </a:rPr>
              <a:t>    Он  словно  волшебник, машин дрессировщик, </a:t>
            </a:r>
          </a:p>
          <a:p>
            <a:r>
              <a:rPr lang="ru-RU" sz="1600" b="1">
                <a:latin typeface="Calibri" pitchFamily="34" charset="0"/>
              </a:rPr>
              <a:t>А имя ему - ...</a:t>
            </a:r>
          </a:p>
          <a:p>
            <a:r>
              <a:rPr lang="ru-RU" sz="1600" b="1">
                <a:latin typeface="Calibri" pitchFamily="34" charset="0"/>
              </a:rPr>
              <a:t>(Регулировщик)</a:t>
            </a:r>
          </a:p>
        </p:txBody>
      </p:sp>
      <p:sp>
        <p:nvSpPr>
          <p:cNvPr id="6" name="Овал 5">
            <a:hlinkClick r:id="rId4" action="ppaction://hlinksldjump"/>
          </p:cNvPr>
          <p:cNvSpPr/>
          <p:nvPr/>
        </p:nvSpPr>
        <p:spPr>
          <a:xfrm>
            <a:off x="723900" y="2120900"/>
            <a:ext cx="3097213" cy="1701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</a:rPr>
              <a:t>Основные правила дорожного движения</a:t>
            </a:r>
          </a:p>
        </p:txBody>
      </p:sp>
      <p:sp>
        <p:nvSpPr>
          <p:cNvPr id="7" name="Овал 6">
            <a:hlinkClick r:id="rId5" action="ppaction://hlinksldjump"/>
          </p:cNvPr>
          <p:cNvSpPr/>
          <p:nvPr/>
        </p:nvSpPr>
        <p:spPr>
          <a:xfrm>
            <a:off x="730250" y="4405313"/>
            <a:ext cx="3097213" cy="1701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chemeClr val="tx1"/>
                </a:solidFill>
              </a:rPr>
              <a:t>Светофор</a:t>
            </a:r>
          </a:p>
        </p:txBody>
      </p:sp>
      <p:sp>
        <p:nvSpPr>
          <p:cNvPr id="8" name="Овал 7">
            <a:hlinkClick r:id="rId6" action="ppaction://hlinksldjump"/>
          </p:cNvPr>
          <p:cNvSpPr/>
          <p:nvPr/>
        </p:nvSpPr>
        <p:spPr>
          <a:xfrm>
            <a:off x="8104188" y="2120900"/>
            <a:ext cx="3098800" cy="1701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tx1"/>
                </a:solidFill>
              </a:rPr>
              <a:t>Безопасность на дороге</a:t>
            </a:r>
          </a:p>
        </p:txBody>
      </p:sp>
      <p:sp>
        <p:nvSpPr>
          <p:cNvPr id="10" name="Овал 9">
            <a:hlinkClick r:id="rId7" action="ppaction://hlinksldjump"/>
          </p:cNvPr>
          <p:cNvSpPr/>
          <p:nvPr/>
        </p:nvSpPr>
        <p:spPr>
          <a:xfrm>
            <a:off x="8188325" y="4405313"/>
            <a:ext cx="3098800" cy="1701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chemeClr val="tx1"/>
                </a:solidFill>
              </a:rPr>
              <a:t>Дорожные знаки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7" grpId="0" animBg="1"/>
      <p:bldP spid="8" grpId="0" animBg="1"/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49613" y="3005138"/>
            <a:ext cx="5895975" cy="356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TextBox 3"/>
          <p:cNvSpPr txBox="1">
            <a:spLocks noChangeArrowheads="1"/>
          </p:cNvSpPr>
          <p:nvPr/>
        </p:nvSpPr>
        <p:spPr bwMode="auto">
          <a:xfrm>
            <a:off x="3046413" y="1514475"/>
            <a:ext cx="609917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3600" b="1">
                <a:latin typeface="Calibri" pitchFamily="34" charset="0"/>
              </a:rPr>
              <a:t>Правило №1</a:t>
            </a:r>
          </a:p>
          <a:p>
            <a:pPr algn="ctr"/>
            <a:r>
              <a:rPr lang="ru-RU" sz="3600" b="1">
                <a:latin typeface="Calibri" pitchFamily="34" charset="0"/>
              </a:rPr>
              <a:t>«Дорога только для машин!»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84588" y="2974975"/>
            <a:ext cx="4995862" cy="3541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TextBox 3"/>
          <p:cNvSpPr txBox="1">
            <a:spLocks noChangeArrowheads="1"/>
          </p:cNvSpPr>
          <p:nvPr/>
        </p:nvSpPr>
        <p:spPr bwMode="auto">
          <a:xfrm>
            <a:off x="3414713" y="1433513"/>
            <a:ext cx="5535612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3600" b="1">
                <a:latin typeface="Calibri" pitchFamily="34" charset="0"/>
              </a:rPr>
              <a:t>Правило №2</a:t>
            </a:r>
          </a:p>
          <a:p>
            <a:pPr algn="ctr"/>
            <a:r>
              <a:rPr lang="ru-RU" sz="3600" b="1">
                <a:latin typeface="Calibri" pitchFamily="34" charset="0"/>
              </a:rPr>
              <a:t>«Иди только по тротуару!»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rcRect t="12531"/>
          <a:stretch>
            <a:fillRect/>
          </a:stretch>
        </p:blipFill>
        <p:spPr bwMode="auto">
          <a:xfrm>
            <a:off x="3098800" y="2947988"/>
            <a:ext cx="5976938" cy="357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TextBox 3"/>
          <p:cNvSpPr txBox="1">
            <a:spLocks noChangeArrowheads="1"/>
          </p:cNvSpPr>
          <p:nvPr/>
        </p:nvSpPr>
        <p:spPr bwMode="auto">
          <a:xfrm>
            <a:off x="2289175" y="1409700"/>
            <a:ext cx="761365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3600" b="1">
                <a:latin typeface="Calibri" pitchFamily="34" charset="0"/>
              </a:rPr>
              <a:t>Правило №3</a:t>
            </a:r>
          </a:p>
          <a:p>
            <a:pPr algn="ctr"/>
            <a:r>
              <a:rPr lang="ru-RU" sz="3600" b="1">
                <a:latin typeface="Calibri" pitchFamily="34" charset="0"/>
              </a:rPr>
              <a:t>«Переходи дорогу только по зебре!»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70225" y="2852738"/>
            <a:ext cx="5883275" cy="3592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TextBox 3"/>
          <p:cNvSpPr txBox="1">
            <a:spLocks noChangeArrowheads="1"/>
          </p:cNvSpPr>
          <p:nvPr/>
        </p:nvSpPr>
        <p:spPr bwMode="auto">
          <a:xfrm>
            <a:off x="3463925" y="1239838"/>
            <a:ext cx="509587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3600" b="1">
                <a:latin typeface="Calibri" pitchFamily="34" charset="0"/>
              </a:rPr>
              <a:t>Правило №4</a:t>
            </a:r>
          </a:p>
          <a:p>
            <a:pPr algn="ctr"/>
            <a:r>
              <a:rPr lang="ru-RU" sz="3600" b="1">
                <a:latin typeface="Calibri" pitchFamily="34" charset="0"/>
              </a:rPr>
              <a:t>«Не беги через дорогу!»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rcRect t="8900" b="22153"/>
          <a:stretch>
            <a:fillRect/>
          </a:stretch>
        </p:blipFill>
        <p:spPr bwMode="auto">
          <a:xfrm>
            <a:off x="3767138" y="2797175"/>
            <a:ext cx="5035550" cy="3686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TextBox 3"/>
          <p:cNvSpPr txBox="1">
            <a:spLocks noChangeArrowheads="1"/>
          </p:cNvSpPr>
          <p:nvPr/>
        </p:nvSpPr>
        <p:spPr bwMode="auto">
          <a:xfrm>
            <a:off x="1824038" y="1365250"/>
            <a:ext cx="854392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3600" b="1">
                <a:latin typeface="Calibri" pitchFamily="34" charset="0"/>
              </a:rPr>
              <a:t>Правило №5</a:t>
            </a:r>
          </a:p>
          <a:p>
            <a:pPr algn="ctr"/>
            <a:r>
              <a:rPr lang="ru-RU" sz="3600" b="1">
                <a:latin typeface="Calibri" pitchFamily="34" charset="0"/>
              </a:rPr>
              <a:t>«Переходя дорогу, будь внимательным!»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54400" y="3154363"/>
            <a:ext cx="5283200" cy="3382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TextBox 3"/>
          <p:cNvSpPr txBox="1">
            <a:spLocks noChangeArrowheads="1"/>
          </p:cNvSpPr>
          <p:nvPr/>
        </p:nvSpPr>
        <p:spPr bwMode="auto">
          <a:xfrm>
            <a:off x="3735388" y="1501775"/>
            <a:ext cx="472122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3600" b="1">
                <a:latin typeface="Calibri" pitchFamily="34" charset="0"/>
              </a:rPr>
              <a:t>Правило №6</a:t>
            </a:r>
          </a:p>
          <a:p>
            <a:pPr algn="ctr"/>
            <a:r>
              <a:rPr lang="ru-RU" sz="3600" b="1">
                <a:latin typeface="Calibri" pitchFamily="34" charset="0"/>
              </a:rPr>
              <a:t>«Береги свою жизнь!»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rcRect l="3668" t="3094" r="2934" b="4062"/>
          <a:stretch>
            <a:fillRect/>
          </a:stretch>
        </p:blipFill>
        <p:spPr bwMode="auto">
          <a:xfrm>
            <a:off x="3438525" y="2974975"/>
            <a:ext cx="5378450" cy="3535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TextBox 3"/>
          <p:cNvSpPr txBox="1">
            <a:spLocks noChangeArrowheads="1"/>
          </p:cNvSpPr>
          <p:nvPr/>
        </p:nvSpPr>
        <p:spPr bwMode="auto">
          <a:xfrm>
            <a:off x="2257425" y="1427163"/>
            <a:ext cx="774065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3600" b="1">
                <a:latin typeface="Calibri" pitchFamily="34" charset="0"/>
              </a:rPr>
              <a:t>Правило №7</a:t>
            </a:r>
          </a:p>
          <a:p>
            <a:pPr algn="ctr"/>
            <a:r>
              <a:rPr lang="ru-RU" sz="3600" b="1">
                <a:latin typeface="Calibri" pitchFamily="34" charset="0"/>
              </a:rPr>
              <a:t>«Для перехода используй светофор!»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8" name="TextBox 3"/>
          <p:cNvSpPr txBox="1">
            <a:spLocks noChangeArrowheads="1"/>
          </p:cNvSpPr>
          <p:nvPr/>
        </p:nvSpPr>
        <p:spPr bwMode="auto">
          <a:xfrm>
            <a:off x="6035675" y="1427163"/>
            <a:ext cx="18415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endParaRPr lang="ru-RU" sz="3600" b="1">
              <a:latin typeface="Calibri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rcRect r="17645" b="17885"/>
          <a:stretch>
            <a:fillRect/>
          </a:stretch>
        </p:blipFill>
        <p:spPr bwMode="auto">
          <a:xfrm>
            <a:off x="3324225" y="1235075"/>
            <a:ext cx="6229350" cy="438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rcRect t="82626"/>
          <a:stretch>
            <a:fillRect/>
          </a:stretch>
        </p:blipFill>
        <p:spPr bwMode="auto">
          <a:xfrm>
            <a:off x="2438400" y="5815013"/>
            <a:ext cx="7564438" cy="92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95250"/>
            <a:ext cx="12192000" cy="695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2" name="TextBox 3"/>
          <p:cNvSpPr txBox="1">
            <a:spLocks noChangeArrowheads="1"/>
          </p:cNvSpPr>
          <p:nvPr/>
        </p:nvSpPr>
        <p:spPr bwMode="auto">
          <a:xfrm>
            <a:off x="3070225" y="1377950"/>
            <a:ext cx="4586288" cy="3970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 b="1">
                <a:latin typeface="Calibri" pitchFamily="34" charset="0"/>
              </a:rPr>
              <a:t>Он и вежливый, и строгий,</a:t>
            </a:r>
          </a:p>
          <a:p>
            <a:r>
              <a:rPr lang="ru-RU" sz="2800" b="1">
                <a:latin typeface="Calibri" pitchFamily="34" charset="0"/>
              </a:rPr>
              <a:t>И известен на весь мир.</a:t>
            </a:r>
          </a:p>
          <a:p>
            <a:r>
              <a:rPr lang="ru-RU" sz="2800" b="1">
                <a:latin typeface="Calibri" pitchFamily="34" charset="0"/>
              </a:rPr>
              <a:t>Он на улице широкой</a:t>
            </a:r>
          </a:p>
          <a:p>
            <a:r>
              <a:rPr lang="ru-RU" sz="2800" b="1">
                <a:latin typeface="Calibri" pitchFamily="34" charset="0"/>
              </a:rPr>
              <a:t>Самый главный командир.</a:t>
            </a:r>
          </a:p>
          <a:p>
            <a:endParaRPr lang="ru-RU" sz="2800" b="1">
              <a:latin typeface="Calibri" pitchFamily="34" charset="0"/>
            </a:endParaRPr>
          </a:p>
          <a:p>
            <a:r>
              <a:rPr lang="ru-RU" sz="2800" b="1">
                <a:latin typeface="Calibri" pitchFamily="34" charset="0"/>
              </a:rPr>
              <a:t>Разным цветом он мигает</a:t>
            </a:r>
          </a:p>
          <a:p>
            <a:r>
              <a:rPr lang="ru-RU" sz="2800" b="1">
                <a:latin typeface="Calibri" pitchFamily="34" charset="0"/>
              </a:rPr>
              <a:t>Неустанно день и ночь,</a:t>
            </a:r>
          </a:p>
          <a:p>
            <a:r>
              <a:rPr lang="ru-RU" sz="2800" b="1">
                <a:latin typeface="Calibri" pitchFamily="34" charset="0"/>
              </a:rPr>
              <a:t>Он машинам помогает</a:t>
            </a:r>
          </a:p>
          <a:p>
            <a:r>
              <a:rPr lang="ru-RU" sz="2800" b="1">
                <a:latin typeface="Calibri" pitchFamily="34" charset="0"/>
              </a:rPr>
              <a:t>И тебе может помочь.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117138" y="3381375"/>
            <a:ext cx="1765300" cy="1966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293100" y="1179513"/>
            <a:ext cx="914400" cy="211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113588" y="4568825"/>
            <a:ext cx="2357437" cy="2119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rcRect l="17249" t="13504" r="8792" b="33994"/>
          <a:stretch>
            <a:fillRect/>
          </a:stretch>
        </p:blipFill>
        <p:spPr bwMode="auto">
          <a:xfrm>
            <a:off x="673100" y="2697163"/>
            <a:ext cx="4248150" cy="288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TextBox 4"/>
          <p:cNvSpPr txBox="1">
            <a:spLocks noChangeArrowheads="1"/>
          </p:cNvSpPr>
          <p:nvPr/>
        </p:nvSpPr>
        <p:spPr bwMode="auto">
          <a:xfrm>
            <a:off x="4068763" y="1133475"/>
            <a:ext cx="40544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3600" b="1">
                <a:latin typeface="Calibri" pitchFamily="34" charset="0"/>
              </a:rPr>
              <a:t>История светофора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5595938" y="2401888"/>
            <a:ext cx="6137275" cy="397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>
                <a:latin typeface="Calibri" pitchFamily="34" charset="0"/>
              </a:rPr>
              <a:t>Самый первый светофор появился в Англии в 1868 г.</a:t>
            </a:r>
          </a:p>
          <a:p>
            <a:r>
              <a:rPr lang="ru-RU" sz="2800" b="1">
                <a:latin typeface="Calibri" pitchFamily="34" charset="0"/>
              </a:rPr>
              <a:t>Его создателем был инженер-механик Джон Найт.</a:t>
            </a:r>
          </a:p>
          <a:p>
            <a:r>
              <a:rPr lang="ru-RU" sz="2800" b="1">
                <a:latin typeface="Calibri" pitchFamily="34" charset="0"/>
              </a:rPr>
              <a:t>Этот светофор был «одноглазым» с двумя попеременно меняющимися сигналами (красным и зеленым), запрещающими и разрешающими движение.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rcRect l="2707" t="8681" r="54539" b="15150"/>
          <a:stretch>
            <a:fillRect/>
          </a:stretch>
        </p:blipFill>
        <p:spPr bwMode="auto">
          <a:xfrm>
            <a:off x="1065213" y="2238375"/>
            <a:ext cx="3708400" cy="3738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5" name="TextBox 4"/>
          <p:cNvSpPr txBox="1">
            <a:spLocks noChangeArrowheads="1"/>
          </p:cNvSpPr>
          <p:nvPr/>
        </p:nvSpPr>
        <p:spPr bwMode="auto">
          <a:xfrm>
            <a:off x="4068763" y="1133475"/>
            <a:ext cx="40544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3600" b="1">
                <a:latin typeface="Calibri" pitchFamily="34" charset="0"/>
              </a:rPr>
              <a:t>История светофора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5327650" y="2117725"/>
            <a:ext cx="6137275" cy="310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>
                <a:latin typeface="Calibri" pitchFamily="34" charset="0"/>
              </a:rPr>
              <a:t>Существовал еще один вид светофора. Он также был произведен в Англии и имел два цвета: красный и зеленый. </a:t>
            </a:r>
          </a:p>
          <a:p>
            <a:r>
              <a:rPr lang="ru-RU" sz="2800" b="1">
                <a:latin typeface="Calibri" pitchFamily="34" charset="0"/>
              </a:rPr>
              <a:t>Специально поставленный человек поднимал кружок нужного цвета с помощью веревки.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65213" y="2717800"/>
            <a:ext cx="3708400" cy="278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9" name="TextBox 4"/>
          <p:cNvSpPr txBox="1">
            <a:spLocks noChangeArrowheads="1"/>
          </p:cNvSpPr>
          <p:nvPr/>
        </p:nvSpPr>
        <p:spPr bwMode="auto">
          <a:xfrm>
            <a:off x="4068763" y="1133475"/>
            <a:ext cx="40544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3600" b="1">
                <a:latin typeface="Calibri" pitchFamily="34" charset="0"/>
              </a:rPr>
              <a:t>История светофора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5327650" y="2117725"/>
            <a:ext cx="6137275" cy="4402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>
                <a:latin typeface="Calibri" pitchFamily="34" charset="0"/>
              </a:rPr>
              <a:t>В 1930г. Светофоры появились и в России. Это были стрелочные светофоры. Они имели немалое сходство с часами: над перекрестком вывешивали диск, разделенный на красный, желтый и зеленый секторы, по которому равномерно двигалась стрелка. Стрелка, размещенная на красном секторе запрещала проезд транспорта, на зеленом – разрешала.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2" name="TextBox 4"/>
          <p:cNvSpPr txBox="1">
            <a:spLocks noChangeArrowheads="1"/>
          </p:cNvSpPr>
          <p:nvPr/>
        </p:nvSpPr>
        <p:spPr bwMode="auto">
          <a:xfrm>
            <a:off x="4068763" y="1133475"/>
            <a:ext cx="40544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3600" b="1">
                <a:latin typeface="Calibri" pitchFamily="34" charset="0"/>
              </a:rPr>
              <a:t>История светофора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865188" y="2071688"/>
            <a:ext cx="5003800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latin typeface="Calibri" pitchFamily="34" charset="0"/>
              </a:rPr>
              <a:t>Сегодня на дорогах можно встретить светофоры с временным реле. Временное реле информирует водителя и пешехода – оно показывает время до смены сигнала.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rcRect t="52422"/>
          <a:stretch>
            <a:fillRect/>
          </a:stretch>
        </p:blipFill>
        <p:spPr bwMode="auto">
          <a:xfrm>
            <a:off x="7723188" y="5078413"/>
            <a:ext cx="4067175" cy="147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rcRect l="15506" t="18388" r="16037" b="14986"/>
          <a:stretch>
            <a:fillRect/>
          </a:stretch>
        </p:blipFill>
        <p:spPr bwMode="auto">
          <a:xfrm>
            <a:off x="1720850" y="4289425"/>
            <a:ext cx="2347913" cy="2538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7759700" y="1905000"/>
            <a:ext cx="3762375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latin typeface="Calibri" pitchFamily="34" charset="0"/>
              </a:rPr>
              <a:t>Встречаются и реверсивные светофоры: они регулируют движение на специальных полосах, направление движения на которых может меняться в зависимости от интенсивности движения.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175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6" name="Рисунок 2"/>
          <p:cNvPicPr>
            <a:picLocks noChangeAspect="1"/>
          </p:cNvPicPr>
          <p:nvPr/>
        </p:nvPicPr>
        <p:blipFill>
          <a:blip r:embed="rId3"/>
          <a:srcRect l="11089" t="20497" r="64197" b="5074"/>
          <a:stretch>
            <a:fillRect/>
          </a:stretch>
        </p:blipFill>
        <p:spPr bwMode="auto">
          <a:xfrm>
            <a:off x="2006600" y="1404938"/>
            <a:ext cx="2170113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Овал 3"/>
          <p:cNvSpPr/>
          <p:nvPr/>
        </p:nvSpPr>
        <p:spPr>
          <a:xfrm>
            <a:off x="10006013" y="1404938"/>
            <a:ext cx="1365250" cy="146050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Овал 4"/>
          <p:cNvSpPr/>
          <p:nvPr/>
        </p:nvSpPr>
        <p:spPr>
          <a:xfrm>
            <a:off x="10006013" y="3046413"/>
            <a:ext cx="1365250" cy="1458912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10006013" y="4686300"/>
            <a:ext cx="1365250" cy="14605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4821238" y="5416550"/>
            <a:ext cx="401478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latin typeface="Calibri" pitchFamily="34" charset="0"/>
              </a:rPr>
              <a:t>Разрешает движение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4821238" y="1843088"/>
            <a:ext cx="4049712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latin typeface="Calibri" pitchFamily="34" charset="0"/>
              </a:rPr>
              <a:t>Запрещает движение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4821238" y="3046413"/>
            <a:ext cx="5064125" cy="206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>
                <a:latin typeface="Calibri" pitchFamily="34" charset="0"/>
              </a:rPr>
              <a:t>Запрещает начало движения и предупреждает о смене сигнала</a:t>
            </a:r>
          </a:p>
        </p:txBody>
      </p:sp>
      <p:sp>
        <p:nvSpPr>
          <p:cNvPr id="31753" name="TextBox 10"/>
          <p:cNvSpPr txBox="1">
            <a:spLocks noChangeArrowheads="1"/>
          </p:cNvSpPr>
          <p:nvPr/>
        </p:nvSpPr>
        <p:spPr bwMode="auto">
          <a:xfrm>
            <a:off x="1377950" y="204788"/>
            <a:ext cx="9993313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600" b="1">
                <a:latin typeface="Calibri" pitchFamily="34" charset="0"/>
              </a:rPr>
              <a:t>Расположи цвета светофора в нужном порядке и объясни, что каждый из них обозначает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extLst/>
          </a:blip>
          <a:srcRect r="18880"/>
          <a:stretch/>
        </p:blipFill>
        <p:spPr>
          <a:xfrm>
            <a:off x="0" y="4239241"/>
            <a:ext cx="1910687" cy="258625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66667E-6 1.11111E-6 L 6.66667E-6 1.11111E-6 C -0.00338 0.00046 -0.00689 0.00046 -0.01015 0.00185 C -0.01171 0.00255 -0.01314 0.00463 -0.01458 0.00579 C -0.01679 0.00764 -0.02096 0.01042 -0.02356 0.01181 C -0.02499 0.0125 -0.02656 0.01296 -0.02799 0.01389 C -0.03007 0.01482 -0.03398 0.01759 -0.03593 0.01783 C -0.06314 0.01898 -0.09036 0.01921 -0.11757 0.01968 C -0.11992 0.02107 -0.12239 0.02153 -0.12434 0.02384 C -0.12812 0.02824 -0.13723 0.03866 -0.13997 0.04375 C -0.14114 0.0456 -0.14205 0.04792 -0.14335 0.04954 C -0.1496 0.05741 -0.14648 0.04908 -0.15234 0.05949 C -0.15325 0.06134 -0.15364 0.06366 -0.15455 0.06551 C -0.15455 0.06551 -0.16367 0.08171 -0.16575 0.08542 L -0.17252 0.09746 C -0.17356 0.09931 -0.17499 0.10093 -0.17578 0.10324 L -0.18255 0.1213 L -0.18476 0.12732 C -0.18554 0.12917 -0.18645 0.13102 -0.18697 0.1331 C -0.18775 0.13588 -0.18841 0.13866 -0.18932 0.14121 C -0.19023 0.14398 -0.19153 0.14653 -0.19257 0.14908 C -0.19335 0.15116 -0.194 0.15324 -0.19492 0.15509 C -0.19635 0.15857 -0.19791 0.16158 -0.19934 0.16505 C -0.20064 0.16829 -0.20156 0.17176 -0.20273 0.175 C -0.20377 0.17778 -0.20494 0.18033 -0.20611 0.18287 C -0.2082 0.1882 -0.20911 0.1919 -0.21171 0.19676 C -0.2138 0.20116 -0.21614 0.20486 -0.21835 0.2088 L -0.22291 0.21667 L -0.23176 0.23264 C -0.23919 0.24144 -0.23098 0.23125 -0.23854 0.24259 C -0.23997 0.24468 -0.24153 0.24653 -0.24296 0.24861 C -0.24426 0.25046 -0.24531 0.25232 -0.24635 0.25463 C -0.24726 0.25648 -0.24752 0.25903 -0.24856 0.26065 C -0.24947 0.26181 -0.25091 0.26181 -0.25195 0.2625 C -0.25273 0.26458 -0.25325 0.2669 -0.25416 0.26852 C -0.2552 0.27014 -0.2565 0.27107 -0.25755 0.27246 C -0.25911 0.27431 -0.26054 0.27639 -0.26197 0.27847 C -0.26614 0.28935 -0.26197 0.28009 -0.26757 0.28843 C -0.27812 0.30394 -0.26067 0.28218 -0.27773 0.30232 C -0.27877 0.30371 -0.27981 0.30556 -0.28111 0.30625 C -0.28437 0.30833 -0.28502 0.3081 -0.28775 0.31227 C -0.28945 0.31482 -0.29062 0.31783 -0.29231 0.32014 C -0.29322 0.32176 -0.29453 0.32269 -0.29557 0.32431 C -0.29687 0.32593 -0.29765 0.32847 -0.29895 0.33009 C -0.30182 0.3338 -0.30507 0.33658 -0.30794 0.34005 C -0.30911 0.34144 -0.31002 0.34329 -0.31132 0.34421 C -0.31458 0.34607 -0.31809 0.34653 -0.32135 0.34815 C -0.32812 0.35116 -0.33111 0.35371 -0.33814 0.35602 C -0.34036 0.35671 -0.35546 0.35972 -0.35716 0.35996 C -0.36054 0.36158 -0.37916 0.37014 -0.38515 0.37199 C -0.38814 0.37292 -0.39114 0.37315 -0.39413 0.37384 C -0.39674 0.37454 -0.39934 0.37523 -0.40195 0.37593 C -0.40468 0.37685 -0.41249 0.37894 -0.41653 0.38195 C -0.41809 0.3831 -0.41953 0.38449 -0.42096 0.38588 C -0.42591 0.39074 -0.42916 0.39445 -0.43333 0.40185 C -0.43502 0.40486 -0.4358 0.40949 -0.43775 0.41181 C -0.44453 0.41898 -0.45169 0.42523 -0.45911 0.42963 C -0.46132 0.43102 -0.46367 0.43171 -0.46575 0.43357 C -0.46874 0.43634 -0.47213 0.43796 -0.47473 0.44167 C -0.4763 0.44352 -0.4776 0.44607 -0.47929 0.44746 C -0.48541 0.45278 -0.49192 0.45671 -0.4983 0.46158 C -0.49973 0.46273 -0.5013 0.46389 -0.50273 0.46551 C -0.5039 0.46667 -0.50481 0.46852 -0.50611 0.46945 C -0.50794 0.4706 -0.50989 0.4706 -0.51171 0.47153 C -0.52291 0.47593 -0.50729 0.47083 -0.52512 0.47546 C -0.52734 0.47593 -0.52955 0.47685 -0.53189 0.47732 C -0.54609 0.48102 -0.53567 0.47755 -0.54635 0.48148 C -0.56275 0.49583 -0.53762 0.47454 -0.5565 0.48727 C -0.55963 0.48958 -0.56236 0.49329 -0.56549 0.49537 C -0.56718 0.49653 -0.56926 0.4963 -0.57109 0.49722 C -0.57291 0.49838 -0.57473 0.50046 -0.57669 0.50139 C -0.57916 0.50232 -0.58189 0.50255 -0.5845 0.50324 C -0.58932 0.50486 -0.58814 0.50509 -0.59231 0.50718 C -0.59374 0.5081 -0.59531 0.50857 -0.59674 0.50926 C -0.59791 0.51065 -0.59895 0.51227 -0.60012 0.5132 C -0.60273 0.51505 -0.60533 0.51574 -0.60794 0.51713 C -0.61601 0.52153 -0.60598 0.5169 -0.61588 0.5213 C -0.61692 0.52246 -0.61796 0.52431 -0.61913 0.52523 C -0.62929 0.53287 -0.61861 0.52107 -0.62695 0.53125 C -0.62669 0.52917 -0.62643 0.52708 -0.62591 0.52523 C -0.6246 0.5206 -0.62408 0.51991 -0.62252 0.51713 L -0.62252 0.51713 " pathEditMode="relative" ptsTypes="AAAAAAAAAAAAAAAAAAAAAAAAAAAAAAAAAAAAAAAAAAAAAAAAAAAAAAAAAAAAAAAAAAAAAAAAAAAAAAAA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 C -0.01498 -0.00138 -0.02995 -0.00162 -0.0448 -0.00416 C -0.04649 -0.00439 -0.04779 -0.00694 -0.04935 -0.0081 C -0.05039 -0.00879 -0.05157 -0.00972 -0.05274 -0.01018 C -0.05599 -0.01111 -0.05938 -0.01134 -0.06276 -0.01203 C -0.0642 -0.01273 -0.06576 -0.01342 -0.06719 -0.01412 C -0.0694 -0.01481 -0.07175 -0.01527 -0.07396 -0.01597 C -0.07852 -0.01782 -0.07683 -0.01875 -0.08177 -0.02199 C -0.08321 -0.02291 -0.08477 -0.02338 -0.08633 -0.02407 C -0.08737 -0.02453 -0.08855 -0.02546 -0.08959 -0.02592 C -0.09115 -0.02685 -0.09258 -0.02731 -0.09414 -0.02801 C -0.09519 -0.02847 -0.09636 -0.02939 -0.09753 -0.03009 C -0.10547 -0.03402 -0.09831 -0.02986 -0.10756 -0.03402 C -0.10873 -0.03449 -0.10977 -0.03541 -0.11094 -0.03588 C -0.11355 -0.03726 -0.11615 -0.03865 -0.11875 -0.04004 C -0.11993 -0.04051 -0.12097 -0.0412 -0.12214 -0.04189 C -0.12357 -0.04305 -0.125 -0.0449 -0.12657 -0.04583 C -0.12956 -0.04768 -0.13555 -0.05 -0.13555 -0.05 C -0.15938 -0.04722 -0.16068 -0.04583 -0.19037 -0.05185 C -0.20743 -0.05532 -0.2194 -0.06551 -0.23633 -0.07176 C -0.24362 -0.07453 -0.25131 -0.07546 -0.25873 -0.07777 C -0.28659 -0.08634 -0.27683 -0.08449 -0.30352 -0.09375 C -0.30795 -0.09537 -0.3125 -0.09583 -0.31693 -0.09768 C -0.31732 -0.09791 -0.3323 -0.10578 -0.33477 -0.10763 C -0.33789 -0.10995 -0.3405 -0.11412 -0.34375 -0.11574 C -0.35039 -0.11851 -0.34675 -0.11713 -0.35495 -0.11967 C -0.36315 -0.12453 -0.35938 -0.12268 -0.36615 -0.12569 C -0.37461 -0.13564 -0.36394 -0.12384 -0.37396 -0.13148 C -0.37526 -0.13263 -0.37605 -0.13472 -0.37735 -0.13564 C -0.37917 -0.1368 -0.38112 -0.1368 -0.38295 -0.1375 C -0.3961 -0.14351 -0.37045 -0.13426 -0.39297 -0.14143 C -0.39493 -0.14213 -0.39675 -0.14282 -0.39857 -0.14351 C -0.40157 -0.14467 -0.40456 -0.14652 -0.40756 -0.14745 C -0.40977 -0.14814 -0.41198 -0.1493 -0.41433 -0.14953 C -0.42474 -0.15069 -0.43516 -0.15069 -0.44571 -0.15162 C -0.45196 -0.15208 -0.45834 -0.15277 -0.46472 -0.15347 C -0.46732 -0.15416 -0.46993 -0.15439 -0.47253 -0.15555 C -0.47448 -0.15625 -0.47618 -0.15833 -0.47813 -0.15949 C -0.47956 -0.16041 -0.48112 -0.16064 -0.48256 -0.16157 C -0.48373 -0.16203 -0.48477 -0.16319 -0.48594 -0.16342 C -0.49297 -0.16458 -0.50013 -0.16481 -0.50717 -0.16551 L -0.5375 -0.17338 C -0.54193 -0.17453 -0.54636 -0.17638 -0.55092 -0.17731 C -0.55534 -0.17847 -0.5599 -0.17847 -0.56433 -0.17939 C -0.56888 -0.18032 -0.57331 -0.18217 -0.57774 -0.18333 C -0.58112 -0.18426 -0.58451 -0.18472 -0.58789 -0.18541 L -0.59675 -0.18726 C -0.6 -0.18819 -0.60795 -0.19004 -0.61133 -0.19143 C -0.61289 -0.19189 -0.61433 -0.19305 -0.61589 -0.19328 C -0.62136 -0.19444 -0.62709 -0.19467 -0.63256 -0.19537 C -0.6323 -0.19791 -0.63243 -0.20115 -0.63151 -0.20324 C -0.63073 -0.20486 -0.62917 -0.20439 -0.62813 -0.20532 C -0.6194 -0.21296 -0.62982 -0.20625 -0.62149 -0.21134 L -0.62032 -0.21713 L -0.62032 -0.21713 " pathEditMode="relative" ptsTypes="AAAAAAAAAAAAAAAAAAAAAAAAAAAAAAAAAAAAAAAAAAAAAAAAAAAAAAAA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 C -0.00494 -0.0007 -0.00976 -0.00093 -0.01458 -0.00209 C -0.02474 -0.00486 -0.03489 -0.00764 -0.04479 -0.01204 C -0.04635 -0.01273 -0.04778 -0.01366 -0.04934 -0.01412 C -0.05299 -0.01505 -0.05677 -0.01528 -0.06054 -0.01598 C -0.06744 -0.01736 -0.06849 -0.01829 -0.075 -0.01991 C -0.07773 -0.02061 -0.08033 -0.02107 -0.08294 -0.02199 C -0.08437 -0.02246 -0.0858 -0.02361 -0.08737 -0.02408 C -0.09075 -0.025 -0.09414 -0.02523 -0.09739 -0.02593 C -0.09934 -0.02639 -0.10117 -0.02732 -0.10299 -0.02801 C -0.10559 -0.02871 -0.10833 -0.02917 -0.11093 -0.02986 C -0.11432 -0.03102 -0.11757 -0.03311 -0.12096 -0.03403 C -0.12981 -0.03588 -0.1388 -0.03658 -0.14778 -0.03797 C -0.15768 -0.04491 -0.14921 -0.03936 -0.16119 -0.04584 C -0.16888 -0.05 -0.175 -0.05533 -0.18359 -0.05579 L -0.21497 -0.05787 C -0.21875 -0.05834 -0.22252 -0.0588 -0.22617 -0.05973 C -0.22734 -0.06019 -0.22838 -0.06135 -0.22955 -0.06181 C -0.23515 -0.06389 -0.24179 -0.06482 -0.24739 -0.06574 C -0.24895 -0.06644 -0.25039 -0.0669 -0.25195 -0.06783 C -0.25638 -0.07014 -0.2608 -0.07361 -0.26536 -0.0757 C -0.26836 -0.07709 -0.27135 -0.07801 -0.27434 -0.07963 C -0.27617 -0.08079 -0.27799 -0.08264 -0.27994 -0.08357 C -0.2832 -0.08542 -0.28658 -0.08611 -0.28997 -0.0875 C -0.30377 -0.09375 -0.27825 -0.08426 -0.29895 -0.09167 C -0.30651 -0.09838 -0.30104 -0.09422 -0.31237 -0.09954 C -0.31497 -0.1007 -0.31757 -0.10232 -0.32018 -0.10348 C -0.32317 -0.10486 -0.32617 -0.10602 -0.32916 -0.10741 C -0.33033 -0.10811 -0.33138 -0.1088 -0.33255 -0.10949 C -0.33515 -0.11088 -0.33776 -0.11204 -0.34036 -0.11343 C -0.34153 -0.11412 -0.34257 -0.11482 -0.34375 -0.11551 C -0.34739 -0.11736 -0.34987 -0.11806 -0.35377 -0.11945 C -0.35599 -0.1213 -0.35807 -0.12408 -0.36054 -0.12547 C -0.36263 -0.12662 -0.36497 -0.12662 -0.36718 -0.12732 L -0.38515 -0.13334 C -0.38919 -0.13473 -0.39349 -0.13496 -0.39739 -0.13727 C -0.40533 -0.1419 -0.40703 -0.14329 -0.4164 -0.14723 C -0.42161 -0.14954 -0.42695 -0.15093 -0.43216 -0.15324 C -0.45781 -0.16459 -0.41809 -0.15 -0.44674 -0.15926 C -0.45416 -0.16158 -0.45833 -0.16736 -0.46679 -0.17107 C -0.47278 -0.17385 -0.47877 -0.17686 -0.48476 -0.17917 C -0.48854 -0.18033 -0.49218 -0.18218 -0.49596 -0.18311 C -0.50156 -0.18426 -0.50716 -0.18426 -0.51276 -0.18496 C -0.5164 -0.18565 -0.52018 -0.18635 -0.52395 -0.18704 C -0.52968 -0.18912 -0.53007 -0.18936 -0.53619 -0.19098 C -0.54088 -0.19236 -0.54609 -0.19329 -0.55078 -0.19491 C -0.55416 -0.19607 -0.55755 -0.19746 -0.5608 -0.19885 C -0.56354 -0.20023 -0.56601 -0.20232 -0.56875 -0.20301 C -0.575 -0.2044 -0.58138 -0.20417 -0.58776 -0.20486 C -0.59557 -0.20949 -0.58619 -0.2044 -0.60117 -0.2088 C -0.60234 -0.20926 -0.60338 -0.21065 -0.60455 -0.21088 C -0.61041 -0.2125 -0.61653 -0.2132 -0.62239 -0.21482 C -0.64179 -0.22061 -0.62578 -0.21875 -0.61901 -0.21875 L -0.61901 -0.21875 " pathEditMode="relative" ptsTypes="AAAAAAAAAAAAAAAAAAAAAAAAAAAAAAAAAAAAAAAAAAAAAAAAAAAAAAA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/>
      <p:bldP spid="9" grpId="0"/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81238" y="3429000"/>
            <a:ext cx="3181350" cy="3154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rcRect l="12627" t="12209" r="30956" b="4446"/>
          <a:stretch>
            <a:fillRect/>
          </a:stretch>
        </p:blipFill>
        <p:spPr bwMode="auto">
          <a:xfrm>
            <a:off x="7743825" y="3578225"/>
            <a:ext cx="3370263" cy="305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6413" y="2419350"/>
            <a:ext cx="1711325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>
            <a:clrChange>
              <a:clrFrom>
                <a:srgbClr val="FDFEFF"/>
              </a:clrFrom>
              <a:clrTo>
                <a:srgbClr val="FDFE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096000" y="2257425"/>
            <a:ext cx="1549400" cy="2343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4" name="TextBox 6"/>
          <p:cNvSpPr txBox="1">
            <a:spLocks noChangeArrowheads="1"/>
          </p:cNvSpPr>
          <p:nvPr/>
        </p:nvSpPr>
        <p:spPr bwMode="auto">
          <a:xfrm>
            <a:off x="1362075" y="1403350"/>
            <a:ext cx="103663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latin typeface="Calibri" pitchFamily="34" charset="0"/>
              </a:rPr>
              <a:t>Назови виды светофоров и для кого они предназначены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4796" r="27365"/>
          <a:stretch>
            <a:fillRect/>
          </a:stretch>
        </p:blipFill>
        <p:spPr bwMode="auto">
          <a:xfrm>
            <a:off x="1855788" y="2319338"/>
            <a:ext cx="2538412" cy="354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5972175" y="1990725"/>
            <a:ext cx="4481513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6600" b="1">
                <a:solidFill>
                  <a:srgbClr val="FF0000"/>
                </a:solidFill>
                <a:latin typeface="Calibri" pitchFamily="34" charset="0"/>
              </a:rPr>
              <a:t>Запомните!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399088" y="3217863"/>
            <a:ext cx="5788025" cy="17541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Красный свет – дороги нет,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Желтый – будь готов к пути,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А зеленый свет – кати!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2" name="TextBox 2"/>
          <p:cNvSpPr txBox="1">
            <a:spLocks noChangeArrowheads="1"/>
          </p:cNvSpPr>
          <p:nvPr/>
        </p:nvSpPr>
        <p:spPr bwMode="auto">
          <a:xfrm>
            <a:off x="2238375" y="1173163"/>
            <a:ext cx="83058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600" b="1">
                <a:latin typeface="Calibri" pitchFamily="34" charset="0"/>
              </a:rPr>
              <a:t>Как избежать неприятностей на дороге?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rcRect l="899" t="6418"/>
          <a:stretch>
            <a:fillRect/>
          </a:stretch>
        </p:blipFill>
        <p:spPr bwMode="auto">
          <a:xfrm>
            <a:off x="1133475" y="4602163"/>
            <a:ext cx="2782888" cy="181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1133475" y="1852613"/>
            <a:ext cx="3779838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Рядом с дорогой опасно играть</a:t>
            </a:r>
          </a:p>
          <a:p>
            <a:r>
              <a:rPr lang="ru-RU" b="1">
                <a:latin typeface="Calibri" pitchFamily="34" charset="0"/>
              </a:rPr>
              <a:t>И на нее за мячом выбегать!</a:t>
            </a:r>
          </a:p>
          <a:p>
            <a:r>
              <a:rPr lang="ru-RU" b="1">
                <a:latin typeface="Calibri" pitchFamily="34" charset="0"/>
              </a:rPr>
              <a:t>Затормозить не успеет шофер, </a:t>
            </a:r>
          </a:p>
          <a:p>
            <a:r>
              <a:rPr lang="ru-RU" b="1">
                <a:latin typeface="Calibri" pitchFamily="34" charset="0"/>
              </a:rPr>
              <a:t>Если в машине сломался мотор,</a:t>
            </a:r>
          </a:p>
          <a:p>
            <a:r>
              <a:rPr lang="ru-RU" b="1">
                <a:latin typeface="Calibri" pitchFamily="34" charset="0"/>
              </a:rPr>
              <a:t>И занесло ее на тротуар,</a:t>
            </a:r>
          </a:p>
          <a:p>
            <a:r>
              <a:rPr lang="ru-RU" b="1">
                <a:latin typeface="Calibri" pitchFamily="34" charset="0"/>
              </a:rPr>
              <a:t>Где ты спокойно в машинки играл…</a:t>
            </a:r>
          </a:p>
          <a:p>
            <a:r>
              <a:rPr lang="ru-RU" b="1">
                <a:latin typeface="Calibri" pitchFamily="34" charset="0"/>
              </a:rPr>
              <a:t>Миг! – и случится большая беда…</a:t>
            </a:r>
          </a:p>
          <a:p>
            <a:r>
              <a:rPr lang="ru-RU" b="1">
                <a:latin typeface="Calibri" pitchFamily="34" charset="0"/>
              </a:rPr>
              <a:t>Ты у дорог не играй никогда!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rcRect l="3545" t="-5183" r="19914" b="7738"/>
          <a:stretch>
            <a:fillRect/>
          </a:stretch>
        </p:blipFill>
        <p:spPr bwMode="auto">
          <a:xfrm>
            <a:off x="5349875" y="1819275"/>
            <a:ext cx="2565400" cy="185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5349875" y="4602163"/>
            <a:ext cx="3379788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Запомни, друг: на красный свет</a:t>
            </a:r>
          </a:p>
          <a:p>
            <a:r>
              <a:rPr lang="ru-RU" b="1">
                <a:latin typeface="Calibri" pitchFamily="34" charset="0"/>
              </a:rPr>
              <a:t>Через дорогу хода нет!</a:t>
            </a:r>
          </a:p>
          <a:p>
            <a:r>
              <a:rPr lang="ru-RU" b="1">
                <a:latin typeface="Calibri" pitchFamily="34" charset="0"/>
              </a:rPr>
              <a:t>И будь внимателен в пути:</a:t>
            </a:r>
          </a:p>
          <a:p>
            <a:r>
              <a:rPr lang="ru-RU" b="1">
                <a:latin typeface="Calibri" pitchFamily="34" charset="0"/>
              </a:rPr>
              <a:t>Всегда на светофор гляди.</a:t>
            </a:r>
          </a:p>
          <a:p>
            <a:r>
              <a:rPr lang="ru-RU" b="1">
                <a:latin typeface="Calibri" pitchFamily="34" charset="0"/>
              </a:rPr>
              <a:t>Коль осторожен пешеход – </a:t>
            </a:r>
          </a:p>
          <a:p>
            <a:r>
              <a:rPr lang="ru-RU" b="1">
                <a:latin typeface="Calibri" pitchFamily="34" charset="0"/>
              </a:rPr>
              <a:t>То безопасен переход.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5"/>
          <a:srcRect l="-150" r="150" b="4478"/>
          <a:stretch>
            <a:fillRect/>
          </a:stretch>
        </p:blipFill>
        <p:spPr bwMode="auto">
          <a:xfrm>
            <a:off x="9018588" y="4602163"/>
            <a:ext cx="2690812" cy="1874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8751888" y="1739900"/>
            <a:ext cx="3365500" cy="286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Ты это правило учти:</a:t>
            </a:r>
          </a:p>
          <a:p>
            <a:r>
              <a:rPr lang="ru-RU" b="1">
                <a:latin typeface="Calibri" pitchFamily="34" charset="0"/>
              </a:rPr>
              <a:t>Автобус сзади обходи!</a:t>
            </a:r>
          </a:p>
          <a:p>
            <a:r>
              <a:rPr lang="ru-RU" b="1">
                <a:latin typeface="Calibri" pitchFamily="34" charset="0"/>
              </a:rPr>
              <a:t>А спереди нельзя, мой друг,</a:t>
            </a:r>
          </a:p>
          <a:p>
            <a:r>
              <a:rPr lang="ru-RU" b="1">
                <a:latin typeface="Calibri" pitchFamily="34" charset="0"/>
              </a:rPr>
              <a:t>Беда случиться может вдруг:</a:t>
            </a:r>
          </a:p>
          <a:p>
            <a:r>
              <a:rPr lang="ru-RU" b="1">
                <a:latin typeface="Calibri" pitchFamily="34" charset="0"/>
              </a:rPr>
              <a:t>Машины резко – все подряд! – </a:t>
            </a:r>
          </a:p>
          <a:p>
            <a:r>
              <a:rPr lang="ru-RU" b="1">
                <a:latin typeface="Calibri" pitchFamily="34" charset="0"/>
              </a:rPr>
              <a:t>Из-за тебя затормозят,</a:t>
            </a:r>
          </a:p>
          <a:p>
            <a:r>
              <a:rPr lang="ru-RU" b="1">
                <a:latin typeface="Calibri" pitchFamily="34" charset="0"/>
              </a:rPr>
              <a:t>Начнут друг друга задевать – </a:t>
            </a:r>
          </a:p>
          <a:p>
            <a:r>
              <a:rPr lang="ru-RU" b="1">
                <a:latin typeface="Calibri" pitchFamily="34" charset="0"/>
              </a:rPr>
              <a:t>И люди могут пострадать…</a:t>
            </a:r>
          </a:p>
          <a:p>
            <a:r>
              <a:rPr lang="ru-RU" b="1">
                <a:latin typeface="Calibri" pitchFamily="34" charset="0"/>
              </a:rPr>
              <a:t>Пойми к тому же, что и ты</a:t>
            </a:r>
          </a:p>
          <a:p>
            <a:r>
              <a:rPr lang="ru-RU" b="1">
                <a:latin typeface="Calibri" pitchFamily="34" charset="0"/>
              </a:rPr>
              <a:t>Не застрахован от беды!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6" name="TextBox 2"/>
          <p:cNvSpPr txBox="1">
            <a:spLocks noChangeArrowheads="1"/>
          </p:cNvSpPr>
          <p:nvPr/>
        </p:nvSpPr>
        <p:spPr bwMode="auto">
          <a:xfrm>
            <a:off x="2238375" y="1173163"/>
            <a:ext cx="83058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600" b="1">
                <a:latin typeface="Calibri" pitchFamily="34" charset="0"/>
              </a:rPr>
              <a:t>Как избежать неприятностей на дороге?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33475" y="4394200"/>
            <a:ext cx="2770188" cy="20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1133475" y="1852613"/>
            <a:ext cx="3605213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С ледяной горы кататься</a:t>
            </a:r>
          </a:p>
          <a:p>
            <a:r>
              <a:rPr lang="ru-RU" b="1">
                <a:latin typeface="Calibri" pitchFamily="34" charset="0"/>
              </a:rPr>
              <a:t>Хочется ребятам!</a:t>
            </a:r>
          </a:p>
          <a:p>
            <a:r>
              <a:rPr lang="ru-RU" b="1">
                <a:latin typeface="Calibri" pitchFamily="34" charset="0"/>
              </a:rPr>
              <a:t>С ветерком стремглав промчаться</a:t>
            </a:r>
          </a:p>
          <a:p>
            <a:r>
              <a:rPr lang="ru-RU" b="1">
                <a:latin typeface="Calibri" pitchFamily="34" charset="0"/>
              </a:rPr>
              <a:t>Весело куда-то!</a:t>
            </a:r>
          </a:p>
          <a:p>
            <a:r>
              <a:rPr lang="ru-RU" b="1">
                <a:latin typeface="Calibri" pitchFamily="34" charset="0"/>
              </a:rPr>
              <a:t>Но куда? Смотрите сами</a:t>
            </a:r>
          </a:p>
          <a:p>
            <a:r>
              <a:rPr lang="ru-RU" b="1">
                <a:latin typeface="Calibri" pitchFamily="34" charset="0"/>
              </a:rPr>
              <a:t>И следите строго,</a:t>
            </a:r>
          </a:p>
          <a:p>
            <a:r>
              <a:rPr lang="ru-RU" b="1">
                <a:latin typeface="Calibri" pitchFamily="34" charset="0"/>
              </a:rPr>
              <a:t>Чтоб не вынесли вас сани</a:t>
            </a:r>
          </a:p>
          <a:p>
            <a:r>
              <a:rPr lang="ru-RU" b="1">
                <a:latin typeface="Calibri" pitchFamily="34" charset="0"/>
              </a:rPr>
              <a:t>Прямо на дорогу.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49875" y="1889125"/>
            <a:ext cx="2565400" cy="171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5349875" y="4602163"/>
            <a:ext cx="2951163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Гордо ехал мальчик Петя</a:t>
            </a:r>
          </a:p>
          <a:p>
            <a:r>
              <a:rPr lang="ru-RU" b="1">
                <a:latin typeface="Calibri" pitchFamily="34" charset="0"/>
              </a:rPr>
              <a:t>На своем велосипеде,</a:t>
            </a:r>
          </a:p>
          <a:p>
            <a:r>
              <a:rPr lang="ru-RU" b="1">
                <a:latin typeface="Calibri" pitchFamily="34" charset="0"/>
              </a:rPr>
              <a:t>А потом лихачить стал – </a:t>
            </a:r>
          </a:p>
          <a:p>
            <a:r>
              <a:rPr lang="ru-RU" b="1">
                <a:latin typeface="Calibri" pitchFamily="34" charset="0"/>
              </a:rPr>
              <a:t>Руль руками не держал!</a:t>
            </a:r>
          </a:p>
          <a:p>
            <a:r>
              <a:rPr lang="ru-RU" b="1">
                <a:latin typeface="Calibri" pitchFamily="34" charset="0"/>
              </a:rPr>
              <a:t>И свалился под откос,</a:t>
            </a:r>
          </a:p>
          <a:p>
            <a:r>
              <a:rPr lang="ru-RU" b="1">
                <a:latin typeface="Calibri" pitchFamily="34" charset="0"/>
              </a:rPr>
              <a:t>Разукрасил лоб и нос…</a:t>
            </a:r>
          </a:p>
          <a:p>
            <a:r>
              <a:rPr lang="ru-RU" b="1">
                <a:latin typeface="Calibri" pitchFamily="34" charset="0"/>
              </a:rPr>
              <a:t>Чтоб паденья избежать,</a:t>
            </a:r>
          </a:p>
          <a:p>
            <a:r>
              <a:rPr lang="ru-RU" b="1">
                <a:latin typeface="Calibri" pitchFamily="34" charset="0"/>
              </a:rPr>
              <a:t>Крепко надо руль держать!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018588" y="4614863"/>
            <a:ext cx="2690812" cy="184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8751888" y="1739900"/>
            <a:ext cx="2622550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Вдоль проезжей части</a:t>
            </a:r>
          </a:p>
          <a:p>
            <a:r>
              <a:rPr lang="ru-RU" b="1">
                <a:latin typeface="Calibri" pitchFamily="34" charset="0"/>
              </a:rPr>
              <a:t>                   огражденье</a:t>
            </a:r>
          </a:p>
          <a:p>
            <a:r>
              <a:rPr lang="ru-RU" b="1">
                <a:latin typeface="Calibri" pitchFamily="34" charset="0"/>
              </a:rPr>
              <a:t>Всем необходимо </a:t>
            </a:r>
          </a:p>
          <a:p>
            <a:r>
              <a:rPr lang="ru-RU" b="1">
                <a:latin typeface="Calibri" pitchFamily="34" charset="0"/>
              </a:rPr>
              <a:t>                   без сомненья.</a:t>
            </a:r>
          </a:p>
          <a:p>
            <a:r>
              <a:rPr lang="ru-RU" b="1">
                <a:latin typeface="Calibri" pitchFamily="34" charset="0"/>
              </a:rPr>
              <a:t>Даже если очень ты </a:t>
            </a:r>
          </a:p>
          <a:p>
            <a:r>
              <a:rPr lang="ru-RU" b="1">
                <a:latin typeface="Calibri" pitchFamily="34" charset="0"/>
              </a:rPr>
              <a:t>                    спешишь,</a:t>
            </a:r>
          </a:p>
          <a:p>
            <a:r>
              <a:rPr lang="ru-RU" b="1">
                <a:latin typeface="Calibri" pitchFamily="34" charset="0"/>
              </a:rPr>
              <a:t>Не перелезай его, </a:t>
            </a:r>
          </a:p>
          <a:p>
            <a:r>
              <a:rPr lang="ru-RU" b="1">
                <a:latin typeface="Calibri" pitchFamily="34" charset="0"/>
              </a:rPr>
              <a:t>                     малыш!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0" name="TextBox 2"/>
          <p:cNvSpPr txBox="1">
            <a:spLocks noChangeArrowheads="1"/>
          </p:cNvSpPr>
          <p:nvPr/>
        </p:nvSpPr>
        <p:spPr bwMode="auto">
          <a:xfrm>
            <a:off x="2238375" y="1173163"/>
            <a:ext cx="83058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600" b="1">
                <a:latin typeface="Calibri" pitchFamily="34" charset="0"/>
              </a:rPr>
              <a:t>Как избежать неприятностей на дороге?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rcRect l="1778" t="14272" r="51176" b="13406"/>
          <a:stretch>
            <a:fillRect/>
          </a:stretch>
        </p:blipFill>
        <p:spPr bwMode="auto">
          <a:xfrm>
            <a:off x="1276350" y="4471988"/>
            <a:ext cx="2797175" cy="2074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1133475" y="1852613"/>
            <a:ext cx="3157538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Соблюдать совсем не сложно</a:t>
            </a:r>
          </a:p>
          <a:p>
            <a:r>
              <a:rPr lang="ru-RU" b="1">
                <a:latin typeface="Calibri" pitchFamily="34" charset="0"/>
              </a:rPr>
              <a:t>Правила в пути:</a:t>
            </a:r>
          </a:p>
          <a:p>
            <a:r>
              <a:rPr lang="ru-RU" b="1">
                <a:latin typeface="Calibri" pitchFamily="34" charset="0"/>
              </a:rPr>
              <a:t>Перекресток осторожно </a:t>
            </a:r>
          </a:p>
          <a:p>
            <a:r>
              <a:rPr lang="ru-RU" b="1">
                <a:latin typeface="Calibri" pitchFamily="34" charset="0"/>
              </a:rPr>
              <a:t>ты переходи.</a:t>
            </a:r>
          </a:p>
          <a:p>
            <a:r>
              <a:rPr lang="ru-RU" b="1">
                <a:latin typeface="Calibri" pitchFamily="34" charset="0"/>
              </a:rPr>
              <a:t>И не по диагонали,</a:t>
            </a:r>
          </a:p>
          <a:p>
            <a:r>
              <a:rPr lang="ru-RU" b="1">
                <a:latin typeface="Calibri" pitchFamily="34" charset="0"/>
              </a:rPr>
              <a:t>А с людьми, в толпе,</a:t>
            </a:r>
          </a:p>
          <a:p>
            <a:r>
              <a:rPr lang="ru-RU" b="1">
                <a:latin typeface="Calibri" pitchFamily="34" charset="0"/>
              </a:rPr>
              <a:t>Чтоб водителям сигналить</a:t>
            </a:r>
          </a:p>
          <a:p>
            <a:r>
              <a:rPr lang="ru-RU" b="1">
                <a:latin typeface="Calibri" pitchFamily="34" charset="0"/>
              </a:rPr>
              <a:t>Не пришлось тебе…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54650" y="1819275"/>
            <a:ext cx="2357438" cy="185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5349875" y="4254500"/>
            <a:ext cx="2860675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Не цепляйтесь к автобусу </a:t>
            </a:r>
          </a:p>
          <a:p>
            <a:r>
              <a:rPr lang="ru-RU" b="1">
                <a:latin typeface="Calibri" pitchFamily="34" charset="0"/>
              </a:rPr>
              <a:t>                     сзади, ребята,</a:t>
            </a:r>
          </a:p>
          <a:p>
            <a:r>
              <a:rPr lang="ru-RU" b="1">
                <a:latin typeface="Calibri" pitchFamily="34" charset="0"/>
              </a:rPr>
              <a:t>Не катайтесь за ним – </a:t>
            </a:r>
          </a:p>
          <a:p>
            <a:r>
              <a:rPr lang="ru-RU" b="1">
                <a:latin typeface="Calibri" pitchFamily="34" charset="0"/>
              </a:rPr>
              <a:t>  рисковать вам не надо!</a:t>
            </a:r>
          </a:p>
          <a:p>
            <a:r>
              <a:rPr lang="ru-RU" b="1">
                <a:latin typeface="Calibri" pitchFamily="34" charset="0"/>
              </a:rPr>
              <a:t>Вдруг сорветесь – и может</a:t>
            </a:r>
          </a:p>
          <a:p>
            <a:r>
              <a:rPr lang="ru-RU" b="1">
                <a:latin typeface="Calibri" pitchFamily="34" charset="0"/>
              </a:rPr>
              <a:t>            беда приключиться:</a:t>
            </a:r>
          </a:p>
          <a:p>
            <a:r>
              <a:rPr lang="ru-RU" b="1">
                <a:latin typeface="Calibri" pitchFamily="34" charset="0"/>
              </a:rPr>
              <a:t>Под соседней машиной</a:t>
            </a:r>
          </a:p>
          <a:p>
            <a:r>
              <a:rPr lang="ru-RU" b="1">
                <a:latin typeface="Calibri" pitchFamily="34" charset="0"/>
              </a:rPr>
              <a:t>                 Легко очутиться…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5"/>
          <a:srcRect l="8841" t="7150" r="46942" b="12061"/>
          <a:stretch>
            <a:fillRect/>
          </a:stretch>
        </p:blipFill>
        <p:spPr bwMode="auto">
          <a:xfrm>
            <a:off x="9150350" y="4868863"/>
            <a:ext cx="2279650" cy="1811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8751888" y="1739900"/>
            <a:ext cx="3236912" cy="313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Скейтборд и самокат – </a:t>
            </a:r>
          </a:p>
          <a:p>
            <a:r>
              <a:rPr lang="ru-RU" b="1">
                <a:latin typeface="Calibri" pitchFamily="34" charset="0"/>
              </a:rPr>
              <a:t>Веселая забава,</a:t>
            </a:r>
          </a:p>
          <a:p>
            <a:r>
              <a:rPr lang="ru-RU" b="1">
                <a:latin typeface="Calibri" pitchFamily="34" charset="0"/>
              </a:rPr>
              <a:t>Но жизнью рисковать своей</a:t>
            </a:r>
          </a:p>
          <a:p>
            <a:r>
              <a:rPr lang="ru-RU" b="1">
                <a:latin typeface="Calibri" pitchFamily="34" charset="0"/>
              </a:rPr>
              <a:t>Не стоит, право…</a:t>
            </a:r>
          </a:p>
          <a:p>
            <a:r>
              <a:rPr lang="ru-RU" b="1">
                <a:latin typeface="Calibri" pitchFamily="34" charset="0"/>
              </a:rPr>
              <a:t>Езда такая по проезжей части,</a:t>
            </a:r>
          </a:p>
          <a:p>
            <a:r>
              <a:rPr lang="ru-RU" b="1">
                <a:latin typeface="Calibri" pitchFamily="34" charset="0"/>
              </a:rPr>
              <a:t>Бесспорно, может привести</a:t>
            </a:r>
          </a:p>
          <a:p>
            <a:r>
              <a:rPr lang="ru-RU" b="1">
                <a:latin typeface="Calibri" pitchFamily="34" charset="0"/>
              </a:rPr>
              <a:t>К несчастью.</a:t>
            </a:r>
          </a:p>
          <a:p>
            <a:r>
              <a:rPr lang="ru-RU" b="1">
                <a:latin typeface="Calibri" pitchFamily="34" charset="0"/>
              </a:rPr>
              <a:t>С машинами на трассах</a:t>
            </a:r>
          </a:p>
          <a:p>
            <a:r>
              <a:rPr lang="ru-RU" b="1">
                <a:latin typeface="Calibri" pitchFamily="34" charset="0"/>
              </a:rPr>
              <a:t>Не тягайтесь,</a:t>
            </a:r>
          </a:p>
          <a:p>
            <a:r>
              <a:rPr lang="ru-RU" b="1">
                <a:latin typeface="Calibri" pitchFamily="34" charset="0"/>
              </a:rPr>
              <a:t>А на площадках во дворе</a:t>
            </a:r>
          </a:p>
          <a:p>
            <a:r>
              <a:rPr lang="ru-RU" b="1">
                <a:latin typeface="Calibri" pitchFamily="34" charset="0"/>
              </a:rPr>
              <a:t>Катайтесь!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1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rcRect l="3574" t="6183" r="3365" b="2473"/>
          <a:stretch>
            <a:fillRect/>
          </a:stretch>
        </p:blipFill>
        <p:spPr bwMode="auto">
          <a:xfrm>
            <a:off x="3275013" y="2306638"/>
            <a:ext cx="5678487" cy="4551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1876425" y="1101725"/>
            <a:ext cx="843915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latin typeface="Calibri" pitchFamily="34" charset="0"/>
              </a:rPr>
              <a:t>Какие пешеходы на картинке ведут себя правильно на дороге, а какие нет? Распредели по номерам и объясни почему.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434975" y="2517775"/>
            <a:ext cx="240506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600" b="1">
                <a:solidFill>
                  <a:srgbClr val="0070C0"/>
                </a:solidFill>
                <a:latin typeface="Calibri" pitchFamily="34" charset="0"/>
              </a:rPr>
              <a:t>Правильно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9202738" y="2517775"/>
            <a:ext cx="2989262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600" b="1">
                <a:solidFill>
                  <a:srgbClr val="FF0000"/>
                </a:solidFill>
                <a:latin typeface="Calibri" pitchFamily="34" charset="0"/>
              </a:rPr>
              <a:t>Не правильно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434975" y="3429000"/>
            <a:ext cx="91440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1960563" y="4451350"/>
            <a:ext cx="91440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solidFill>
                  <a:srgbClr val="FF0000"/>
                </a:solidFill>
              </a:rPr>
              <a:t>5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10983913" y="5143500"/>
            <a:ext cx="91440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solidFill>
                  <a:srgbClr val="FF0000"/>
                </a:solidFill>
              </a:rPr>
              <a:t>7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9267825" y="5143500"/>
            <a:ext cx="91440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solidFill>
                  <a:srgbClr val="FF0000"/>
                </a:solidFill>
              </a:rPr>
              <a:t>4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10963275" y="3452813"/>
            <a:ext cx="91440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9202738" y="3429000"/>
            <a:ext cx="91440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433388" y="5600700"/>
            <a:ext cx="91440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solidFill>
                  <a:srgbClr val="FF0000"/>
                </a:solidFill>
              </a:rPr>
              <a:t>6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11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706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4" name="Рисунок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612313" y="4381500"/>
            <a:ext cx="2579687" cy="2687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5" name="Рисунок 3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036175" y="4381500"/>
            <a:ext cx="1731963" cy="846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6" name="Рисунок 4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137650" y="4857750"/>
            <a:ext cx="1798638" cy="1290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1949450" y="1873250"/>
            <a:ext cx="2565400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Этот знак совсем не сложный,</a:t>
            </a:r>
          </a:p>
          <a:p>
            <a:r>
              <a:rPr lang="ru-RU" b="1">
                <a:latin typeface="Calibri" pitchFamily="34" charset="0"/>
              </a:rPr>
              <a:t>Но зато такой надежный.</a:t>
            </a:r>
          </a:p>
          <a:p>
            <a:r>
              <a:rPr lang="ru-RU" b="1">
                <a:latin typeface="Calibri" pitchFamily="34" charset="0"/>
              </a:rPr>
              <a:t>Помогает он в пути</a:t>
            </a:r>
          </a:p>
          <a:p>
            <a:r>
              <a:rPr lang="ru-RU" b="1">
                <a:latin typeface="Calibri" pitchFamily="34" charset="0"/>
              </a:rPr>
              <a:t>Нам дорогу перейти.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49450" y="1873250"/>
            <a:ext cx="2165350" cy="177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5605463" y="2151063"/>
            <a:ext cx="2579687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Там где этот знак висит,</a:t>
            </a:r>
          </a:p>
          <a:p>
            <a:r>
              <a:rPr lang="ru-RU" b="1">
                <a:latin typeface="Calibri" pitchFamily="34" charset="0"/>
              </a:rPr>
              <a:t>Пешеходам он открыт.</a:t>
            </a:r>
          </a:p>
          <a:p>
            <a:r>
              <a:rPr lang="ru-RU" b="1">
                <a:latin typeface="Calibri" pitchFamily="34" charset="0"/>
              </a:rPr>
              <a:t>И всем прохожим ясно:</a:t>
            </a:r>
          </a:p>
          <a:p>
            <a:r>
              <a:rPr lang="ru-RU" b="1">
                <a:latin typeface="Calibri" pitchFamily="34" charset="0"/>
              </a:rPr>
              <a:t>Гулять здесь безопасно.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605463" y="1928813"/>
            <a:ext cx="2473325" cy="2392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2298700" y="4670425"/>
            <a:ext cx="2579688" cy="175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Вот в квадрате пешеход</a:t>
            </a:r>
          </a:p>
          <a:p>
            <a:r>
              <a:rPr lang="ru-RU" b="1">
                <a:latin typeface="Calibri" pitchFamily="34" charset="0"/>
              </a:rPr>
              <a:t>Вверх по лестнице идет.</a:t>
            </a:r>
          </a:p>
          <a:p>
            <a:r>
              <a:rPr lang="ru-RU" b="1">
                <a:latin typeface="Calibri" pitchFamily="34" charset="0"/>
              </a:rPr>
              <a:t>Этот знак обозначает:</a:t>
            </a:r>
          </a:p>
          <a:p>
            <a:r>
              <a:rPr lang="ru-RU" b="1">
                <a:latin typeface="Calibri" pitchFamily="34" charset="0"/>
              </a:rPr>
              <a:t>Здесь надземный переход.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8"/>
          <a:srcRect l="17821" t="-188" r="14493" b="16454"/>
          <a:stretch>
            <a:fillRect/>
          </a:stretch>
        </p:blipFill>
        <p:spPr bwMode="auto">
          <a:xfrm>
            <a:off x="2327275" y="4559300"/>
            <a:ext cx="2481263" cy="2173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7361238" y="4559300"/>
            <a:ext cx="2438400" cy="147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Здесь подземный переход - </a:t>
            </a:r>
          </a:p>
          <a:p>
            <a:r>
              <a:rPr lang="ru-RU" b="1">
                <a:latin typeface="Calibri" pitchFamily="34" charset="0"/>
              </a:rPr>
              <a:t> самый безопасный.</a:t>
            </a:r>
          </a:p>
          <a:p>
            <a:r>
              <a:rPr lang="ru-RU" b="1">
                <a:latin typeface="Calibri" pitchFamily="34" charset="0"/>
              </a:rPr>
              <a:t>Помни это пешеход!</a:t>
            </a:r>
          </a:p>
          <a:p>
            <a:r>
              <a:rPr lang="ru-RU" b="1">
                <a:latin typeface="Calibri" pitchFamily="34" charset="0"/>
              </a:rPr>
              <a:t>Не спеши напрасно</a:t>
            </a:r>
            <a:r>
              <a:rPr lang="ru-RU">
                <a:latin typeface="Calibri" pitchFamily="34" charset="0"/>
              </a:rPr>
              <a:t>.</a:t>
            </a: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9"/>
          <a:srcRect t="8951" b="26714"/>
          <a:stretch>
            <a:fillRect/>
          </a:stretch>
        </p:blipFill>
        <p:spPr bwMode="auto">
          <a:xfrm>
            <a:off x="7178675" y="4584700"/>
            <a:ext cx="2565400" cy="227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45" name="TextBox 14"/>
          <p:cNvSpPr txBox="1">
            <a:spLocks noChangeArrowheads="1"/>
          </p:cNvSpPr>
          <p:nvPr/>
        </p:nvSpPr>
        <p:spPr bwMode="auto">
          <a:xfrm>
            <a:off x="1701800" y="1119188"/>
            <a:ext cx="10066338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>
                <a:latin typeface="Calibri" pitchFamily="34" charset="0"/>
              </a:rPr>
              <a:t>Отгадай какие знаки и для кого они предназначены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2016125" y="3762375"/>
            <a:ext cx="266065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solidFill>
                  <a:srgbClr val="0070C0"/>
                </a:solidFill>
                <a:latin typeface="Calibri" pitchFamily="34" charset="0"/>
              </a:rPr>
              <a:t>Знак особых предписаний</a:t>
            </a:r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8707438" y="2751138"/>
            <a:ext cx="2855912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solidFill>
                  <a:srgbClr val="0070C0"/>
                </a:solidFill>
                <a:latin typeface="Calibri" pitchFamily="34" charset="0"/>
              </a:rPr>
              <a:t>Предписывающий знак</a:t>
            </a: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5210175" y="5227638"/>
            <a:ext cx="1585913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solidFill>
                  <a:srgbClr val="0070C0"/>
                </a:solidFill>
                <a:latin typeface="Calibri" pitchFamily="34" charset="0"/>
              </a:rPr>
              <a:t>Информационные знаки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1" grpId="0"/>
      <p:bldP spid="16" grpId="0"/>
      <p:bldP spid="1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706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58" name="Рисунок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612313" y="4381500"/>
            <a:ext cx="2579687" cy="2687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59" name="Рисунок 3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036175" y="4381500"/>
            <a:ext cx="1731963" cy="846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60" name="Рисунок 4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137650" y="4857750"/>
            <a:ext cx="1798638" cy="1290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1949450" y="1873250"/>
            <a:ext cx="2565400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Стрелки, словно на распутье</a:t>
            </a:r>
          </a:p>
          <a:p>
            <a:r>
              <a:rPr lang="ru-RU" b="1">
                <a:latin typeface="Calibri" pitchFamily="34" charset="0"/>
              </a:rPr>
              <a:t>В сказке про богатырей –</a:t>
            </a:r>
          </a:p>
          <a:p>
            <a:r>
              <a:rPr lang="ru-RU" b="1">
                <a:latin typeface="Calibri" pitchFamily="34" charset="0"/>
              </a:rPr>
              <a:t>Прямо ехать, повернуть ли?</a:t>
            </a:r>
          </a:p>
          <a:p>
            <a:r>
              <a:rPr lang="ru-RU" b="1">
                <a:latin typeface="Calibri" pitchFamily="34" charset="0"/>
              </a:rPr>
              <a:t>Сделай выбор поскорей.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36763" y="1797050"/>
            <a:ext cx="2390775" cy="234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1147763" y="5026025"/>
            <a:ext cx="3025775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Не спеши, не торопись,</a:t>
            </a:r>
          </a:p>
          <a:p>
            <a:r>
              <a:rPr lang="ru-RU" b="1">
                <a:latin typeface="Calibri" pitchFamily="34" charset="0"/>
              </a:rPr>
              <a:t>На дороге осмотрись.</a:t>
            </a:r>
          </a:p>
          <a:p>
            <a:r>
              <a:rPr lang="ru-RU" b="1">
                <a:latin typeface="Calibri" pitchFamily="34" charset="0"/>
              </a:rPr>
              <a:t>И с педали газа убери-ка ногу – </a:t>
            </a:r>
          </a:p>
          <a:p>
            <a:r>
              <a:rPr lang="ru-RU" b="1">
                <a:latin typeface="Calibri" pitchFamily="34" charset="0"/>
              </a:rPr>
              <a:t>Предлагает этот знак уступить дорогу.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7"/>
          <a:srcRect l="20364" r="19640" b="8150"/>
          <a:stretch>
            <a:fillRect/>
          </a:stretch>
        </p:blipFill>
        <p:spPr bwMode="auto">
          <a:xfrm>
            <a:off x="1147763" y="4584700"/>
            <a:ext cx="2608262" cy="2274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6743700" y="1955800"/>
            <a:ext cx="3073400" cy="2030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Здесь машины друг за другом</a:t>
            </a:r>
          </a:p>
          <a:p>
            <a:r>
              <a:rPr lang="ru-RU" b="1">
                <a:latin typeface="Calibri" pitchFamily="34" charset="0"/>
              </a:rPr>
              <a:t>Едут медленно по кругу.</a:t>
            </a:r>
          </a:p>
          <a:p>
            <a:r>
              <a:rPr lang="ru-RU" b="1">
                <a:latin typeface="Calibri" pitchFamily="34" charset="0"/>
              </a:rPr>
              <a:t>Что такое, в самом деле,</a:t>
            </a:r>
          </a:p>
          <a:p>
            <a:r>
              <a:rPr lang="ru-RU" b="1">
                <a:latin typeface="Calibri" pitchFamily="34" charset="0"/>
              </a:rPr>
              <a:t>Словно мы на карусели?</a:t>
            </a:r>
          </a:p>
          <a:p>
            <a:r>
              <a:rPr lang="ru-RU" b="1">
                <a:latin typeface="Calibri" pitchFamily="34" charset="0"/>
              </a:rPr>
              <a:t>Мы на площади с тобой,</a:t>
            </a:r>
          </a:p>
          <a:p>
            <a:r>
              <a:rPr lang="ru-RU" b="1">
                <a:latin typeface="Calibri" pitchFamily="34" charset="0"/>
              </a:rPr>
              <a:t>Где дороги нет прямой.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743700" y="1797050"/>
            <a:ext cx="2597150" cy="258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6550025" y="4748213"/>
            <a:ext cx="2436813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Стоп! Используй остановку.</a:t>
            </a:r>
          </a:p>
          <a:p>
            <a:r>
              <a:rPr lang="ru-RU" b="1">
                <a:latin typeface="Calibri" pitchFamily="34" charset="0"/>
              </a:rPr>
              <a:t>Оцени-ка обстановку.</a:t>
            </a:r>
          </a:p>
          <a:p>
            <a:r>
              <a:rPr lang="ru-RU" b="1">
                <a:latin typeface="Calibri" pitchFamily="34" charset="0"/>
              </a:rPr>
              <a:t>Нет помех? Так в добрый час!</a:t>
            </a:r>
          </a:p>
          <a:p>
            <a:r>
              <a:rPr lang="ru-RU" b="1">
                <a:latin typeface="Calibri" pitchFamily="34" charset="0"/>
              </a:rPr>
              <a:t>Нажимай сильней на газ.</a:t>
            </a: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626225" y="4683125"/>
            <a:ext cx="2273300" cy="2271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69" name="TextBox 14"/>
          <p:cNvSpPr txBox="1">
            <a:spLocks noChangeArrowheads="1"/>
          </p:cNvSpPr>
          <p:nvPr/>
        </p:nvSpPr>
        <p:spPr bwMode="auto">
          <a:xfrm>
            <a:off x="1701800" y="1119188"/>
            <a:ext cx="10066338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>
                <a:latin typeface="Calibri" pitchFamily="34" charset="0"/>
              </a:rPr>
              <a:t>Отгадай какие знаки и для кого они предназначены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4926013" y="2335213"/>
            <a:ext cx="1643062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solidFill>
                  <a:srgbClr val="0070C0"/>
                </a:solidFill>
                <a:latin typeface="Calibri" pitchFamily="34" charset="0"/>
              </a:rPr>
              <a:t>Предписывающие знаки</a:t>
            </a:r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4743450" y="5026025"/>
            <a:ext cx="147637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solidFill>
                  <a:srgbClr val="FF0000"/>
                </a:solidFill>
                <a:latin typeface="Calibri" pitchFamily="34" charset="0"/>
              </a:rPr>
              <a:t>Знаки приоритета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1" grpId="0"/>
      <p:bldP spid="1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706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2" name="Рисунок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612313" y="4381500"/>
            <a:ext cx="2579687" cy="2687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3" name="Рисунок 3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036175" y="4381500"/>
            <a:ext cx="1731963" cy="846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4" name="Рисунок 4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137650" y="4857750"/>
            <a:ext cx="1798638" cy="1290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1949450" y="1873250"/>
            <a:ext cx="2903538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Предупрежденье – сбавьте газ,</a:t>
            </a:r>
          </a:p>
          <a:p>
            <a:r>
              <a:rPr lang="ru-RU" b="1">
                <a:latin typeface="Calibri" pitchFamily="34" charset="0"/>
              </a:rPr>
              <a:t>Висит, водители, для вас</a:t>
            </a:r>
          </a:p>
          <a:p>
            <a:r>
              <a:rPr lang="ru-RU" b="1">
                <a:latin typeface="Calibri" pitchFamily="34" charset="0"/>
              </a:rPr>
              <a:t>У школы знак здесь – «Дети»,</a:t>
            </a:r>
          </a:p>
          <a:p>
            <a:r>
              <a:rPr lang="ru-RU" b="1">
                <a:latin typeface="Calibri" pitchFamily="34" charset="0"/>
              </a:rPr>
              <a:t>За них мы все в ответе.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49450" y="1809750"/>
            <a:ext cx="2786063" cy="2297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5605463" y="2151063"/>
            <a:ext cx="2805112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Предупреждает этот знак,</a:t>
            </a:r>
          </a:p>
          <a:p>
            <a:r>
              <a:rPr lang="ru-RU" b="1">
                <a:latin typeface="Calibri" pitchFamily="34" charset="0"/>
              </a:rPr>
              <a:t>Что у дороги есть зигзаг,</a:t>
            </a:r>
          </a:p>
          <a:p>
            <a:r>
              <a:rPr lang="ru-RU" b="1">
                <a:latin typeface="Calibri" pitchFamily="34" charset="0"/>
              </a:rPr>
              <a:t>И впереди машину ждет</a:t>
            </a:r>
          </a:p>
          <a:p>
            <a:r>
              <a:rPr lang="ru-RU" b="1">
                <a:latin typeface="Calibri" pitchFamily="34" charset="0"/>
              </a:rPr>
              <a:t>Крутой опасный поворот.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689600" y="1830388"/>
            <a:ext cx="2665413" cy="22764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1214438" y="5068888"/>
            <a:ext cx="2976562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По «зебре» неспешно шагаю,</a:t>
            </a:r>
          </a:p>
          <a:p>
            <a:r>
              <a:rPr lang="ru-RU" b="1">
                <a:latin typeface="Calibri" pitchFamily="34" charset="0"/>
              </a:rPr>
              <a:t>Водителям я объясняю:</a:t>
            </a:r>
          </a:p>
          <a:p>
            <a:r>
              <a:rPr lang="ru-RU" b="1">
                <a:latin typeface="Calibri" pitchFamily="34" charset="0"/>
              </a:rPr>
              <a:t>Здесь место для перехода.</a:t>
            </a:r>
            <a:br>
              <a:rPr lang="ru-RU" b="1">
                <a:latin typeface="Calibri" pitchFamily="34" charset="0"/>
              </a:rPr>
            </a:br>
            <a:r>
              <a:rPr lang="ru-RU" b="1">
                <a:latin typeface="Calibri" pitchFamily="34" charset="0"/>
              </a:rPr>
              <a:t>Постой, пропусти пешехода.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117600" y="4492625"/>
            <a:ext cx="2851150" cy="2365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6175375" y="4938713"/>
            <a:ext cx="2179638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Знак «Дорожные работы»</a:t>
            </a:r>
          </a:p>
          <a:p>
            <a:r>
              <a:rPr lang="ru-RU" b="1">
                <a:latin typeface="Calibri" pitchFamily="34" charset="0"/>
              </a:rPr>
              <a:t>Показался впереди.</a:t>
            </a:r>
          </a:p>
          <a:p>
            <a:r>
              <a:rPr lang="ru-RU" b="1">
                <a:latin typeface="Calibri" pitchFamily="34" charset="0"/>
              </a:rPr>
              <a:t>Здесь идет ремонт дороги – </a:t>
            </a:r>
          </a:p>
          <a:p>
            <a:r>
              <a:rPr lang="ru-RU" b="1">
                <a:latin typeface="Calibri" pitchFamily="34" charset="0"/>
              </a:rPr>
              <a:t>Осторожнее в пути!</a:t>
            </a: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9"/>
          <a:srcRect l="22504" t="9457" r="25027" b="10635"/>
          <a:stretch>
            <a:fillRect/>
          </a:stretch>
        </p:blipFill>
        <p:spPr bwMode="auto">
          <a:xfrm>
            <a:off x="5892800" y="4473575"/>
            <a:ext cx="2462213" cy="234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93" name="TextBox 14"/>
          <p:cNvSpPr txBox="1">
            <a:spLocks noChangeArrowheads="1"/>
          </p:cNvSpPr>
          <p:nvPr/>
        </p:nvSpPr>
        <p:spPr bwMode="auto">
          <a:xfrm>
            <a:off x="1701800" y="1119188"/>
            <a:ext cx="10066338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>
                <a:latin typeface="Calibri" pitchFamily="34" charset="0"/>
              </a:rPr>
              <a:t>Отгадай какие знаки и для кого они предназначены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9256713" y="2644775"/>
            <a:ext cx="2511425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>
                <a:solidFill>
                  <a:srgbClr val="FF0000"/>
                </a:solidFill>
                <a:latin typeface="Calibri" pitchFamily="34" charset="0"/>
              </a:rPr>
              <a:t>Предупреждающие знаки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706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06" name="Рисунок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612313" y="4381500"/>
            <a:ext cx="2579687" cy="2687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07" name="Рисунок 3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036175" y="4381500"/>
            <a:ext cx="1731963" cy="846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08" name="Рисунок 4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137650" y="4857750"/>
            <a:ext cx="1798638" cy="1290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1978025" y="2147888"/>
            <a:ext cx="2566988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Красный круг, на нем кирпич</a:t>
            </a:r>
          </a:p>
          <a:p>
            <a:r>
              <a:rPr lang="ru-RU" b="1">
                <a:latin typeface="Calibri" pitchFamily="34" charset="0"/>
              </a:rPr>
              <a:t>Вам в пути встречается.</a:t>
            </a:r>
          </a:p>
          <a:p>
            <a:r>
              <a:rPr lang="ru-RU" b="1">
                <a:latin typeface="Calibri" pitchFamily="34" charset="0"/>
              </a:rPr>
              <a:t>Это значит, что в машине</a:t>
            </a:r>
          </a:p>
          <a:p>
            <a:r>
              <a:rPr lang="ru-RU" b="1">
                <a:latin typeface="Calibri" pitchFamily="34" charset="0"/>
              </a:rPr>
              <a:t>Ехать запрещается.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6"/>
          <a:srcRect l="3163" t="6876" r="6496" b="27562"/>
          <a:stretch>
            <a:fillRect/>
          </a:stretch>
        </p:blipFill>
        <p:spPr bwMode="auto">
          <a:xfrm>
            <a:off x="2047875" y="1919288"/>
            <a:ext cx="2382838" cy="2462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7269163" y="2230438"/>
            <a:ext cx="2767012" cy="175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Ехать быстро здесь не стоит – </a:t>
            </a:r>
          </a:p>
          <a:p>
            <a:r>
              <a:rPr lang="ru-RU" b="1">
                <a:latin typeface="Calibri" pitchFamily="34" charset="0"/>
              </a:rPr>
              <a:t>Говорит нам этот знак.</a:t>
            </a:r>
          </a:p>
          <a:p>
            <a:r>
              <a:rPr lang="ru-RU" b="1">
                <a:latin typeface="Calibri" pitchFamily="34" charset="0"/>
              </a:rPr>
              <a:t>Ограничить скорость нужно,</a:t>
            </a:r>
          </a:p>
          <a:p>
            <a:r>
              <a:rPr lang="ru-RU" b="1">
                <a:latin typeface="Calibri" pitchFamily="34" charset="0"/>
              </a:rPr>
              <a:t>Превышать нельзя никак.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269163" y="2011363"/>
            <a:ext cx="2614612" cy="254793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4545013" y="4810125"/>
            <a:ext cx="2578100" cy="175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Это что за круг такой?</a:t>
            </a:r>
          </a:p>
          <a:p>
            <a:r>
              <a:rPr lang="ru-RU" b="1">
                <a:latin typeface="Calibri" pitchFamily="34" charset="0"/>
              </a:rPr>
              <a:t>В середине он пустой.</a:t>
            </a:r>
          </a:p>
          <a:p>
            <a:r>
              <a:rPr lang="ru-RU" b="1">
                <a:latin typeface="Calibri" pitchFamily="34" charset="0"/>
              </a:rPr>
              <a:t>Что же знак обозначает?</a:t>
            </a:r>
          </a:p>
          <a:p>
            <a:r>
              <a:rPr lang="ru-RU" b="1">
                <a:latin typeface="Calibri" pitchFamily="34" charset="0"/>
              </a:rPr>
              <a:t>Он движенье запрещает.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8"/>
          <a:srcRect l="19838" t="4633" r="19482" b="6049"/>
          <a:stretch>
            <a:fillRect/>
          </a:stretch>
        </p:blipFill>
        <p:spPr bwMode="auto">
          <a:xfrm>
            <a:off x="4656138" y="4559300"/>
            <a:ext cx="2181225" cy="200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115" name="TextBox 14"/>
          <p:cNvSpPr txBox="1">
            <a:spLocks noChangeArrowheads="1"/>
          </p:cNvSpPr>
          <p:nvPr/>
        </p:nvSpPr>
        <p:spPr bwMode="auto">
          <a:xfrm>
            <a:off x="1701800" y="1119188"/>
            <a:ext cx="10066338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>
                <a:latin typeface="Calibri" pitchFamily="34" charset="0"/>
              </a:rPr>
              <a:t>Отгадай какие знаки и для кого они предназначены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7748588" y="5272088"/>
            <a:ext cx="1808162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solidFill>
                  <a:srgbClr val="FF0000"/>
                </a:solidFill>
                <a:latin typeface="Calibri" pitchFamily="34" charset="0"/>
              </a:rPr>
              <a:t>Запрещающие знаки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706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0" name="Рисунок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612313" y="4381500"/>
            <a:ext cx="2579687" cy="2687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1" name="Рисунок 3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036175" y="4381500"/>
            <a:ext cx="1731963" cy="846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2" name="Рисунок 4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137650" y="4857750"/>
            <a:ext cx="1798638" cy="1290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1978025" y="2147888"/>
            <a:ext cx="2566988" cy="2030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Знак «Заправка» - очень важный,</a:t>
            </a:r>
          </a:p>
          <a:p>
            <a:r>
              <a:rPr lang="ru-RU" b="1">
                <a:latin typeface="Calibri" pitchFamily="34" charset="0"/>
              </a:rPr>
              <a:t>Это точно знает каждый.</a:t>
            </a:r>
          </a:p>
          <a:p>
            <a:r>
              <a:rPr lang="ru-RU" b="1">
                <a:latin typeface="Calibri" pitchFamily="34" charset="0"/>
              </a:rPr>
              <a:t>Всем известно, что бензином</a:t>
            </a:r>
          </a:p>
          <a:p>
            <a:r>
              <a:rPr lang="ru-RU" b="1">
                <a:latin typeface="Calibri" pitchFamily="34" charset="0"/>
              </a:rPr>
              <a:t>Заправляется машина.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6"/>
          <a:srcRect l="23503" r="26086"/>
          <a:stretch>
            <a:fillRect/>
          </a:stretch>
        </p:blipFill>
        <p:spPr bwMode="auto">
          <a:xfrm>
            <a:off x="1978025" y="2011363"/>
            <a:ext cx="2403475" cy="326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7269163" y="2230438"/>
            <a:ext cx="2767012" cy="147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Этот знак поможет многим</a:t>
            </a:r>
          </a:p>
          <a:p>
            <a:r>
              <a:rPr lang="ru-RU" b="1">
                <a:latin typeface="Calibri" pitchFamily="34" charset="0"/>
              </a:rPr>
              <a:t>Подкрепиться по дороге.</a:t>
            </a:r>
          </a:p>
          <a:p>
            <a:r>
              <a:rPr lang="ru-RU" b="1">
                <a:latin typeface="Calibri" pitchFamily="34" charset="0"/>
              </a:rPr>
              <a:t>Он укажет, где в пути</a:t>
            </a:r>
          </a:p>
          <a:p>
            <a:r>
              <a:rPr lang="ru-RU" b="1">
                <a:latin typeface="Calibri" pitchFamily="34" charset="0"/>
              </a:rPr>
              <a:t>Пункт питания найти.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319963" y="1857375"/>
            <a:ext cx="2560637" cy="337026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4545013" y="4810125"/>
            <a:ext cx="2578100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Должен знать и ты, и он:</a:t>
            </a:r>
          </a:p>
          <a:p>
            <a:r>
              <a:rPr lang="ru-RU" b="1">
                <a:latin typeface="Calibri" pitchFamily="34" charset="0"/>
              </a:rPr>
              <a:t>В этом месте телефон.</a:t>
            </a:r>
          </a:p>
          <a:p>
            <a:r>
              <a:rPr lang="ru-RU" b="1">
                <a:latin typeface="Calibri" pitchFamily="34" charset="0"/>
              </a:rPr>
              <a:t>Захотел связаться с другом?</a:t>
            </a:r>
          </a:p>
          <a:p>
            <a:r>
              <a:rPr lang="ru-RU" b="1">
                <a:latin typeface="Calibri" pitchFamily="34" charset="0"/>
              </a:rPr>
              <a:t>Телефон к твоим услугам.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8"/>
          <a:srcRect l="10307" r="12665" b="22450"/>
          <a:stretch>
            <a:fillRect/>
          </a:stretch>
        </p:blipFill>
        <p:spPr bwMode="auto">
          <a:xfrm>
            <a:off x="4576763" y="3438525"/>
            <a:ext cx="2319337" cy="3419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39" name="TextBox 14"/>
          <p:cNvSpPr txBox="1">
            <a:spLocks noChangeArrowheads="1"/>
          </p:cNvSpPr>
          <p:nvPr/>
        </p:nvSpPr>
        <p:spPr bwMode="auto">
          <a:xfrm>
            <a:off x="1701800" y="1119188"/>
            <a:ext cx="10066338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>
                <a:latin typeface="Calibri" pitchFamily="34" charset="0"/>
              </a:rPr>
              <a:t>Отгадай какие знаки и для кого они предназначены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7748588" y="5272088"/>
            <a:ext cx="1808162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solidFill>
                  <a:srgbClr val="0070C0"/>
                </a:solidFill>
                <a:latin typeface="Calibri" pitchFamily="34" charset="0"/>
              </a:rPr>
              <a:t>Знаки сервиса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706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4" name="Рисунок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612313" y="4381500"/>
            <a:ext cx="2579687" cy="2687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5" name="Рисунок 3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036175" y="4381500"/>
            <a:ext cx="1731963" cy="846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6" name="Рисунок 4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137650" y="4857750"/>
            <a:ext cx="1798638" cy="1290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1978025" y="2147888"/>
            <a:ext cx="2566988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Очень важен и не прост</a:t>
            </a:r>
          </a:p>
          <a:p>
            <a:r>
              <a:rPr lang="ru-RU" b="1">
                <a:latin typeface="Calibri" pitchFamily="34" charset="0"/>
              </a:rPr>
              <a:t>Для движения этот пост.</a:t>
            </a:r>
          </a:p>
          <a:p>
            <a:r>
              <a:rPr lang="ru-RU" b="1">
                <a:latin typeface="Calibri" pitchFamily="34" charset="0"/>
              </a:rPr>
              <a:t>Там следят, чтоб все в пути</a:t>
            </a:r>
          </a:p>
          <a:p>
            <a:r>
              <a:rPr lang="ru-RU" b="1">
                <a:latin typeface="Calibri" pitchFamily="34" charset="0"/>
              </a:rPr>
              <a:t>Знали, как себя вести.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30413" y="2011363"/>
            <a:ext cx="2400300" cy="326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7653338" y="2225675"/>
            <a:ext cx="2433637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Если устанешь сильно в пути,</a:t>
            </a:r>
          </a:p>
          <a:p>
            <a:r>
              <a:rPr lang="ru-RU" b="1">
                <a:latin typeface="Calibri" pitchFamily="34" charset="0"/>
              </a:rPr>
              <a:t>Знак «Место отдыха» нужно найти.</a:t>
            </a:r>
          </a:p>
          <a:p>
            <a:r>
              <a:rPr lang="ru-RU" b="1">
                <a:latin typeface="Calibri" pitchFamily="34" charset="0"/>
              </a:rPr>
              <a:t>Сможешь ты здесь хорошо отдохнуть,</a:t>
            </a:r>
          </a:p>
          <a:p>
            <a:r>
              <a:rPr lang="ru-RU" b="1">
                <a:latin typeface="Calibri" pitchFamily="34" charset="0"/>
              </a:rPr>
              <a:t>С новыми силами двинешься в путь.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531100" y="1884363"/>
            <a:ext cx="2474913" cy="33686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4624388" y="4348163"/>
            <a:ext cx="2579687" cy="2309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«Соблюдайте чистоту» - </a:t>
            </a:r>
          </a:p>
          <a:p>
            <a:r>
              <a:rPr lang="ru-RU" b="1">
                <a:latin typeface="Calibri" pitchFamily="34" charset="0"/>
              </a:rPr>
              <a:t>Нам сказали на посту.</a:t>
            </a:r>
          </a:p>
          <a:p>
            <a:r>
              <a:rPr lang="ru-RU" b="1">
                <a:latin typeface="Calibri" pitchFamily="34" charset="0"/>
              </a:rPr>
              <a:t>Долго ехали по лужам,</a:t>
            </a:r>
          </a:p>
          <a:p>
            <a:r>
              <a:rPr lang="ru-RU" b="1">
                <a:latin typeface="Calibri" pitchFamily="34" charset="0"/>
              </a:rPr>
              <a:t>Вымыть нам машину нужно.</a:t>
            </a:r>
          </a:p>
          <a:p>
            <a:r>
              <a:rPr lang="ru-RU" b="1">
                <a:latin typeface="Calibri" pitchFamily="34" charset="0"/>
              </a:rPr>
              <a:t>Сделать это где и как</a:t>
            </a:r>
          </a:p>
          <a:p>
            <a:r>
              <a:rPr lang="ru-RU" b="1">
                <a:latin typeface="Calibri" pitchFamily="34" charset="0"/>
              </a:rPr>
              <a:t>Нам подскажет этот знак.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732338" y="3397250"/>
            <a:ext cx="2374900" cy="3417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63" name="TextBox 14"/>
          <p:cNvSpPr txBox="1">
            <a:spLocks noChangeArrowheads="1"/>
          </p:cNvSpPr>
          <p:nvPr/>
        </p:nvSpPr>
        <p:spPr bwMode="auto">
          <a:xfrm>
            <a:off x="1701800" y="1119188"/>
            <a:ext cx="10066338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>
                <a:latin typeface="Calibri" pitchFamily="34" charset="0"/>
              </a:rPr>
              <a:t>Отгадай какие знаки и для кого они предназначены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7748588" y="5272088"/>
            <a:ext cx="1808162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solidFill>
                  <a:srgbClr val="0070C0"/>
                </a:solidFill>
                <a:latin typeface="Calibri" pitchFamily="34" charset="0"/>
              </a:rPr>
              <a:t>Знаки сервиса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7" name="Рисунок 1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77950" y="2341563"/>
            <a:ext cx="1074738" cy="102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79" name="Рисунок 4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340725" y="5095875"/>
            <a:ext cx="1785938" cy="1271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rcRect l="21243" t="6766" r="21890" b="19403"/>
          <a:stretch>
            <a:fillRect/>
          </a:stretch>
        </p:blipFill>
        <p:spPr bwMode="auto">
          <a:xfrm>
            <a:off x="2728913" y="2403475"/>
            <a:ext cx="1000125" cy="969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9366250" y="2357438"/>
            <a:ext cx="1033463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2803" t="7275" r="20979" b="8395"/>
          <a:stretch>
            <a:fillRect/>
          </a:stretch>
        </p:blipFill>
        <p:spPr bwMode="auto">
          <a:xfrm>
            <a:off x="5518150" y="2403475"/>
            <a:ext cx="968375" cy="9175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/>
          <a:srcRect l="8450" t="11742" r="9116" b="30148"/>
          <a:stretch>
            <a:fillRect/>
          </a:stretch>
        </p:blipFill>
        <p:spPr bwMode="auto">
          <a:xfrm>
            <a:off x="6731000" y="2357438"/>
            <a:ext cx="979488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9"/>
          <a:srcRect l="7024" t="11742" r="10542" b="29553"/>
          <a:stretch>
            <a:fillRect/>
          </a:stretch>
        </p:blipFill>
        <p:spPr bwMode="auto">
          <a:xfrm>
            <a:off x="8162925" y="2357438"/>
            <a:ext cx="827088" cy="927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4197350" y="2403475"/>
            <a:ext cx="1033463" cy="917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423863" y="2406650"/>
            <a:ext cx="911225" cy="877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712450" y="2357438"/>
            <a:ext cx="996950" cy="10160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pic>
        <p:nvPicPr>
          <p:cNvPr id="50188" name="Рисунок 13"/>
          <p:cNvPicPr>
            <a:picLocks noChangeAspect="1"/>
          </p:cNvPicPr>
          <p:nvPr/>
        </p:nvPicPr>
        <p:blipFill>
          <a:blip r:embed="rId13"/>
          <a:srcRect l="26596" t="13403" r="38657" b="18298"/>
          <a:stretch>
            <a:fillRect/>
          </a:stretch>
        </p:blipFill>
        <p:spPr bwMode="auto">
          <a:xfrm>
            <a:off x="2389188" y="5095875"/>
            <a:ext cx="1187450" cy="1271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189" name="TextBox 14"/>
          <p:cNvSpPr txBox="1">
            <a:spLocks noChangeArrowheads="1"/>
          </p:cNvSpPr>
          <p:nvPr/>
        </p:nvSpPr>
        <p:spPr bwMode="auto">
          <a:xfrm>
            <a:off x="1065213" y="1266825"/>
            <a:ext cx="10409237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600" b="1">
                <a:latin typeface="Calibri" pitchFamily="34" charset="0"/>
              </a:rPr>
              <a:t>Распредели знаки между водителем и пешеходом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4167E-6 2.22222E-6 L -1.04167E-6 2.22222E-6 C 0.03711 0.01644 0.0181 0.00672 0.05703 0.02963 L 0.07044 0.03773 C 0.07161 0.03843 0.07278 0.03866 0.07382 0.03959 C 0.08294 0.04792 0.07304 0.03935 0.08502 0.04769 C 0.08763 0.04954 0.0901 0.05232 0.09284 0.05371 C 0.10208 0.05834 0.11159 0.06065 0.12083 0.06551 C 0.12916 0.07014 0.13906 0.07593 0.14765 0.0794 C 0.15573 0.08287 0.15937 0.08264 0.16666 0.0875 C 0.16823 0.08843 0.16966 0.09051 0.17122 0.09144 C 0.175 0.09375 0.17682 0.09236 0.18007 0.09537 C 0.1888 0.10324 0.17838 0.0963 0.18685 0.10139 C 0.19726 0.11528 0.18554 0.10047 0.19583 0.11135 C 0.19817 0.11389 0.20013 0.11713 0.20247 0.11922 C 0.20403 0.1206 0.20547 0.12222 0.20703 0.12338 C 0.21328 0.12801 0.20742 0.12176 0.21484 0.12917 C 0.21601 0.13056 0.21705 0.13218 0.21823 0.13334 C 0.22044 0.13542 0.22278 0.13704 0.22487 0.13912 C 0.22864 0.14283 0.22838 0.14468 0.23281 0.14722 C 0.2345 0.14815 0.23645 0.14861 0.23841 0.14908 C 0.2552 0.16412 0.23411 0.1456 0.25286 0.16111 C 0.2552 0.16297 0.25729 0.16528 0.25963 0.16713 C 0.26185 0.16875 0.26419 0.16945 0.26627 0.17107 C 0.26784 0.17222 0.26927 0.17385 0.27083 0.175 C 0.27265 0.17639 0.27461 0.17732 0.27643 0.17894 C 0.2776 0.1801 0.27851 0.18195 0.27981 0.1831 C 0.28112 0.18403 0.28268 0.18426 0.28424 0.18496 C 0.28567 0.18773 0.28685 0.19121 0.28867 0.19306 C 0.29114 0.19537 0.29401 0.19537 0.29661 0.19699 C 0.29817 0.19792 0.29948 0.19977 0.30104 0.20093 C 0.30247 0.20185 0.30403 0.20209 0.30547 0.20301 C 0.30742 0.20394 0.30924 0.20556 0.31106 0.20695 C 0.3177 0.21135 0.31106 0.20579 0.31888 0.21297 C 0.31966 0.21482 0.3207 0.21667 0.32122 0.21875 C 0.32174 0.2213 0.32148 0.22431 0.32226 0.22685 C 0.32304 0.22917 0.32448 0.23102 0.32565 0.23264 C 0.3263 0.2338 0.33203 0.24144 0.33346 0.2426 C 0.3345 0.24375 0.3358 0.24398 0.33685 0.24468 C 0.34062 0.24769 0.34257 0.24977 0.34583 0.25463 C 0.347 0.25648 0.34791 0.2588 0.34922 0.26065 C 0.35156 0.26412 0.35898 0.27084 0.36028 0.27246 C 0.3677 0.28172 0.35924 0.27662 0.36823 0.28056 C 0.37083 0.2831 0.37369 0.28496 0.37604 0.28843 C 0.37695 0.28982 0.37669 0.2926 0.37708 0.29445 C 0.37773 0.29722 0.37825 0.30023 0.37942 0.30232 C 0.38125 0.30579 0.38372 0.30834 0.38606 0.31042 L 0.40625 0.32824 L 0.41966 0.34028 C 0.42187 0.34167 0.42409 0.34306 0.42643 0.34422 C 0.42786 0.34491 0.42942 0.34537 0.43086 0.3463 C 0.43281 0.34722 0.43463 0.34885 0.43645 0.35023 C 0.43984 0.35255 0.44088 0.35209 0.44427 0.35625 C 0.44622 0.35857 0.44791 0.36181 0.44987 0.36412 C 0.45481 0.37014 0.46002 0.3757 0.46562 0.3801 C 0.47005 0.38357 0.47461 0.38658 0.47903 0.39005 C 0.48685 0.39607 0.47994 0.39283 0.48906 0.39607 C 0.49205 0.39861 0.49492 0.40209 0.49804 0.40394 C 0.49909 0.40463 0.50026 0.40579 0.50143 0.40602 C 0.50885 0.40718 0.51627 0.40718 0.52382 0.40787 C 0.52643 0.40996 0.5289 0.41227 0.53164 0.41389 C 0.53346 0.41505 0.53567 0.41389 0.53724 0.41597 C 0.53932 0.41875 0.54023 0.42385 0.54166 0.42778 C 0.54336 0.43241 0.54453 0.43426 0.54505 0.43982 C 0.54518 0.44167 0.54505 0.44375 0.54505 0.44584 L 0.54505 0.44584 " pathEditMode="relative" ptsTypes="AAAAAAAAAAAAAAAAAAAAAAAAAAAAAAAAAAAAAAAAAAAAAAAAAAAAAAAAAAAAAAAAAA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3.33333E-6 L 2.5E-6 3.33333E-6 C 0.00325 0.00787 0.0069 0.01551 0.01002 0.02384 C 0.01081 0.02569 0.01146 0.02778 0.01224 0.02986 C 0.01445 0.03519 0.01627 0.04097 0.01901 0.0456 C 0.02005 0.04769 0.02135 0.04954 0.02226 0.05162 C 0.02318 0.05347 0.02357 0.05602 0.02461 0.05764 C 0.02552 0.05903 0.02682 0.05903 0.02786 0.05972 C 0.03125 0.06412 0.03555 0.07014 0.03906 0.07361 C 0.0401 0.07454 0.04141 0.07454 0.04245 0.07546 C 0.05364 0.08565 0.03659 0.07315 0.05026 0.08357 C 0.05143 0.08426 0.0526 0.08449 0.05364 0.08542 C 0.05482 0.08657 0.05586 0.08819 0.05703 0.08958 C 0.05846 0.09097 0.06016 0.09167 0.06146 0.09352 C 0.06549 0.09861 0.0638 0.1 0.06823 0.10347 C 0.06966 0.1044 0.07122 0.10486 0.07266 0.10532 C 0.07461 0.10741 0.07643 0.10926 0.07825 0.11134 C 0.07982 0.11319 0.08411 0.11944 0.08607 0.1213 C 0.08711 0.12222 0.08841 0.12245 0.08945 0.12338 C 0.09101 0.12454 0.09245 0.12593 0.09401 0.12732 C 0.09505 0.12847 0.09622 0.12986 0.09726 0.13125 C 0.09883 0.13333 0.10013 0.13565 0.10182 0.13727 C 0.10286 0.13819 0.10404 0.13866 0.10508 0.13935 C 0.12005 0.15694 0.09792 0.13148 0.11185 0.14514 C 0.11419 0.14745 0.11627 0.15093 0.11862 0.15324 C 0.11966 0.15417 0.12083 0.1544 0.12187 0.15509 C 0.12383 0.15648 0.12565 0.15787 0.12747 0.15926 C 0.12969 0.16065 0.13203 0.16157 0.13424 0.16319 C 0.13607 0.16458 0.13789 0.16644 0.13984 0.16713 C 0.14505 0.16898 0.15026 0.17014 0.15547 0.17107 L 0.17904 0.175 C 0.20325 0.1838 0.17851 0.17546 0.19922 0.18102 C 0.20104 0.18148 0.20286 0.18241 0.20469 0.1831 C 0.20703 0.1838 0.20924 0.18449 0.21146 0.18495 C 0.25495 0.21088 0.21068 0.18519 0.34127 0.19097 C 0.34388 0.1912 0.34648 0.19236 0.34909 0.19306 C 0.35104 0.19444 0.35273 0.19607 0.35469 0.19699 C 0.3569 0.19815 0.35924 0.19838 0.36146 0.19907 C 0.36328 0.19954 0.36523 0.2 0.36706 0.20093 C 0.37318 0.20394 0.37864 0.20903 0.38489 0.21088 L 0.39167 0.21296 C 0.39687 0.2169 0.40182 0.22199 0.40729 0.22477 C 0.41237 0.22755 0.41784 0.22708 0.42305 0.22894 C 0.43229 0.23194 0.43568 0.23588 0.44427 0.23681 C 0.4543 0.23796 0.46445 0.23819 0.47448 0.23889 C 0.47565 0.23958 0.47695 0.23935 0.47786 0.24074 C 0.47864 0.24236 0.47891 0.24468 0.47891 0.24676 C 0.4793 0.25926 0.47891 0.27199 0.47891 0.28472 L 0.47891 0.28472 " pathEditMode="relative" ptsTypes="AAAAAAAAAAAAAAAAAAAAAAAAAAAAAAAAAAAAAAAAAAAAAAAAA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3 2.59259E-6 L 0.00013 2.59259E-6 C -0.00299 0.00996 -0.00482 0.01759 -0.00885 0.0257 C -0.01745 0.04306 -0.00937 0.02361 -0.01784 0.04375 C -0.01979 0.04815 -0.02122 0.05347 -0.02344 0.05764 C -0.02513 0.06065 -0.02734 0.0625 -0.02904 0.06551 C -0.02995 0.06713 -0.03034 0.06991 -0.03125 0.07153 C -0.03294 0.07454 -0.03516 0.07639 -0.03685 0.0794 C -0.03789 0.08125 -0.03815 0.0838 -0.03906 0.08542 C -0.0431 0.09259 -0.0431 0.08982 -0.047 0.09537 C -0.05742 0.11088 -0.03854 0.0882 -0.05924 0.11134 L -0.06823 0.1213 C -0.0694 0.12384 -0.07031 0.12685 -0.07161 0.12917 C -0.07292 0.13148 -0.07448 0.13334 -0.07604 0.13519 C -0.07825 0.13797 -0.08203 0.1419 -0.08385 0.14514 C -0.0849 0.14676 -0.08529 0.14931 -0.08607 0.15116 C -0.0888 0.15672 -0.08958 0.15718 -0.09284 0.16111 C -0.0957 0.17593 -0.09154 0.1581 -0.09726 0.17107 C -0.09805 0.17269 -0.09779 0.17523 -0.09844 0.17685 C -0.09935 0.1794 -0.10065 0.18102 -0.10182 0.18287 C -0.10482 0.19931 -0.09961 0.17408 -0.10963 0.20093 C -0.11094 0.20417 -0.1138 0.21227 -0.11523 0.21482 C -0.11615 0.21644 -0.11745 0.21736 -0.11862 0.21875 C -0.12005 0.22408 -0.1207 0.23056 -0.12305 0.23472 C -0.12591 0.23959 -0.12682 0.24051 -0.12865 0.24653 C -0.13021 0.25185 -0.13164 0.25718 -0.1332 0.2625 L -0.13763 0.27847 C -0.13763 0.27847 -0.14206 0.29422 -0.14206 0.29422 L -0.14661 0.30625 C -0.14948 0.32732 -0.14557 0.30255 -0.15 0.32014 C -0.15091 0.32408 -0.15143 0.32824 -0.15221 0.33218 L -0.15325 0.3382 L -0.15443 0.34398 C -0.15482 0.35209 -0.15547 0.35996 -0.15547 0.36783 C -0.15547 0.38982 -0.15508 0.41181 -0.15443 0.43357 C -0.1543 0.43565 -0.15378 0.43773 -0.15325 0.43959 C -0.15273 0.44167 -0.15182 0.44352 -0.15104 0.4456 C -0.14935 0.48472 -0.1513 0.47639 -0.14883 0.46343 C -0.14818 0.45996 -0.14726 0.45672 -0.14661 0.45347 C -0.14779 0.41065 -0.14101 0.40764 -0.15221 0.41759 L -0.15443 0.41968 L -0.15443 0.41968 " pathEditMode="relative" ptsTypes="AAAAAAAAAAAAAAAAAAAAAAAAAAAAAAAAAAAAAAAAAA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1667E-6 3.7037E-6 L -2.91667E-6 3.7037E-6 C 0.00365 0.00046 0.00742 0.00092 0.01107 0.00185 C 0.01458 0.00278 0.01485 0.00463 0.01784 0.00787 C 0.03412 0.0243 0.01315 0.00254 0.02565 0.01389 C 0.02682 0.01481 0.02787 0.0169 0.02904 0.01782 C 0.03125 0.01944 0.03386 0.01944 0.03581 0.02176 C 0.04375 0.03125 0.03985 0.02847 0.04701 0.03171 C 0.05026 0.03565 0.05078 0.03657 0.05482 0.03958 C 0.05703 0.04143 0.06029 0.04259 0.06263 0.04375 C 0.0638 0.0449 0.06472 0.04676 0.06602 0.04768 C 0.07136 0.05185 0.07383 0.05185 0.07943 0.0537 C 0.0832 0.05625 0.08659 0.06041 0.09063 0.06157 C 0.09701 0.06342 0.0987 0.06342 0.10521 0.06759 C 0.11485 0.07361 0.11719 0.07662 0.12643 0.08356 C 0.13008 0.08634 0.13399 0.08865 0.13763 0.09143 C 0.14714 0.09884 0.14206 0.09629 0.15222 0.10532 C 0.15378 0.10671 0.15886 0.11018 0.1612 0.11134 C 0.16263 0.11203 0.16419 0.1125 0.16563 0.11342 C 0.1668 0.11389 0.16784 0.11481 0.16901 0.11528 C 0.17878 0.12037 0.16875 0.11458 0.17682 0.11921 C 0.1832 0.12685 0.17708 0.12037 0.18347 0.12523 C 0.18503 0.12639 0.18646 0.12847 0.18802 0.12916 C 0.19024 0.13032 0.19245 0.13055 0.19466 0.13125 C 0.19623 0.13171 0.19779 0.13217 0.19922 0.13333 C 0.20078 0.13426 0.20208 0.13657 0.20365 0.13727 C 0.20807 0.13865 0.21263 0.13819 0.21706 0.13912 C 0.2224 0.14028 0.22761 0.14097 0.23281 0.14328 C 0.23685 0.1449 0.23854 0.14583 0.24284 0.14722 C 0.25261 0.15 0.24987 0.14861 0.26081 0.15115 C 0.26302 0.15162 0.26524 0.15254 0.26745 0.15324 C 0.28594 0.16412 0.26628 0.15301 0.31784 0.15717 C 0.31901 0.15717 0.32005 0.15833 0.32123 0.15903 C 0.33854 0.15694 0.33399 0.16412 0.33919 0.15509 L 0.33919 0.15509 " pathEditMode="relative" ptsTypes="AAAAAAAAAAAAAAAAAAAAAAAAAAAAAAAAAAA">
                                      <p:cBhvr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3.7037E-6 L -2.08333E-6 3.7037E-6 C 0.00326 0.00254 0.00677 0.00486 0.01003 0.00787 C 0.01198 0.00972 0.02057 0.02291 0.02122 0.02384 C 0.02227 0.02523 0.02344 0.02639 0.02461 0.02778 C 0.02643 0.03032 0.02799 0.03379 0.03021 0.03565 C 0.0319 0.03727 0.03385 0.03703 0.03581 0.03773 C 0.03724 0.03912 0.0388 0.04028 0.04023 0.04166 C 0.04141 0.04282 0.04232 0.04467 0.04362 0.0456 C 0.04505 0.04676 0.04661 0.04699 0.04805 0.04768 C 0.06432 0.06921 0.04388 0.04352 0.05586 0.05555 C 0.05755 0.05717 0.05885 0.05972 0.06042 0.06157 C 0.06224 0.06365 0.06419 0.06551 0.06602 0.06759 C 0.06758 0.06944 0.06875 0.07199 0.07044 0.07361 C 0.07187 0.07477 0.07344 0.07453 0.075 0.07546 C 0.07656 0.07662 0.07786 0.07847 0.07943 0.0794 C 0.09206 0.08703 0.08424 0.08078 0.09401 0.08541 C 0.09622 0.08657 0.09844 0.08819 0.10065 0.08935 C 0.10182 0.09004 0.10286 0.0912 0.10404 0.09143 C 0.10937 0.09305 0.11055 0.09305 0.11523 0.09537 C 0.1207 0.09815 0.11706 0.09722 0.12422 0.10139 C 0.12565 0.10231 0.12721 0.10254 0.12865 0.10347 C 0.13099 0.10463 0.13307 0.10625 0.13542 0.1074 C 0.13542 0.1074 0.15495 0.11736 0.15885 0.11921 C 0.16146 0.1206 0.16419 0.12176 0.1668 0.12338 C 0.16901 0.12453 0.17122 0.12615 0.17344 0.12731 C 0.18919 0.13495 0.18685 0.13379 0.19805 0.13727 C 0.2 0.13865 0.20182 0.13958 0.20365 0.1412 C 0.20482 0.14236 0.20573 0.14467 0.20703 0.14514 C 0.21146 0.14676 0.21602 0.14653 0.22044 0.14722 C 0.23906 0.1537 0.21628 0.14444 0.22943 0.15324 C 0.23125 0.1544 0.2332 0.1544 0.23503 0.15509 C 0.23659 0.15578 0.23802 0.15625 0.23945 0.15717 C 0.2418 0.15833 0.24401 0.15972 0.24622 0.16111 C 0.25104 0.16435 0.25586 0.16828 0.26081 0.17106 C 0.27161 0.17708 0.28242 0.18264 0.29323 0.18889 C 0.29701 0.1912 0.30065 0.19444 0.30443 0.19699 C 0.30664 0.19838 0.30885 0.19977 0.3112 0.20092 C 0.31263 0.20162 0.31419 0.20185 0.31562 0.20301 C 0.31719 0.20393 0.31849 0.20625 0.32005 0.20694 C 0.32409 0.20833 0.32826 0.2081 0.33242 0.20879 C 0.33359 0.20949 0.33477 0.20995 0.33581 0.21088 C 0.33698 0.21203 0.33789 0.21389 0.33919 0.21481 C 0.34128 0.21643 0.34583 0.21875 0.34583 0.21875 C 0.34701 0.22014 0.34805 0.22176 0.34922 0.22291 C 0.35026 0.22384 0.35169 0.22338 0.3526 0.22477 C 0.35339 0.22639 0.35326 0.2287 0.35365 0.23078 C 0.35482 0.25162 0.35221 0.24606 0.35599 0.25278 L 0.35599 0.25278 " pathEditMode="relative" ptsTypes="AAAAAAAAAAAAAAAAAAAAAAAAAAAAAAAAAAAAAAAAAAAAAAAAA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5.18519E-6 L -3.54167E-6 5.18519E-6 C -0.00156 0.00579 -0.00312 0.01181 -0.00456 0.01783 C -0.00495 0.01968 -0.00495 0.022 -0.0056 0.02385 C -0.00651 0.02616 -0.00794 0.02755 -0.00898 0.02964 C -0.00989 0.03149 -0.01042 0.0338 -0.0112 0.03565 C -0.01341 0.04098 -0.01588 0.04607 -0.01797 0.05163 C -0.01875 0.05348 -0.01953 0.05556 -0.02018 0.05764 C -0.02109 0.06019 -0.02148 0.0632 -0.02239 0.06552 C -0.02331 0.06783 -0.02474 0.06922 -0.02578 0.07153 C -0.02669 0.07339 -0.02721 0.0757 -0.02799 0.07755 C -0.03021 0.08172 -0.03255 0.08542 -0.03476 0.08936 C -0.03971 0.09815 -0.03828 0.09653 -0.04375 0.10325 C -0.04479 0.10464 -0.04583 0.10626 -0.04713 0.10718 C -0.04818 0.10834 -0.04935 0.10834 -0.05039 0.10927 C -0.0543 0.11297 -0.05729 0.11991 -0.06159 0.1213 C -0.0707 0.12408 -0.08659 0.1294 -0.09635 0.13126 C -0.10599 0.13288 -0.11575 0.13334 -0.12539 0.13519 C -0.13307 0.13658 -0.13633 0.13658 -0.14336 0.13913 C -0.15221 0.14237 -0.1431 0.14005 -0.15456 0.14514 C -0.15937 0.14723 -0.15898 0.14653 -0.16341 0.15116 C -0.1763 0.16413 -0.15625 0.14445 -0.17018 0.16089 C -0.17122 0.16204 -0.17239 0.16227 -0.17357 0.16297 C -0.17461 0.16505 -0.17552 0.16737 -0.17695 0.16899 C -0.18268 0.17547 -0.18476 0.17663 -0.19036 0.17894 C -0.19219 0.17964 -0.19401 0.18033 -0.19596 0.18079 L -0.27982 0.17894 C -0.2832 0.17871 -0.28659 0.17755 -0.28997 0.17686 C -0.29818 0.17524 -0.29883 0.17501 -0.30677 0.17292 C -0.30898 0.17153 -0.3112 0.16991 -0.31341 0.16899 C -0.32552 0.16366 -0.31536 0.16991 -0.32461 0.16505 C -0.32695 0.16366 -0.33138 0.16089 -0.33138 0.16089 C -0.34336 0.16158 -0.35521 0.16135 -0.36719 0.16297 C -0.36953 0.1632 -0.37161 0.16575 -0.37396 0.1669 C -0.3776 0.16922 -0.37786 0.16899 -0.38177 0.17292 C -0.38646 0.17778 -0.38724 0.18195 -0.39401 0.18496 L -0.39857 0.18681 C -0.39961 0.1882 -0.40065 0.18982 -0.40182 0.19075 C -0.40299 0.19167 -0.40404 0.1926 -0.40521 0.19283 C -0.41224 0.19399 -0.4194 0.19422 -0.42656 0.19491 C -0.43034 0.20163 -0.42982 0.19792 -0.42982 0.20487 L -0.42982 0.20487 " pathEditMode="relative" ptsTypes="AAAAAAAAAAAAAAAAAAAAAAAAAAAAAAAAAAAAAAAAAA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6 3.7037E-7 L -1.875E-6 3.7037E-7 C 0.00807 0.0382 -0.00104 3.7037E-7 0.00664 0.02384 C 0.01002 0.03403 0.00482 0.02616 0.01107 0.0338 C 0.01224 0.03634 0.01315 0.03935 0.01445 0.04167 C 0.01575 0.04398 0.01771 0.04514 0.01901 0.04769 C 0.02005 0.04977 0.02018 0.05324 0.02122 0.05556 C 0.022 0.05741 0.02357 0.05787 0.02461 0.05949 C 0.02942 0.06829 0.0263 0.06551 0.03021 0.07338 C 0.03151 0.07639 0.0332 0.07871 0.03463 0.08148 C 0.03541 0.08403 0.0362 0.08658 0.03685 0.08935 C 0.03737 0.09144 0.0375 0.09352 0.03802 0.09537 C 0.03854 0.09746 0.03958 0.09931 0.04023 0.10139 C 0.0414 0.10509 0.04284 0.11204 0.04466 0.11528 C 0.0457 0.1169 0.047 0.11783 0.04804 0.11922 C 0.04883 0.12199 0.04948 0.12477 0.05026 0.12732 C 0.0513 0.13009 0.0526 0.13241 0.05364 0.13519 C 0.05521 0.13912 0.05677 0.14306 0.0582 0.14699 C 0.06523 0.16806 0.05794 0.14815 0.06484 0.16297 C 0.06575 0.16482 0.06614 0.16736 0.06705 0.16898 C 0.06849 0.1713 0.07031 0.17269 0.07161 0.175 C 0.07903 0.1882 0.06823 0.17431 0.07721 0.18496 C 0.07864 0.18889 0.07995 0.19329 0.08164 0.19676 C 0.08255 0.19861 0.08411 0.19908 0.08502 0.20093 C 0.08633 0.20324 0.08711 0.20625 0.08841 0.2088 C 0.08945 0.21088 0.09075 0.2125 0.09179 0.21482 C 0.10247 0.2375 0.09544 0.22709 0.10403 0.23866 C 0.10911 0.25209 0.1026 0.23634 0.11302 0.25255 C 0.11406 0.25417 0.11432 0.25672 0.11523 0.25857 C 0.11614 0.26019 0.11771 0.26088 0.11862 0.2625 C 0.11992 0.26482 0.1207 0.26806 0.122 0.27037 C 0.12291 0.27222 0.12435 0.27292 0.12539 0.27454 C 0.12786 0.27824 0.12929 0.28148 0.13099 0.28634 C 0.13177 0.28889 0.13216 0.2919 0.1332 0.29445 C 0.13411 0.29653 0.13541 0.29838 0.13659 0.30023 C 0.13841 0.30996 0.13672 0.30371 0.14101 0.31412 C 0.14414 0.32222 0.1431 0.32107 0.14778 0.33009 C 0.15026 0.33496 0.15299 0.33935 0.1556 0.34398 C 0.15664 0.34607 0.15768 0.34838 0.15898 0.35 L 0.16341 0.35602 C 0.16562 0.36759 0.16276 0.35695 0.16784 0.36597 C 0.17096 0.37153 0.16914 0.37361 0.17343 0.37778 C 0.17487 0.37917 0.17643 0.37917 0.17799 0.37986 C 0.17903 0.38195 0.18008 0.38403 0.18138 0.38588 C 0.18346 0.38889 0.18607 0.39051 0.18802 0.39375 C 0.19232 0.40139 0.1901 0.39815 0.19479 0.40371 C 0.19544 0.40648 0.19635 0.40903 0.197 0.41181 C 0.19752 0.41435 0.19739 0.41713 0.19817 0.41968 C 0.19935 0.42384 0.2026 0.43172 0.2026 0.43172 L 0.20377 0.44167 L 0.20377 0.44167 " pathEditMode="relative" ptsTypes="AAAAAAAAAAAAAAAAAAAAAAAAAAAAAAAAAAAAAAAAAAAAAAAAAAA">
                                      <p:cBhvr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7 3.7037E-7 L 2.08333E-7 3.7037E-7 C -0.00873 0.02431 -0.00313 0.01019 -0.01576 0.03774 C -0.01719 0.04098 -0.01914 0.04375 -0.02019 0.04769 C -0.02097 0.05024 -0.02136 0.05324 -0.0224 0.05556 C -0.0237 0.05811 -0.02552 0.05949 -0.02696 0.06158 C -0.03451 0.07315 -0.02618 0.06274 -0.0336 0.07153 C -0.03659 0.07848 -0.03972 0.08658 -0.04375 0.09144 L -0.04714 0.09537 C -0.04831 0.10232 -0.04818 0.10324 -0.05157 0.10926 C -0.05248 0.11111 -0.05391 0.11181 -0.05495 0.11343 C -0.05651 0.11574 -0.05782 0.11875 -0.05938 0.1213 C -0.06276 0.12639 -0.06328 0.125 -0.06719 0.12917 C -0.06875 0.13102 -0.07019 0.13334 -0.07175 0.13519 C -0.07357 0.13727 -0.07552 0.13889 -0.07735 0.14121 C -0.0793 0.14352 -0.08073 0.14723 -0.08295 0.14908 C -0.08503 0.15116 -0.08737 0.15162 -0.08959 0.15324 C -0.11211 0.16922 -0.08737 0.1544 -0.10977 0.16505 C -0.1293 0.17431 -0.10065 0.16227 -0.12539 0.17709 L -0.13216 0.18102 C -0.1336 0.18287 -0.1349 0.18542 -0.13659 0.18704 C -0.13802 0.1882 -0.13959 0.1882 -0.14115 0.18889 C -0.15612 0.19699 -0.14024 0.18982 -0.15339 0.19491 C -0.15821 0.19676 -0.16016 0.19861 -0.16576 0.19885 C -0.19141 0.2 -0.21719 0.20024 -0.24297 0.20093 C -0.24779 0.20232 -0.25052 0.20301 -0.25521 0.20486 C -0.25677 0.20556 -0.25821 0.20672 -0.25977 0.20695 C -0.26641 0.20787 -0.27318 0.20811 -0.27982 0.2088 C -0.28099 0.20949 -0.28203 0.21042 -0.28321 0.21088 C -0.29987 0.21667 -0.31953 0.21158 -0.33477 0.21088 C -0.33802 0.20949 -0.34141 0.20834 -0.34479 0.20695 C -0.3474 0.20579 -0.35 0.20417 -0.35261 0.20278 C -0.36237 0.19861 -0.35482 0.20371 -0.36836 0.19699 C -0.37019 0.19584 -0.37201 0.19399 -0.37396 0.19283 C -0.37683 0.19144 -0.37995 0.19074 -0.38282 0.18889 C -0.38763 0.18611 -0.38503 0.1875 -0.39063 0.18496 L -0.44883 0.18704 C -0.45157 0.18727 -0.4556 0.19491 -0.4556 0.19491 C -0.45638 0.19699 -0.45677 0.19931 -0.45782 0.20093 C -0.4599 0.20394 -0.46459 0.2088 -0.46459 0.2088 C -0.46862 0.20811 -0.47279 0.20787 -0.47683 0.20695 C -0.478 0.20649 -0.47904 0.20486 -0.48021 0.20486 C -0.48177 0.20486 -0.48321 0.20625 -0.48464 0.20695 C -0.48412 0.20973 -0.48308 0.21736 -0.48138 0.21875 C -0.47995 0.21991 -0.47839 0.21875 -0.47683 0.21875 L -0.47683 0.21274 L -0.47683 0.21274 " pathEditMode="relative" ptsTypes="AAAAAAAAAAAAAAAAAAAAAAAAAAAAAAAAAAAAAAAAAAAAAAA">
                                      <p:cBhvr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41667E-6 5.18519E-6 L 5.41667E-6 5.18519E-6 C -0.00338 0.00393 -0.0069 0.00742 -0.01015 0.01181 C -0.01145 0.01343 -0.01223 0.01621 -0.01354 0.01783 C -0.01523 0.02015 -0.01718 0.02177 -0.01913 0.02385 C -0.02018 0.02501 -0.02122 0.02663 -0.02239 0.02779 C -0.03502 0.0389 -0.01393 0.01714 -0.03033 0.03381 C -0.0315 0.03496 -0.03242 0.03681 -0.03359 0.03774 C -0.03619 0.03959 -0.03893 0.04029 -0.04153 0.04168 C -0.04374 0.04283 -0.04596 0.04422 -0.04817 0.04561 C -0.05091 0.04746 -0.05338 0.04978 -0.05598 0.05163 C -0.0582 0.05302 -0.06054 0.05418 -0.06275 0.05556 C -0.06458 0.05672 -0.0664 0.05857 -0.06835 0.0595 C -0.07122 0.06112 -0.07434 0.06228 -0.07734 0.06367 C -0.07916 0.06552 -0.08085 0.06783 -0.08294 0.06945 C -0.08593 0.072 -0.09453 0.07593 -0.09739 0.07756 C -0.10195 0.0801 -0.10637 0.08311 -0.11093 0.08543 C -0.11354 0.08681 -0.11614 0.08797 -0.11874 0.08936 C -0.12174 0.09121 -0.1246 0.09376 -0.1276 0.09538 C -0.15377 0.10996 -0.11796 0.08728 -0.14674 0.10533 C -0.16887 0.11922 -0.1414 0.10256 -0.16575 0.11922 C -0.169 0.12154 -0.17239 0.12339 -0.17578 0.12524 C -0.18359 0.12941 -0.19179 0.13172 -0.19934 0.13728 C -0.20299 0.13982 -0.20663 0.14283 -0.21054 0.14515 C -0.21341 0.14677 -0.21653 0.14769 -0.2194 0.14908 C -0.22213 0.15047 -0.2246 0.15186 -0.22734 0.15302 C -0.23697 0.15765 -0.23489 0.15603 -0.24413 0.16112 C -0.24635 0.16228 -0.24869 0.16343 -0.25078 0.16506 C -0.25533 0.16876 -0.25937 0.17478 -0.26419 0.17709 C -0.26926 0.17918 -0.26913 0.17871 -0.27434 0.18288 C -0.27656 0.18473 -0.27877 0.18705 -0.28098 0.1889 C -0.29557 0.20047 -0.2927 0.19839 -0.30338 0.20487 C -0.31223 0.21668 -0.30325 0.20556 -0.31341 0.21482 C -0.32135 0.22177 -0.31966 0.22455 -0.3302 0.2308 C -0.33476 0.23334 -0.33919 0.23635 -0.34374 0.23867 C -0.34635 0.24006 -0.34895 0.24121 -0.35156 0.2426 C -0.36262 0.24908 -0.35169 0.24468 -0.36275 0.24862 C -0.3638 0.25001 -0.36484 0.25186 -0.36614 0.25256 C -0.3694 0.25487 -0.372 0.25371 -0.37499 0.25649 C -0.37812 0.2595 -0.38085 0.26367 -0.38398 0.26644 C -0.38971 0.27154 -0.39947 0.27964 -0.40416 0.28635 C -0.40781 0.29168 -0.41249 0.29561 -0.41536 0.30232 C -0.4164 0.3051 -0.41731 0.30811 -0.41874 0.31019 C -0.41966 0.31158 -0.42096 0.31158 -0.422 0.31228 C -0.4246 0.31691 -0.4276 0.32107 -0.42994 0.32617 C -0.43606 0.33982 -0.43307 0.33265 -0.4388 0.34816 C -0.4388 0.34816 -0.44335 0.35996 -0.44335 0.35996 C -0.44674 0.37223 -0.44466 0.36552 -0.44999 0.37987 C -0.45078 0.38195 -0.45117 0.3845 -0.45221 0.38589 L -0.45559 0.38982 C -0.45676 0.3926 -0.45794 0.39515 -0.45898 0.39793 C -0.45976 0.39978 -0.46028 0.40209 -0.46119 0.40371 C -0.46262 0.40626 -0.46718 0.41158 -0.469 0.41367 C -0.47018 0.41644 -0.47109 0.41945 -0.47239 0.42177 C -0.47721 0.4301 -0.48411 0.42686 -0.49036 0.42779 C -0.4914 0.42825 -0.49244 0.42964 -0.49374 0.42964 C -0.51874 0.42964 -0.51445 0.43056 -0.52838 0.4257 L -0.53515 0.41783 C -0.53619 0.41644 -0.53723 0.41459 -0.53841 0.41367 C -0.54309 0.41112 -0.54088 0.41297 -0.54518 0.40788 C -0.54557 0.40973 -0.54687 0.41181 -0.54635 0.41367 C -0.5457 0.41552 -0.54413 0.41575 -0.54296 0.41575 C -0.53958 0.41575 -0.53619 0.41436 -0.53281 0.41367 C -0.52877 0.40904 -0.52825 0.40881 -0.53176 0.41181 L -0.53176 0.41181 " pathEditMode="relative" ptsTypes="AAAAAAAAAAAAAAAAAAAAAAAAAAAAAAAAAAAAAAAAAAAAAAAAAAAAAAAAAAAAAAAAA">
                                      <p:cBhvr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1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02" name="TextBox 2"/>
          <p:cNvSpPr txBox="1">
            <a:spLocks noChangeArrowheads="1"/>
          </p:cNvSpPr>
          <p:nvPr/>
        </p:nvSpPr>
        <p:spPr bwMode="auto">
          <a:xfrm>
            <a:off x="1606550" y="1270000"/>
            <a:ext cx="89789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600" b="1">
                <a:latin typeface="Calibri" pitchFamily="34" charset="0"/>
              </a:rPr>
              <a:t>Найди среди данных знаков знаки сервиса.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rcRect l="26318" t="1791" r="27562" b="1889"/>
          <a:stretch>
            <a:fillRect/>
          </a:stretch>
        </p:blipFill>
        <p:spPr bwMode="auto">
          <a:xfrm>
            <a:off x="1155700" y="2476500"/>
            <a:ext cx="1082675" cy="167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375900" y="2495550"/>
            <a:ext cx="1362075" cy="132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830388" y="4268788"/>
            <a:ext cx="1125537" cy="1684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693988" y="2486025"/>
            <a:ext cx="1733550" cy="149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243388" y="4410075"/>
            <a:ext cx="1503362" cy="1401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/>
          <a:srcRect l="11015" t="4179" r="13680" b="22984"/>
          <a:stretch>
            <a:fillRect/>
          </a:stretch>
        </p:blipFill>
        <p:spPr bwMode="auto">
          <a:xfrm>
            <a:off x="9423400" y="4268788"/>
            <a:ext cx="1162050" cy="1684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727700" y="2471738"/>
            <a:ext cx="1273175" cy="1684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0"/>
          <a:srcRect l="4756" t="3185" r="4015" b="4279"/>
          <a:stretch>
            <a:fillRect/>
          </a:stretch>
        </p:blipFill>
        <p:spPr bwMode="auto">
          <a:xfrm>
            <a:off x="7069138" y="4256088"/>
            <a:ext cx="1174750" cy="1684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8243888" y="2492375"/>
            <a:ext cx="1133475" cy="1684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4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1136</TotalTime>
  <Words>1309</Words>
  <Application>Microsoft Office PowerPoint</Application>
  <PresentationFormat>Произвольный</PresentationFormat>
  <Paragraphs>247</Paragraphs>
  <Slides>30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1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днс</dc:creator>
  <cp:lastModifiedBy>Toshiba</cp:lastModifiedBy>
  <cp:revision>105</cp:revision>
  <dcterms:created xsi:type="dcterms:W3CDTF">2017-10-08T19:14:10Z</dcterms:created>
  <dcterms:modified xsi:type="dcterms:W3CDTF">2020-01-30T14:33:29Z</dcterms:modified>
</cp:coreProperties>
</file>