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4" ContentType="vide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9" r:id="rId8"/>
    <p:sldId id="263" r:id="rId9"/>
    <p:sldId id="264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4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4" d="100"/>
          <a:sy n="84" d="100"/>
        </p:scale>
        <p:origin x="1426" y="77"/>
      </p:cViewPr>
      <p:guideLst>
        <p:guide orient="horz" pos="2160"/>
        <p:guide pos="284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20A23-6F61-43C5-A3FC-0989CE5F6344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2C79-E419-47F7-8B8E-19F14DB232B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20A23-6F61-43C5-A3FC-0989CE5F6344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2C79-E419-47F7-8B8E-19F14DB232B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20A23-6F61-43C5-A3FC-0989CE5F6344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2C79-E419-47F7-8B8E-19F14DB232B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20A23-6F61-43C5-A3FC-0989CE5F6344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2C79-E419-47F7-8B8E-19F14DB232B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20A23-6F61-43C5-A3FC-0989CE5F6344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2C79-E419-47F7-8B8E-19F14DB232B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20A23-6F61-43C5-A3FC-0989CE5F6344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2C79-E419-47F7-8B8E-19F14DB232B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20A23-6F61-43C5-A3FC-0989CE5F6344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2C79-E419-47F7-8B8E-19F14DB232B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20A23-6F61-43C5-A3FC-0989CE5F6344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2C79-E419-47F7-8B8E-19F14DB232B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20A23-6F61-43C5-A3FC-0989CE5F6344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2C79-E419-47F7-8B8E-19F14DB232B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20A23-6F61-43C5-A3FC-0989CE5F6344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2C79-E419-47F7-8B8E-19F14DB232B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20A23-6F61-43C5-A3FC-0989CE5F6344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2C79-E419-47F7-8B8E-19F14DB232B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20A23-6F61-43C5-A3FC-0989CE5F6344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22C79-E419-47F7-8B8E-19F14DB232B5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3" Type="http://schemas.openxmlformats.org/officeDocument/2006/relationships/image" Target="../media/image1.png"/><Relationship Id="rId2" Type="http://schemas.microsoft.com/office/2007/relationships/media" Target="../media/media1.mp4"/><Relationship Id="rId1" Type="http://schemas.openxmlformats.org/officeDocument/2006/relationships/video" Target="../media/media1.mp4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8.jpe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315" y="44450"/>
            <a:ext cx="8924290" cy="4100195"/>
          </a:xfrm>
        </p:spPr>
        <p:txBody>
          <a:bodyPr>
            <a:normAutofit fontScale="90000"/>
          </a:bodyPr>
          <a:lstStyle/>
          <a:p>
            <a: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</a:t>
            </a:r>
            <a:r>
              <a:rPr lang="en-US" alt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АВТОНОМНОЕ</a:t>
            </a:r>
            <a:r>
              <a:rPr lang="en-US" alt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ДОШКОЛЬНОЕ</a:t>
            </a:r>
            <a:r>
              <a:rPr lang="en-US" alt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ОБРАЗОВАТЕЛЬНОЕ</a:t>
            </a:r>
            <a:r>
              <a:rPr lang="en-US" alt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УЧРЕЖДЕНИЕ</a:t>
            </a:r>
            <a:b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</a:t>
            </a:r>
            <a:r>
              <a:rPr lang="en-US" alt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</a:t>
            </a:r>
            <a:r>
              <a:rPr lang="en-US" alt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en-US" alt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 </a:t>
            </a:r>
            <a: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«ЗОЛУШКА</a:t>
            </a:r>
            <a: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alt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Групповой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b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Архитекрура прошлого и настоящего </a:t>
            </a:r>
            <a:br>
              <a:rPr lang="ru-RU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Бор</a:t>
            </a:r>
            <a:r>
              <a:rPr lang="en-US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 </a:t>
            </a:r>
            <a:endParaRPr lang="en-US" alt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455504"/>
            <a:ext cx="9032032" cy="1388752"/>
          </a:xfrm>
        </p:spPr>
        <p:txBody>
          <a:bodyPr>
            <a:normAutofit/>
          </a:bodyPr>
          <a:lstStyle/>
          <a:p>
            <a:pPr algn="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Участники: 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воспитанники старшей группы «Фантазёры»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Воспитатели: Господчикова О.В.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Ивашкевич М.В.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0180"/>
            <a:ext cx="8229600" cy="2539365"/>
          </a:xfrm>
        </p:spPr>
        <p:txBody>
          <a:bodyPr>
            <a:noAutofit/>
          </a:bodyPr>
          <a:p>
            <a:pPr algn="just"/>
            <a:br>
              <a:rPr lang="en-US" altLang="en-US" sz="1600" b="1" u="sng"/>
            </a:br>
            <a:r>
              <a:rPr lang="en-US" altLang="en-US" sz="20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altLang="en-US" sz="20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ннотация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проектной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обладает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рядом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особенностей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отличающих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их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традиционных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форм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ворческий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дети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участвуют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месте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педагогами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предлагая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идеи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разнообразие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видов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во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время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используются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разные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формы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игры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беседы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дискуссии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коммуникативных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навыков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детьми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был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реализован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Архитектура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прошлого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настоящего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города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Бор</a:t>
            </a:r>
            <a:r>
              <a:rPr lang="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457200" y="2859405"/>
            <a:ext cx="8229600" cy="3778250"/>
          </a:xfrm>
        </p:spPr>
        <p:txBody>
          <a:bodyPr>
            <a:noAutofit/>
          </a:bodyPr>
          <a:p>
            <a:pPr marL="0" indent="0" algn="just">
              <a:buNone/>
            </a:pPr>
            <a:r>
              <a:rPr lang="en-US" altLang="en-US" sz="1900" b="1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данного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познавательного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интереса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истории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родного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края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через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архитектурой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города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ru-RU" sz="19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altLang="en-US" sz="1900" b="1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en-US" altLang="ru-RU" sz="1900" b="1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ru-RU" sz="19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любви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уважения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родному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городу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его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историческому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наследию</a:t>
            </a:r>
            <a:r>
              <a:rPr lang="ru-RU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altLang="en-US" sz="19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представлений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различиях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архитектуры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прошлого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современных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зданий</a:t>
            </a:r>
            <a:r>
              <a:rPr lang="ru-RU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altLang="en-US" sz="19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Стимулирование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творческой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активности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воображения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через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творческие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</a:t>
            </a:r>
            <a:r>
              <a:rPr lang="en-US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ru-RU" sz="19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635635"/>
          </a:xfrm>
        </p:spPr>
        <p:txBody>
          <a:bodyPr>
            <a:noAutofit/>
          </a:bodyPr>
          <a:p>
            <a:pPr algn="ctr"/>
            <a:r>
              <a:rPr lang="ru-RU" alt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1 этап - подготовительный</a:t>
            </a:r>
            <a:endParaRPr lang="ru-RU" altLang="en-US" sz="36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457200" y="864870"/>
            <a:ext cx="8229600" cy="5810885"/>
          </a:xfrm>
        </p:spPr>
        <p:txBody>
          <a:bodyPr/>
          <a:p>
            <a:pPr marL="0" indent="0">
              <a:buNone/>
            </a:pP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На первом этапе происходило:</a:t>
            </a:r>
            <a:endParaRPr lang="ru-RU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Подборка художественной литературы (Дж. Родари «Чем пахнут ремёсла, С.Баруздин «Кто построил этот дом», «Как в селе пожарную кланчу построили», Е.Пермяк»Для чего руки нужны»).</a:t>
            </a:r>
            <a:endParaRPr lang="ru-RU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консультаций с родителями.</a:t>
            </a:r>
            <a:endParaRPr lang="en-US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большей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заинтересованности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данном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был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придуман</a:t>
            </a: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анимированный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герой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девочка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Борчулька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которая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приглашала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ребят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познакомится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родным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городом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узнать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новые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них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факты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lv_0_20251208215710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rcRect/>
          <a:stretch>
            <a:fillRect/>
          </a:stretch>
        </p:blipFill>
        <p:spPr>
          <a:xfrm>
            <a:off x="179705" y="3788410"/>
            <a:ext cx="2433320" cy="2244090"/>
          </a:xfrm>
          <a:prstGeom prst="rect">
            <a:avLst/>
          </a:prstGeom>
        </p:spPr>
      </p:pic>
      <p:pic>
        <p:nvPicPr>
          <p:cNvPr id="5" name="Изображение 4" descr="Дж.Родари Чем пахнут ремесла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1775" y="3717290"/>
            <a:ext cx="2987675" cy="2240915"/>
          </a:xfrm>
          <a:prstGeom prst="rect">
            <a:avLst/>
          </a:prstGeom>
        </p:spPr>
      </p:pic>
      <p:pic>
        <p:nvPicPr>
          <p:cNvPr id="9" name="Изображение 8" descr="Е.Пермяк Для чего руки нужны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9790" y="3717290"/>
            <a:ext cx="3025140" cy="22663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>
              <p:cMediaNode>
                <p:cTn id="2" fill="hold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71755"/>
            <a:ext cx="8229600" cy="880110"/>
          </a:xfrm>
        </p:spPr>
        <p:txBody>
          <a:bodyPr/>
          <a:p>
            <a:r>
              <a:rPr lang="ru-RU" alt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2 этап - основной</a:t>
            </a:r>
            <a:endParaRPr lang="ru-RU" altLang="en-US" sz="36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мещающее содержимое 4"/>
          <p:cNvSpPr>
            <a:spLocks noGrp="1"/>
          </p:cNvSpPr>
          <p:nvPr>
            <p:ph sz="half" idx="1"/>
          </p:nvPr>
        </p:nvSpPr>
        <p:spPr>
          <a:xfrm>
            <a:off x="457200" y="952500"/>
            <a:ext cx="4038600" cy="5670550"/>
          </a:xfrm>
        </p:spPr>
        <p:txBody>
          <a:bodyPr/>
          <a:p>
            <a:pPr marL="0" indent="0">
              <a:buNone/>
            </a:pPr>
            <a:endParaRPr lang="ru-RU" altLang="en-US"/>
          </a:p>
          <a:p>
            <a:pPr marL="0" indent="0">
              <a:buNone/>
            </a:pPr>
            <a:endParaRPr lang="ru-RU" altLang="en-US"/>
          </a:p>
        </p:txBody>
      </p:sp>
      <p:sp>
        <p:nvSpPr>
          <p:cNvPr id="6" name="Замещающее содержимое 5"/>
          <p:cNvSpPr>
            <a:spLocks noGrp="1"/>
          </p:cNvSpPr>
          <p:nvPr>
            <p:ph sz="half" idx="2"/>
          </p:nvPr>
        </p:nvSpPr>
        <p:spPr>
          <a:xfrm>
            <a:off x="3422015" y="985520"/>
            <a:ext cx="5264785" cy="5638165"/>
          </a:xfrm>
        </p:spPr>
        <p:txBody>
          <a:bodyPr>
            <a:normAutofit/>
          </a:bodyPr>
          <a:p>
            <a:pPr marL="0" indent="0" algn="just">
              <a:buNone/>
            </a:pPr>
            <a:r>
              <a:rPr lang="ru-RU" sz="1600" b="1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1. </a:t>
            </a:r>
            <a:r>
              <a:rPr lang="en-US" altLang="en-US" sz="1600" b="1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Рассказ</a:t>
            </a:r>
            <a:r>
              <a:rPr lang="ru-RU" altLang="en-US" sz="1600" b="1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ы</a:t>
            </a:r>
            <a:r>
              <a:rPr lang="en-US" altLang="ru-RU" sz="1600" b="1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о</a:t>
            </a:r>
            <a:r>
              <a:rPr lang="en-US" altLang="ru-RU" sz="1600" b="1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старинных</a:t>
            </a:r>
            <a:r>
              <a:rPr lang="en-US" altLang="ru-RU" sz="1600" b="1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зданиях</a:t>
            </a:r>
            <a:r>
              <a:rPr lang="en-US" altLang="ru-RU" sz="1600" b="1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города</a:t>
            </a:r>
            <a:r>
              <a:rPr lang="en-US" altLang="ru-RU" sz="1600" b="1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Бор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 (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Ивана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Ивановича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Шерстнёва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,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Николая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Фёдоровича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Макурина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,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Александра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Степановича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Марачёва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,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Беляевых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: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первый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борский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летописец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и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сыновья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,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Ивана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Николаевича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Гоголева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,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Александра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Христофоровича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Розенберга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,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Александра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Лукьяновича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Старова</a:t>
            </a:r>
            <a:r>
              <a:rPr lang="en-US" altLang="ru-RU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)</a:t>
            </a:r>
            <a:r>
              <a:rPr lang="ru-RU" altLang="en-US" sz="1600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.</a:t>
            </a:r>
            <a:endParaRPr lang="ru-RU" altLang="en-US" sz="1600" dirty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  <a:sym typeface="+mn-ea"/>
            </a:endParaRPr>
          </a:p>
          <a:p>
            <a:pPr marL="0" indent="0" algn="just">
              <a:buNone/>
            </a:pPr>
            <a:r>
              <a:rPr lang="ru-RU" altLang="en-US" sz="1600" b="1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2. Рассказы о церквях нашего города.</a:t>
            </a:r>
            <a:endParaRPr lang="ru-RU" altLang="en-US" sz="1600" b="1" dirty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  <a:sym typeface="+mn-ea"/>
            </a:endParaRPr>
          </a:p>
          <a:p>
            <a:pPr marL="0" indent="0" algn="just">
              <a:buNone/>
            </a:pPr>
            <a:r>
              <a:rPr lang="ru-RU" altLang="en-US" sz="1600" b="1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3. Рассказ об истории построения пожарной калнчи.</a:t>
            </a:r>
            <a:endParaRPr lang="ru-RU" altLang="en-US" sz="1600" b="1" dirty="0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  <a:sym typeface="+mn-ea"/>
            </a:endParaRPr>
          </a:p>
          <a:p>
            <a:pPr marL="0" indent="0" algn="just">
              <a:buNone/>
            </a:pPr>
            <a:r>
              <a:rPr lang="ru-RU" altLang="en-US" sz="1600" b="1" dirty="0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  <a:sym typeface="+mn-ea"/>
              </a:rPr>
              <a:t>4. Рассматривание фоторепродукций «Бор: было - стало»</a:t>
            </a:r>
            <a:endParaRPr lang="ru-RU" altLang="en-US" sz="16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altLang="en-US" sz="1780" b="1"/>
          </a:p>
          <a:p>
            <a:pPr marL="0" indent="0" algn="just">
              <a:buNone/>
            </a:pPr>
            <a:endParaRPr lang="en-US" altLang="en-US" sz="1780" b="1"/>
          </a:p>
          <a:p>
            <a:pPr marL="0" indent="0" algn="just">
              <a:buNone/>
            </a:pPr>
            <a:endParaRPr lang="en-US" altLang="en-US" sz="1780" b="1"/>
          </a:p>
          <a:p>
            <a:pPr marL="0" indent="0" algn="just">
              <a:buNone/>
            </a:pPr>
            <a:endParaRPr lang="en-US" altLang="en-US" sz="1780" b="1"/>
          </a:p>
          <a:p>
            <a:pPr marL="0" indent="0" algn="just">
              <a:buNone/>
            </a:pPr>
            <a:endParaRPr lang="en-US" altLang="en-US" sz="1780" b="1"/>
          </a:p>
          <a:p>
            <a:pPr marL="0" indent="0" algn="just">
              <a:buNone/>
            </a:pPr>
            <a:endParaRPr lang="en-US" altLang="en-US" sz="1780" b="1"/>
          </a:p>
          <a:p>
            <a:pPr marL="0" indent="0" algn="just">
              <a:buNone/>
            </a:pPr>
            <a:endParaRPr lang="en-US" altLang="en-US" sz="1780" b="1"/>
          </a:p>
          <a:p>
            <a:pPr marL="0" indent="0" algn="just">
              <a:buNone/>
            </a:pPr>
            <a:endParaRPr lang="en-US" altLang="en-US" sz="1780" b="1"/>
          </a:p>
          <a:p>
            <a:pPr marL="0" indent="0" algn="just">
              <a:buNone/>
            </a:pPr>
            <a:endParaRPr lang="en-US" altLang="ru-RU" sz="1780" b="1"/>
          </a:p>
        </p:txBody>
      </p:sp>
      <p:pic>
        <p:nvPicPr>
          <p:cNvPr id="7" name="Изображение 6" descr="дом Шерстнева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405130" y="980440"/>
            <a:ext cx="1725295" cy="1148715"/>
          </a:xfrm>
          <a:prstGeom prst="rect">
            <a:avLst/>
          </a:prstGeom>
        </p:spPr>
      </p:pic>
      <p:pic>
        <p:nvPicPr>
          <p:cNvPr id="10" name="Изображение 9" descr="дом Марачёва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403985" y="2204720"/>
            <a:ext cx="1727835" cy="1386840"/>
          </a:xfrm>
          <a:prstGeom prst="rect">
            <a:avLst/>
          </a:prstGeom>
        </p:spPr>
      </p:pic>
      <p:pic>
        <p:nvPicPr>
          <p:cNvPr id="12" name="Изображение 11" descr="сергий радонежский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51460" y="4437380"/>
            <a:ext cx="2239010" cy="1642110"/>
          </a:xfrm>
          <a:prstGeom prst="rect">
            <a:avLst/>
          </a:prstGeom>
        </p:spPr>
      </p:pic>
      <p:pic>
        <p:nvPicPr>
          <p:cNvPr id="13" name="Объект 5"/>
          <p:cNvPicPr>
            <a:picLocks noGrp="1"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627630" y="3860800"/>
            <a:ext cx="2191385" cy="1639570"/>
          </a:xfrm>
          <a:prstGeom prst="rect">
            <a:avLst/>
          </a:prstGeom>
        </p:spPr>
      </p:pic>
      <p:pic>
        <p:nvPicPr>
          <p:cNvPr id="15" name="Изображение 14" descr="_necyRREtlk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932045" y="3500755"/>
            <a:ext cx="2127250" cy="1583690"/>
          </a:xfrm>
          <a:prstGeom prst="rect">
            <a:avLst/>
          </a:prstGeom>
        </p:spPr>
      </p:pic>
      <p:pic>
        <p:nvPicPr>
          <p:cNvPr id="17" name="Изображение 16" descr="158731c3f33fa700c64a8f529b5f5994d1edf0f4.wm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7172325" y="3965575"/>
            <a:ext cx="1805940" cy="241236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57175"/>
            <a:ext cx="7772400" cy="579755"/>
          </a:xfrm>
        </p:spPr>
        <p:txBody>
          <a:bodyPr>
            <a:noAutofit/>
          </a:bodyPr>
          <a:p>
            <a:pPr algn="ctr"/>
            <a:r>
              <a:rPr lang="ru-RU" alt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2 этап - основной</a:t>
            </a:r>
            <a:endParaRPr lang="ru-RU" altLang="en-US" sz="36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371600" y="4882515"/>
            <a:ext cx="6400800" cy="756285"/>
          </a:xfrm>
        </p:spPr>
        <p:txBody>
          <a:bodyPr>
            <a:normAutofit fontScale="60000"/>
          </a:bodyPr>
          <a:p>
            <a:endParaRPr lang="en-US" altLang="en-US" sz="1800" b="1"/>
          </a:p>
          <a:p>
            <a:endParaRPr lang="en-US" altLang="en-US" sz="1800" b="1"/>
          </a:p>
          <a:p>
            <a:pPr marL="0" indent="0">
              <a:buNone/>
            </a:pPr>
            <a:r>
              <a:rPr lang="en-US" altLang="ru-RU" sz="1800" b="1"/>
              <a:t> </a:t>
            </a:r>
            <a:endParaRPr lang="en-US" altLang="ru-RU" sz="1800" b="1"/>
          </a:p>
        </p:txBody>
      </p:sp>
      <p:sp>
        <p:nvSpPr>
          <p:cNvPr id="12" name="Текстовое поле 11"/>
          <p:cNvSpPr txBox="1"/>
          <p:nvPr/>
        </p:nvSpPr>
        <p:spPr>
          <a:xfrm>
            <a:off x="899795" y="6165215"/>
            <a:ext cx="7576185" cy="650875"/>
          </a:xfrm>
          <a:prstGeom prst="rect">
            <a:avLst/>
          </a:prstGeom>
        </p:spPr>
        <p:txBody>
          <a:bodyPr wrap="square">
            <a:noAutofit/>
          </a:bodyPr>
          <a:p>
            <a:pPr marL="0" indent="0" algn="ctr" defTabSz="44450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</a:pPr>
            <a:r>
              <a:rPr lang="zh-CN" sz="2400" b="1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Были </a:t>
            </a:r>
            <a:r>
              <a:rPr lang="ru-RU" altLang="zh-CN" sz="2400" b="1"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организованны экскурсии по городу Бор.</a:t>
            </a:r>
            <a:endParaRPr lang="ru-RU" altLang="zh-CN" sz="2400" b="1"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</p:txBody>
      </p:sp>
      <p:pic>
        <p:nvPicPr>
          <p:cNvPr id="3" name="Изображение 2" descr="IMG_20250528_115000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395605" y="908685"/>
            <a:ext cx="2308225" cy="2308225"/>
          </a:xfrm>
          <a:prstGeom prst="rect">
            <a:avLst/>
          </a:prstGeom>
        </p:spPr>
      </p:pic>
      <p:pic>
        <p:nvPicPr>
          <p:cNvPr id="7" name="Изображение 6" descr="IMG_20250528_12105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204210" y="908685"/>
            <a:ext cx="2321560" cy="2321560"/>
          </a:xfrm>
          <a:prstGeom prst="rect">
            <a:avLst/>
          </a:prstGeom>
        </p:spPr>
      </p:pic>
      <p:pic>
        <p:nvPicPr>
          <p:cNvPr id="15" name="Изображение 14" descr="FfCibpIm3JETCJ1qJq4ofOt__pJ1GHFEPV2U8qLPNBDA2klR3399kL7wMAltr3JpdZjSRXkxnvEH7wrb33JApuxb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972810" y="908685"/>
            <a:ext cx="2835275" cy="2294255"/>
          </a:xfrm>
          <a:prstGeom prst="rect">
            <a:avLst/>
          </a:prstGeom>
        </p:spPr>
      </p:pic>
      <p:pic>
        <p:nvPicPr>
          <p:cNvPr id="17" name="Изображение 16" descr="PF4azwV_O3Io3J_TuNZ8MxMANQCbOCOg8GPHLXVOxx5mDY8r29LnT976X5Oww1P6k5gpT9FQCMXzuhoL3vELaa8J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051685" y="3644900"/>
            <a:ext cx="1567815" cy="2339340"/>
          </a:xfrm>
          <a:prstGeom prst="rect">
            <a:avLst/>
          </a:prstGeom>
        </p:spPr>
      </p:pic>
      <p:pic>
        <p:nvPicPr>
          <p:cNvPr id="5" name="Изображение 4" descr="IMG_20250528_12001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500245" y="3644900"/>
            <a:ext cx="2323465" cy="2323465"/>
          </a:xfrm>
          <a:prstGeom prst="rect">
            <a:avLst/>
          </a:prstGeom>
        </p:spPr>
      </p:pic>
      <p:sp>
        <p:nvSpPr>
          <p:cNvPr id="6" name="Текстовое поле 5"/>
          <p:cNvSpPr txBox="1"/>
          <p:nvPr/>
        </p:nvSpPr>
        <p:spPr>
          <a:xfrm>
            <a:off x="421640" y="3230245"/>
            <a:ext cx="233553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sz="1400"/>
              <a:t>Краеведческий музей</a:t>
            </a:r>
            <a:endParaRPr lang="ru-RU" altLang="en-US" sz="1400"/>
          </a:p>
        </p:txBody>
      </p:sp>
      <p:sp>
        <p:nvSpPr>
          <p:cNvPr id="10" name="Текстовое поле 9"/>
          <p:cNvSpPr txBox="1"/>
          <p:nvPr/>
        </p:nvSpPr>
        <p:spPr>
          <a:xfrm>
            <a:off x="2987675" y="3140710"/>
            <a:ext cx="30480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sz="1400"/>
              <a:t>Музей военной техники под открытым небом</a:t>
            </a:r>
            <a:endParaRPr lang="ru-RU" altLang="en-US" sz="1400"/>
          </a:p>
        </p:txBody>
      </p:sp>
      <p:sp>
        <p:nvSpPr>
          <p:cNvPr id="11" name="Текстовое поле 10"/>
          <p:cNvSpPr txBox="1"/>
          <p:nvPr/>
        </p:nvSpPr>
        <p:spPr>
          <a:xfrm>
            <a:off x="5868035" y="3213100"/>
            <a:ext cx="304800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sz="1400"/>
              <a:t>Центральная библиотека</a:t>
            </a:r>
            <a:endParaRPr lang="ru-RU" altLang="en-US" sz="1400"/>
          </a:p>
        </p:txBody>
      </p:sp>
      <p:sp>
        <p:nvSpPr>
          <p:cNvPr id="13" name="Текстовое поле 12"/>
          <p:cNvSpPr txBox="1"/>
          <p:nvPr/>
        </p:nvSpPr>
        <p:spPr>
          <a:xfrm>
            <a:off x="1300480" y="5966460"/>
            <a:ext cx="304800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sz="1400"/>
              <a:t>Пожарная часть</a:t>
            </a:r>
            <a:endParaRPr lang="ru-RU" altLang="en-US" sz="1400"/>
          </a:p>
        </p:txBody>
      </p:sp>
      <p:sp>
        <p:nvSpPr>
          <p:cNvPr id="14" name="Текстовое поле 13"/>
          <p:cNvSpPr txBox="1"/>
          <p:nvPr/>
        </p:nvSpPr>
        <p:spPr>
          <a:xfrm>
            <a:off x="4211955" y="5997575"/>
            <a:ext cx="304800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sz="1400"/>
              <a:t>Фонтан</a:t>
            </a:r>
            <a:endParaRPr lang="ru-RU" altLang="en-US" sz="14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57175"/>
            <a:ext cx="7772400" cy="579755"/>
          </a:xfrm>
        </p:spPr>
        <p:txBody>
          <a:bodyPr>
            <a:noAutofit/>
          </a:bodyPr>
          <a:p>
            <a:pPr algn="ctr"/>
            <a:r>
              <a:rPr lang="ru-RU" alt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2 этап - основной</a:t>
            </a:r>
            <a:endParaRPr lang="ru-RU" altLang="en-US" sz="36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371600" y="4882515"/>
            <a:ext cx="6400800" cy="756285"/>
          </a:xfrm>
        </p:spPr>
        <p:txBody>
          <a:bodyPr>
            <a:normAutofit fontScale="60000"/>
          </a:bodyPr>
          <a:p>
            <a:endParaRPr lang="en-US" altLang="en-US" sz="1800" b="1"/>
          </a:p>
          <a:p>
            <a:endParaRPr lang="en-US" altLang="en-US" sz="1800" b="1"/>
          </a:p>
          <a:p>
            <a:pPr marL="0" indent="0">
              <a:buNone/>
            </a:pPr>
            <a:r>
              <a:rPr lang="en-US" altLang="ru-RU" sz="1800" b="1"/>
              <a:t> </a:t>
            </a:r>
            <a:endParaRPr lang="en-US" altLang="ru-RU" sz="1800" b="1"/>
          </a:p>
        </p:txBody>
      </p:sp>
      <p:pic>
        <p:nvPicPr>
          <p:cNvPr id="8" name="Изображение 7" descr="IMG_20250808_12043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539750" y="1052830"/>
            <a:ext cx="2247900" cy="2247900"/>
          </a:xfrm>
          <a:prstGeom prst="rect">
            <a:avLst/>
          </a:prstGeom>
        </p:spPr>
      </p:pic>
      <p:pic>
        <p:nvPicPr>
          <p:cNvPr id="9" name="Изображение 8" descr="IMG_20250808_12074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39750" y="3516630"/>
            <a:ext cx="2248535" cy="2527300"/>
          </a:xfrm>
          <a:prstGeom prst="rect">
            <a:avLst/>
          </a:prstGeom>
        </p:spPr>
      </p:pic>
      <p:pic>
        <p:nvPicPr>
          <p:cNvPr id="16" name="Рисунок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204210" y="3882390"/>
            <a:ext cx="2882265" cy="21621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18" name="Изображение 17" descr="IMG_20251013_132210_849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6500495" y="3300730"/>
            <a:ext cx="2055495" cy="2743200"/>
          </a:xfrm>
          <a:prstGeom prst="rect">
            <a:avLst/>
          </a:prstGeom>
        </p:spPr>
      </p:pic>
      <p:sp>
        <p:nvSpPr>
          <p:cNvPr id="19" name="Текстовое поле 18"/>
          <p:cNvSpPr txBox="1"/>
          <p:nvPr/>
        </p:nvSpPr>
        <p:spPr>
          <a:xfrm>
            <a:off x="2923540" y="1082040"/>
            <a:ext cx="5773420" cy="212153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just"/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Была организована совместная деятельность детей с педагогами:</a:t>
            </a:r>
            <a:endParaRPr lang="ru-RU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1. Игра «Строители будущего», «Моя улица»;</a:t>
            </a:r>
            <a:endParaRPr lang="ru-RU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2. Рассматривание достопримечательностей города;</a:t>
            </a:r>
            <a:endParaRPr lang="ru-RU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3. Рисование достопримечательностей в технике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Send-art.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4. Раскрашивание капельной техникой.</a:t>
            </a:r>
            <a:endParaRPr lang="ru-RU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99695"/>
            <a:ext cx="8229600" cy="929640"/>
          </a:xfrm>
        </p:spPr>
        <p:txBody>
          <a:bodyPr/>
          <a:p>
            <a:r>
              <a:rPr lang="ru-RU" altLang="en-US" b="1"/>
              <a:t>3 этап - заключительный</a:t>
            </a:r>
            <a:endParaRPr lang="ru-RU" altLang="en-US" b="1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4294967295"/>
          </p:nvPr>
        </p:nvSpPr>
        <p:spPr>
          <a:xfrm>
            <a:off x="0" y="1048385"/>
            <a:ext cx="4403090" cy="5502275"/>
          </a:xfrm>
        </p:spPr>
        <p:txBody>
          <a:bodyPr>
            <a:normAutofit/>
          </a:bodyPr>
          <a:p>
            <a:pPr marL="0" indent="0">
              <a:buNone/>
            </a:pPr>
            <a:r>
              <a:rPr lang="en-US" altLang="en-US"/>
              <a:t> </a:t>
            </a:r>
            <a:endParaRPr lang="en-US" altLang="en-US"/>
          </a:p>
        </p:txBody>
      </p:sp>
      <p:sp>
        <p:nvSpPr>
          <p:cNvPr id="4" name="Замещающее содержимое 3"/>
          <p:cNvSpPr>
            <a:spLocks noGrp="1"/>
          </p:cNvSpPr>
          <p:nvPr>
            <p:ph sz="half" idx="4294967295"/>
          </p:nvPr>
        </p:nvSpPr>
        <p:spPr>
          <a:xfrm>
            <a:off x="0" y="980440"/>
            <a:ext cx="4038600" cy="5502275"/>
          </a:xfrm>
        </p:spPr>
        <p:txBody>
          <a:bodyPr/>
          <a:p>
            <a:pPr marL="0" indent="0">
              <a:buNone/>
            </a:pPr>
            <a:endParaRPr lang="ru-RU" altLang="ru-RU"/>
          </a:p>
          <a:p>
            <a:pPr marL="0" indent="0" algn="just">
              <a:buNone/>
            </a:pPr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На заключительном этапе был оформлен альбом «Азбука Борчанина» и книга «Борчулькины сказки».</a:t>
            </a: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Изображение 5" descr="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96280" y="1052830"/>
            <a:ext cx="2792095" cy="2965450"/>
          </a:xfrm>
          <a:prstGeom prst="rect">
            <a:avLst/>
          </a:prstGeom>
        </p:spPr>
      </p:pic>
      <p:pic>
        <p:nvPicPr>
          <p:cNvPr id="7" name="Изображение 6" descr="IMG_20260123_1400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2080895" y="4077335"/>
            <a:ext cx="3715385" cy="257429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955"/>
            <a:ext cx="8229600" cy="731520"/>
          </a:xfrm>
        </p:spPr>
        <p:txBody>
          <a:bodyPr>
            <a:normAutofit fontScale="90000"/>
          </a:bodyPr>
          <a:p>
            <a:r>
              <a:rPr lang="ru-RU" altLang="en-US" b="1"/>
              <a:t>         </a:t>
            </a:r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Результаты проекта</a:t>
            </a:r>
            <a:endParaRPr lang="ru-RU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4294967295"/>
          </p:nvPr>
        </p:nvSpPr>
        <p:spPr>
          <a:xfrm>
            <a:off x="307975" y="1196975"/>
            <a:ext cx="8527415" cy="4526280"/>
          </a:xfrm>
        </p:spPr>
        <p:txBody>
          <a:bodyPr>
            <a:normAutofit lnSpcReduction="20000"/>
          </a:bodyPr>
          <a:p>
            <a:pPr algn="just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Дети узнали больше о родном городе, его прошлом и настоящем, познакомились с достопримечательностями;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Развиты творческие способности: дети прявили фантазию через рисование и конструирование;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Воспитанники стали вниматеольнее относиться к окружающей среде, осознали важность сохранения исторического наследия.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Замещающее содержимое 8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6280"/>
          </a:xfrm>
        </p:spPr>
        <p:txBody>
          <a:bodyPr/>
          <a:p>
            <a:pPr marL="0" indent="0" algn="ctr">
              <a:buNone/>
            </a:pPr>
            <a:endParaRPr lang="ru-RU" altLang="en-US" sz="5400"/>
          </a:p>
          <a:p>
            <a:pPr marL="0" indent="0" algn="ctr">
              <a:buNone/>
            </a:pPr>
            <a:r>
              <a:rPr lang="ru-RU" altLang="en-US" sz="5400"/>
              <a:t>          Спасибо за внимание!</a:t>
            </a:r>
            <a:endParaRPr lang="ru-RU" altLang="en-US" sz="5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2947</Words>
  <Application>WPS Presentation</Application>
  <PresentationFormat>Экран (4:3)</PresentationFormat>
  <Paragraphs>82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8" baseType="lpstr">
      <vt:lpstr>Arial</vt:lpstr>
      <vt:lpstr>SimSun</vt:lpstr>
      <vt:lpstr>Wingdings</vt:lpstr>
      <vt:lpstr>Times New Roman</vt:lpstr>
      <vt:lpstr>Calibri</vt:lpstr>
      <vt:lpstr>Microsoft YaHei</vt:lpstr>
      <vt:lpstr>Arial Unicode MS</vt:lpstr>
      <vt:lpstr>Calibri</vt:lpstr>
      <vt:lpstr>Тема Office</vt:lpstr>
      <vt:lpstr>МУНИЦИПАЛЬНОЕ АВТОНОМНОЕ ДОШКОЛЬНОЕ ОБРАЗОВАТЕЛЬНОЕ УЧРЕЖДЕНИЕ ДЕТСКИЙ САД №17 «ЗОЛУШКА»             Групповой проект  (познавательно-исследовательский)  «Огород на окне» </vt:lpstr>
      <vt:lpstr>   Аннотация: Чтобы удовлетворить детскую любознательность, привить навыки активности и самостоятельности мышления, необходимо создать условия для поисково-исследовательской деятельности детей. Ознакомление с ростом и развитием растений можно осуществлять в зимне-весенний период, выращивая в помещении детского сада различные культуры из семян и луковиц, используя для этого огород на окне. </vt:lpstr>
      <vt:lpstr>1 этап - подготовительный</vt:lpstr>
      <vt:lpstr>2 этап - основной</vt:lpstr>
      <vt:lpstr>2 этап - основной</vt:lpstr>
      <vt:lpstr>2 этап - основной</vt:lpstr>
      <vt:lpstr>3 этап - заключительный</vt:lpstr>
      <vt:lpstr>          Результаты проекта</vt:lpstr>
      <vt:lpstr>PowerPoint 演示文稿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Лэпбук «Монетный двор»</dc:title>
  <dc:creator>ыыы</dc:creator>
  <cp:lastModifiedBy>Пользователь</cp:lastModifiedBy>
  <cp:revision>18</cp:revision>
  <dcterms:created xsi:type="dcterms:W3CDTF">2023-11-09T06:33:00Z</dcterms:created>
  <dcterms:modified xsi:type="dcterms:W3CDTF">2026-01-23T11:12:36Z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E4F5B3EAFDA74946934FF17E490B3B23_12</vt:lpwstr>
  </property>
  <property fmtid="{D5CDD505-2E9C-101B-9397-08002B2CF9AE}" pid="3" name="KSOProductBuildVer">
    <vt:lpwstr>1049-12.2.0.23196</vt:lpwstr>
  </property>
</Properties>
</file>