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65747F-189D-DAFA-1DD9-1570C55455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48AF59B-EC51-A90D-C910-DFD93624F7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078E9C2-A25A-13DD-568B-11B2B3066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8EB69A-E597-8F33-D02B-C20633EEB3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4B72179-2D4C-6619-3C78-F6460DD9D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43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C44279-6201-9BA8-63EC-DC5A5E11B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E82FC6-2DE2-1401-6C52-51080C75B0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B5483B-E205-508F-5006-C65333AF0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FAB554-4589-3F53-AD48-BE47DFA02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601535E-1009-6D7D-626A-CE9D2AE00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804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8AFCF5-7818-F9E9-F679-83253AEA9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C5D911E-4A2B-614E-1A75-23B92423F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896F73-61E5-82F0-7C68-FD54CCA34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1EFFCA-5A17-27FC-1462-B626B7C0C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3A9E74-A5D3-25E7-4224-F3B4FF662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359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726639-7818-833F-ACA7-99326D074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46B22C-6CA5-BE69-A25E-539223029E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71D234D-C7EA-D6BC-2ABC-A373ABB56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1C2DCAE-BCD3-F7AE-61F0-44B77E950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91298A-9691-EFD5-7D66-5C60BEA9C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DCED53C-335F-4200-0610-F22E77544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519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18794D-EA1D-28E9-BC02-7E1C45ECC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4AF5322-20E1-EA76-32E8-526EA8D5F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E3400F5-0818-8A73-37D6-F559315B18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CED0E74-7FAE-035D-96A8-5E9E2A4052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B2BA033-3FC6-B6CC-B31D-90C2539A26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9C4DC1-454B-ECDD-67EF-82350D0A6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F774AE4-753A-D51E-711F-9785249A4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8111D77-F2AF-E914-1B2B-4464F489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18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385A24-6D5D-6F65-84A4-6957480C4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F71B27C-DBC9-6ED7-8668-6431D69AB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DE22C6F-9681-A115-2644-789EAAB5B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5E8140-34C3-D196-AB37-D874CBFFB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894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4267F0A-47B0-FF28-2CA2-767A533D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A66E6EB-DF99-A345-17F8-F5B5999FB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5258AFA-4474-536F-35DE-FE46AD8AA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724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6BD294-A22D-670A-5745-5FE36B765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484BA5-1BA1-065B-1325-EA48C7AA30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A5DDE2-7E72-EBD2-0D46-D029C4B347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CB69CD5-BF1E-C23A-8FDA-FC420C0D0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6DF6E36-7045-0917-13D6-D43356FA3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5D30B8-AD73-B495-45A5-BD2EF237C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657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90FAAB-9018-F396-1B20-85C249ADF4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015C08C-2817-D9F2-09BE-8A30D5C8DA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2D88FEF-822F-F86E-B9C0-E07A9E599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49C922-8227-2251-9F2F-56A10A943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96126EA-11CF-26C0-E62E-B9BEEF42B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B5FAEA1-98EE-CF4D-DA32-A1AC6A77A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684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B564AD-19EB-80E0-5995-D4E093E99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CF02E30-C798-157D-B899-C05B361815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BE0DC34-8925-7F34-1F4E-7E8633CD6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372DEB-35C8-9CA2-9766-30FD67439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C5F349-DA63-7ADE-F9E2-1847C7D2E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5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219ECFB-3E39-67D6-B510-E3F71F44B2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2B5BB9A-81C7-2F22-C984-1C2A2CEF8A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BC0FC2-47D7-11C4-E92B-7AD09DE0C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BA626C3-EC89-D2BA-4A2B-0043C2344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011236-E66D-261A-24DF-49D9A0DD5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285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055775-3DAA-4E0F-5B16-3DED820C9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7CCFE65-4FD6-98B5-D548-08AD6D4EE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B2474AC-EFD8-D726-0FA4-29C2D003E2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BE27-4799-4BF0-9AA3-6C4DA1629E5B}" type="datetimeFigureOut">
              <a:rPr lang="ru-RU" smtClean="0"/>
              <a:t>19.11.2023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FEEC29-C698-FB9A-8BF0-5BE0999E3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DC3217-94C3-9A7E-F6D5-CF8CEB0215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5D0FA-300C-46F4-98D4-851F0ECDF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785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DB286D-2160-A2AC-E026-FCC680A2C0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535C13A-3BC3-1F8E-400C-9DA39C1D32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473E3BF-28B2-4B1E-FB6D-0B06E4EE2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101A9C8-2C11-4627-5D78-E4D8CAC56484}"/>
              </a:ext>
            </a:extLst>
          </p:cNvPr>
          <p:cNvSpPr txBox="1"/>
          <p:nvPr/>
        </p:nvSpPr>
        <p:spPr>
          <a:xfrm>
            <a:off x="2206305" y="679509"/>
            <a:ext cx="8338656" cy="6340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PT Sans" panose="020B0503020203020204" pitchFamily="34" charset="-52"/>
              </a:rPr>
              <a:t>                                           </a:t>
            </a:r>
            <a:r>
              <a:rPr lang="ru-RU" sz="2000" b="1" dirty="0">
                <a:solidFill>
                  <a:srgbClr val="000000"/>
                </a:solidFill>
                <a:latin typeface="PT Sans" panose="020B0503020203020204" pitchFamily="34" charset="-52"/>
              </a:rPr>
              <a:t>Мурманская обл. г. Кировск</a:t>
            </a:r>
          </a:p>
          <a:p>
            <a:r>
              <a:rPr lang="ru-RU" sz="2000" b="1" dirty="0">
                <a:solidFill>
                  <a:srgbClr val="000000"/>
                </a:solidFill>
                <a:latin typeface="PT Sans" panose="020B0503020203020204" pitchFamily="34" charset="-52"/>
              </a:rPr>
              <a:t>                                          н. п. Титан МБДОУ №36</a:t>
            </a: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       Презентация на тему: «Ознакомление детей раннего возраста с окружающим миром </a:t>
            </a:r>
            <a:r>
              <a:rPr lang="ru-RU" sz="3200" b="1" dirty="0">
                <a:solidFill>
                  <a:srgbClr val="000000"/>
                </a:solidFill>
                <a:latin typeface="PT Sans" panose="020B0503020203020204" pitchFamily="34" charset="-52"/>
              </a:rPr>
              <a:t>в процессе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T Sans" panose="020B0503020203020204" pitchFamily="34" charset="-52"/>
                <a:ea typeface="+mn-ea"/>
                <a:cs typeface="+mn-cs"/>
              </a:rPr>
              <a:t>экспериментирования»</a:t>
            </a:r>
            <a:r>
              <a:rPr lang="ru-RU" sz="3200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                                                                               </a:t>
            </a: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r>
              <a:rPr lang="ru-RU" b="1" dirty="0">
                <a:solidFill>
                  <a:srgbClr val="000000"/>
                </a:solidFill>
                <a:latin typeface="PT Sans" panose="020B0503020203020204" pitchFamily="34" charset="-52"/>
              </a:rPr>
              <a:t>                        Составила воспитатель : Удалых Виктория Сергеевна</a:t>
            </a: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  <a:p>
            <a:endParaRPr lang="ru-RU" b="1" dirty="0">
              <a:solidFill>
                <a:srgbClr val="000000"/>
              </a:solidFill>
              <a:latin typeface="PT Sans" panose="020B05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887506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D7ED88-8ED4-0851-1205-FF1A6DFF53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76BC0EA-631E-7DA3-FAF4-3A7E5ABAB5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4239" y="-330203"/>
            <a:ext cx="13696060" cy="8783324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174ED9-3C66-B2AF-F462-2E347FB47594}"/>
              </a:ext>
            </a:extLst>
          </p:cNvPr>
          <p:cNvSpPr txBox="1"/>
          <p:nvPr/>
        </p:nvSpPr>
        <p:spPr>
          <a:xfrm>
            <a:off x="838200" y="2144994"/>
            <a:ext cx="9083467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b="0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                                                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Актуальность темы</a:t>
            </a:r>
          </a:p>
          <a:p>
            <a:pPr algn="just"/>
            <a:r>
              <a:rPr lang="ru-RU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Ребенок с рождения стремиться к познанию, и это его жизненно важная потребность. Знания приобретаются посредством органов чувств: чем более они развиты, тем активнее идет процесс познания. Органы чувств развиваются только в процессе их использования.</a:t>
            </a:r>
          </a:p>
          <a:p>
            <a:pPr algn="just"/>
            <a:r>
              <a:rPr lang="ru-RU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В процессе познания ребенок сначала знакомится с внешними признаками окружающей действительности: цветом, формой, величиной, материалом и тогда он начинает задавать вопросы</a:t>
            </a:r>
            <a:r>
              <a:rPr lang="ru-RU" b="0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.</a:t>
            </a:r>
          </a:p>
          <a:p>
            <a:pPr algn="just"/>
            <a:r>
              <a:rPr lang="ru-RU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Детское экспериментирование - важный путь развития познавательной мотивации и умственной активности ребенка с первых лет жизни. В процессе свободного экспериментирования ребенок получает новую для него информацию</a:t>
            </a:r>
            <a:r>
              <a:rPr lang="ru-RU" b="0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.</a:t>
            </a:r>
          </a:p>
          <a:p>
            <a:pPr algn="just"/>
            <a:r>
              <a:rPr lang="ru-RU" b="1" i="0" dirty="0">
                <a:solidFill>
                  <a:srgbClr val="000000"/>
                </a:solidFill>
                <a:effectLst/>
                <a:latin typeface="PT Sans" panose="020B0503020203020204" pitchFamily="34" charset="-52"/>
              </a:rPr>
              <a:t>Развитие детского экспериментирования во всех его видах и формах – является необходимым условием успешного становления личности дошкольника.</a:t>
            </a:r>
          </a:p>
          <a:p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8271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10CC74-F5C9-A7DD-79FE-DB92FEB90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349CB40-08AC-F0D1-CF16-D04F4AED1C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767" y="5972"/>
            <a:ext cx="12348767" cy="756089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686A87-2E71-BB0C-76E6-10C6EC41A578}"/>
              </a:ext>
            </a:extLst>
          </p:cNvPr>
          <p:cNvSpPr txBox="1"/>
          <p:nvPr/>
        </p:nvSpPr>
        <p:spPr>
          <a:xfrm>
            <a:off x="1761688" y="1115736"/>
            <a:ext cx="7369728" cy="52322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b="0" i="0" dirty="0">
                <a:solidFill>
                  <a:srgbClr val="212529"/>
                </a:solidFill>
                <a:effectLst/>
                <a:latin typeface="Arial" panose="020B0604020202020204" pitchFamily="34" charset="0"/>
              </a:rPr>
              <a:t>                             </a:t>
            </a:r>
            <a:r>
              <a:rPr lang="ru-RU" sz="3200" b="1" i="0" dirty="0">
                <a:solidFill>
                  <a:srgbClr val="212529"/>
                </a:solidFill>
                <a:effectLst/>
                <a:latin typeface="Arial" panose="020B0604020202020204" pitchFamily="34" charset="0"/>
              </a:rPr>
              <a:t>Цели и задачи</a:t>
            </a:r>
          </a:p>
          <a:p>
            <a:pPr algn="l"/>
            <a:endParaRPr lang="ru-RU" sz="3200" b="0" i="0" dirty="0">
              <a:solidFill>
                <a:srgbClr val="212529"/>
              </a:solidFill>
              <a:effectLst/>
              <a:latin typeface="Arial" panose="020B060402020202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1.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Изучить литературу по данной теме, материалы интернет – ресурсов.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2.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Разработать перспективный план работы с детьми.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3.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Обогатить центр по опытно-экспериментальной деятельности.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4.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Пополнить картотеку опытно-экспериментальной деятельности.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5.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Развивать интерес детей к познавательно-исследовательской и продуктивной деятельности.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6.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Формировать представления детей о свойствах и качествах предметного мира; углублять представления о живой и неживой природе.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450850" algn="just"/>
            <a:r>
              <a:rPr lang="ru-RU" b="1" i="0" dirty="0">
                <a:solidFill>
                  <a:srgbClr val="FF0000"/>
                </a:solidFill>
                <a:effectLst/>
                <a:latin typeface="Times New Roman" panose="02020603050405020304" pitchFamily="18" charset="0"/>
              </a:rPr>
              <a:t>7.</a:t>
            </a:r>
            <a:r>
              <a:rPr lang="ru-RU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Способствовать участию детей в исследованиях и обобщению результатов опытов; формировать навыки самостоятельной деятельности.</a:t>
            </a:r>
            <a:endParaRPr lang="ru-RU" b="1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/>
            <a:endParaRPr lang="ru-RU" b="0" i="0" dirty="0">
              <a:solidFill>
                <a:srgbClr val="212529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702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AAFB88-293B-0510-0392-53FDB0634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6335B2D-0160-A9B4-8E2C-832F6B3375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8565" y="-740583"/>
            <a:ext cx="12980566" cy="7728612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C1B4170-96BD-A3B3-D60B-A64E272598E2}"/>
              </a:ext>
            </a:extLst>
          </p:cNvPr>
          <p:cNvSpPr txBox="1"/>
          <p:nvPr/>
        </p:nvSpPr>
        <p:spPr>
          <a:xfrm rot="10800000" flipV="1">
            <a:off x="6467911" y="1909738"/>
            <a:ext cx="3875711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400" b="1" i="0" dirty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«Экспериментирование     с водой»</a:t>
            </a:r>
          </a:p>
          <a:p>
            <a:pPr algn="l"/>
            <a:endParaRPr lang="ru-RU" sz="2000" b="1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EA47310-4D3C-CDC7-C0E8-A35EF503BE09}"/>
              </a:ext>
            </a:extLst>
          </p:cNvPr>
          <p:cNvSpPr txBox="1"/>
          <p:nvPr/>
        </p:nvSpPr>
        <p:spPr>
          <a:xfrm>
            <a:off x="5578678" y="2607368"/>
            <a:ext cx="529345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Вода холодная и горячая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>
                <a:solidFill>
                  <a:srgbClr val="111111"/>
                </a:solidFill>
                <a:latin typeface="Arial" panose="020B0604020202020204" pitchFamily="34" charset="0"/>
              </a:rPr>
              <a:t>Задачи: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 развивать тактильные ощущения детей-учить различать </a:t>
            </a:r>
            <a:r>
              <a:rPr lang="ru-RU" sz="16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холодную и горячую воду</a:t>
            </a:r>
            <a:r>
              <a:rPr lang="ru-RU" sz="1600" b="0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, правильно обозначать словами.</a:t>
            </a:r>
            <a:endParaRPr kumimoji="0" lang="ru-RU" sz="160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>
                <a:solidFill>
                  <a:srgbClr val="111111"/>
                </a:solidFill>
                <a:latin typeface="Arial" panose="020B0604020202020204" pitchFamily="34" charset="0"/>
              </a:rPr>
              <a:t>2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 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Воду можно покрасить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Задачи: уточнить знания детей о свойствах воды; показать, как можно сделать воду цветной; воспитывать бережное отношение к воде.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>
                <a:solidFill>
                  <a:srgbClr val="111111"/>
                </a:solidFill>
                <a:latin typeface="Arial" panose="020B0604020202020204" pitchFamily="34" charset="0"/>
              </a:rPr>
              <a:t>3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 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Воду можно заморозить.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11111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Задачи: познакомить детей со способностью воды, переходить из жидкого состояния в твердое.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600" dirty="0">
              <a:solidFill>
                <a:srgbClr val="11111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11111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03DA2E1-01E6-434D-0D95-A2CECD493B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9842" y="-1"/>
            <a:ext cx="2747299" cy="23895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53BFCC3-1354-42F6-DA35-82F0C3BD22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138" y="0"/>
            <a:ext cx="3129744" cy="23895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8836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5FC402-4D6D-8D66-A95C-78BE8F522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5D61C7E-2945-CCB0-0B01-F52ADD2FB0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4377"/>
            <a:ext cx="12192000" cy="7046753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60EFEE-145A-06FB-CDF2-0B78EB5A0CE0}"/>
              </a:ext>
            </a:extLst>
          </p:cNvPr>
          <p:cNvSpPr txBox="1"/>
          <p:nvPr/>
        </p:nvSpPr>
        <p:spPr>
          <a:xfrm>
            <a:off x="3556932" y="-94376"/>
            <a:ext cx="5614332" cy="1623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1350" b="1" i="1" u="none" strike="noStrike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r>
              <a:rPr lang="ru-RU" sz="2400" b="1" i="1" dirty="0">
                <a:solidFill>
                  <a:srgbClr val="111111"/>
                </a:solidFill>
                <a:latin typeface="Arial" panose="020B0604020202020204" pitchFamily="34" charset="0"/>
              </a:rPr>
              <a:t>Экспериментирование:</a:t>
            </a:r>
          </a:p>
          <a:p>
            <a:r>
              <a:rPr lang="ru-RU" sz="2400" b="1" i="1" dirty="0">
                <a:solidFill>
                  <a:srgbClr val="111111"/>
                </a:solidFill>
                <a:latin typeface="Arial" panose="020B0604020202020204" pitchFamily="34" charset="0"/>
              </a:rPr>
              <a:t> «</a:t>
            </a:r>
            <a:r>
              <a:rPr lang="ru-RU" sz="2400" b="1" i="1" u="none" strike="noStrike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Песок</a:t>
            </a:r>
            <a:r>
              <a:rPr lang="ru-RU" sz="2400" b="0" i="1" u="none" strike="noStrike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ru-RU" sz="2400" b="1" i="1" u="none" strike="noStrike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Свойства песка»</a:t>
            </a:r>
          </a:p>
          <a:p>
            <a:endParaRPr lang="ru-RU" sz="2000" b="1" i="1" u="none" strike="noStrike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A98B4A-A83A-F064-6678-725174FD74B7}"/>
              </a:ext>
            </a:extLst>
          </p:cNvPr>
          <p:cNvSpPr txBox="1"/>
          <p:nvPr/>
        </p:nvSpPr>
        <p:spPr>
          <a:xfrm>
            <a:off x="2718732" y="1018393"/>
            <a:ext cx="645253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u="sng" strike="noStrike" dirty="0">
                <a:solidFill>
                  <a:srgbClr val="111111"/>
                </a:solidFill>
                <a:latin typeface="Arial" panose="020B0604020202020204" pitchFamily="34" charset="0"/>
              </a:rPr>
              <a:t>Задачи</a:t>
            </a:r>
            <a:r>
              <a:rPr lang="ru-RU" sz="2000" b="1" i="0" u="none" strike="noStrike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: Познакомить детей со свойством песка. Дать представление о свойствах в зависимости от его температуры и влажности. Формировать навыки работы с песком.</a:t>
            </a:r>
            <a:endParaRPr lang="ru-RU" sz="2000" b="1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2B1A85A-6A2C-ED85-7799-8E88962907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6" y="2340529"/>
            <a:ext cx="2571292" cy="23357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0136B32-2D15-491B-4991-29B63B28FA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884" y="2340529"/>
            <a:ext cx="2571292" cy="2335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251C2C5-5207-123A-4448-B7E919C856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375" y="2340529"/>
            <a:ext cx="2704009" cy="2335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6A99413-1C0F-D59F-78E3-0E61823B1F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583" y="2340529"/>
            <a:ext cx="2939249" cy="23357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65132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521774-197C-2B5A-9504-82ADB3895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" name="Объект 15">
            <a:extLst>
              <a:ext uri="{FF2B5EF4-FFF2-40B4-BE49-F238E27FC236}">
                <a16:creationId xmlns:a16="http://schemas.microsoft.com/office/drawing/2014/main" id="{65C1EF5B-8B30-8A10-C9F5-9074D17755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6542" y="-4397"/>
            <a:ext cx="13545084" cy="6917821"/>
          </a:xfr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5CDC366-FD35-5BE4-2C57-46F2E335410D}"/>
              </a:ext>
            </a:extLst>
          </p:cNvPr>
          <p:cNvSpPr txBox="1"/>
          <p:nvPr/>
        </p:nvSpPr>
        <p:spPr>
          <a:xfrm>
            <a:off x="2903434" y="181520"/>
            <a:ext cx="6832362" cy="3754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ru-RU" sz="2800" b="1" dirty="0">
                <a:solidFill>
                  <a:srgbClr val="545454"/>
                </a:solidFill>
                <a:latin typeface="Lato" panose="020F0502020204030203" pitchFamily="34" charset="0"/>
              </a:rPr>
              <a:t>Экспериментирование: «Снег и лед»</a:t>
            </a:r>
          </a:p>
          <a:p>
            <a:pPr algn="l" fontAlgn="base"/>
            <a:r>
              <a:rPr lang="ru-RU" b="0" i="0" dirty="0">
                <a:solidFill>
                  <a:srgbClr val="545454"/>
                </a:solidFill>
                <a:effectLst/>
                <a:latin typeface="Lato" panose="020F0502020204030203" pitchFamily="34" charset="0"/>
              </a:rPr>
              <a:t> </a:t>
            </a:r>
          </a:p>
          <a:p>
            <a:pPr algn="l" fontAlgn="base"/>
            <a:r>
              <a:rPr lang="ru-RU" sz="2400" b="1" i="0" dirty="0">
                <a:solidFill>
                  <a:srgbClr val="5454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Задачи: </a:t>
            </a:r>
            <a:r>
              <a:rPr lang="ru-RU" sz="2400" b="1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познакомить</a:t>
            </a:r>
            <a:r>
              <a:rPr lang="ru-RU" sz="2400" b="1" i="0" dirty="0">
                <a:solidFill>
                  <a:srgbClr val="5454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детей со свойствами снега. </a:t>
            </a:r>
            <a:r>
              <a:rPr lang="ru-RU" sz="2400" b="1" dirty="0">
                <a:solidFill>
                  <a:srgbClr val="54545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Показать</a:t>
            </a:r>
            <a:r>
              <a:rPr lang="ru-RU" sz="2400" b="1" i="0" dirty="0">
                <a:solidFill>
                  <a:srgbClr val="54545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детям , что снег тает и превращается в воду, имеет определенные свойства  (белый, холодный, впитывает краску и окрашивается</a:t>
            </a:r>
            <a:r>
              <a:rPr lang="ru-RU" sz="2400" b="1" i="0" dirty="0">
                <a:solidFill>
                  <a:srgbClr val="545454"/>
                </a:solidFill>
                <a:effectLst/>
                <a:latin typeface="Lato" panose="020F0502020204030203" pitchFamily="34" charset="0"/>
              </a:rPr>
              <a:t>).</a:t>
            </a:r>
          </a:p>
          <a:p>
            <a:pPr algn="l" fontAlgn="base"/>
            <a:r>
              <a:rPr lang="ru-RU" sz="2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Познакомить детей со  льдом и его свойствами(прозрачный,</a:t>
            </a:r>
          </a:p>
          <a:p>
            <a:pPr algn="l" fontAlgn="base"/>
            <a:r>
              <a:rPr lang="ru-RU" sz="2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 холодный , гладкий , твердый)</a:t>
            </a:r>
            <a:endParaRPr lang="ru-RU" sz="2400" b="1" i="0" dirty="0">
              <a:solidFill>
                <a:srgbClr val="545454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FE13534-FF23-D416-8A03-E09C78AF0F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510" y="1027906"/>
            <a:ext cx="3289662" cy="26037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5FB89CD-A644-2D7A-789E-198CAC1FD2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079" y="4075061"/>
            <a:ext cx="3289662" cy="25587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6FC283D0-0143-D88F-8C38-DDF815FD86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509" y="4075061"/>
            <a:ext cx="3289662" cy="25137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49C6EB4-46FD-6AD1-2474-5E170B50C2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667" y="4040224"/>
            <a:ext cx="3110669" cy="2417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50550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AC6452-8304-7A6D-33CE-470178251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B53ED58-D55C-99CC-1CF8-42398D59F2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4403" y="-179463"/>
            <a:ext cx="13745824" cy="709868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4C2A32-0A38-B3E6-8E7D-5F7422025DF0}"/>
              </a:ext>
            </a:extLst>
          </p:cNvPr>
          <p:cNvSpPr txBox="1"/>
          <p:nvPr/>
        </p:nvSpPr>
        <p:spPr>
          <a:xfrm>
            <a:off x="3076486" y="0"/>
            <a:ext cx="6375162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          </a:t>
            </a:r>
            <a:r>
              <a:rPr lang="ru-RU" sz="3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Экспериментирование «</a:t>
            </a:r>
            <a:r>
              <a:rPr lang="ru-RU" sz="32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sz="3200" b="1" dirty="0">
                <a:solidFill>
                  <a:srgbClr val="5F6368"/>
                </a:solidFill>
                <a:latin typeface="arial" panose="020B0604020202020204" pitchFamily="34" charset="0"/>
              </a:rPr>
              <a:t>О</a:t>
            </a:r>
            <a:r>
              <a:rPr lang="ru-RU" sz="3200" b="1" i="0" dirty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город</a:t>
            </a:r>
            <a:r>
              <a:rPr lang="ru-RU" sz="3200" b="0" i="0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 на </a:t>
            </a:r>
            <a:r>
              <a:rPr lang="ru-RU" sz="3200" b="1" i="0" dirty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подоконнике»</a:t>
            </a:r>
            <a:endParaRPr lang="ru-RU" sz="3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Задачи: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р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азвитие познавательного интереса детей в процессе выращивания и наблюдений за растениями.</a:t>
            </a:r>
          </a:p>
          <a:p>
            <a:r>
              <a:rPr lang="ru-RU" sz="24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трудолюбие, бережное отношение к растениям.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46BCB6B-5A57-39A4-E945-FAB8D2B2BF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5229" y="555105"/>
            <a:ext cx="3296119" cy="25981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301401F-6123-A85A-EF08-EAACCFD15F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5229" y="3234027"/>
            <a:ext cx="3359476" cy="31343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6EFF1B4F-2586-6787-A7B5-7FA57C6381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670" y="3234027"/>
            <a:ext cx="3336564" cy="3105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4A21D8B-C50A-BCCF-154C-5AADD23511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676" y="3234027"/>
            <a:ext cx="3336565" cy="31343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DE3FFE1-67EF-B07E-7DC6-D96EEFDAD9B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84" y="3223294"/>
            <a:ext cx="3622322" cy="31057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CF20890E-0E2A-790F-2552-088138873BB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0284" y="555105"/>
            <a:ext cx="3570311" cy="2478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30944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F48263-EADE-B135-EA1F-404AC2A9B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AEE537C-A7CF-C21F-A488-FBED12D93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8173" y="0"/>
            <a:ext cx="13002936" cy="7046752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8456737-43C3-7CE0-959A-6F5716F82ABB}"/>
              </a:ext>
            </a:extLst>
          </p:cNvPr>
          <p:cNvSpPr txBox="1"/>
          <p:nvPr/>
        </p:nvSpPr>
        <p:spPr>
          <a:xfrm>
            <a:off x="2114026" y="1090570"/>
            <a:ext cx="6618913" cy="56630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1803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                                                 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Заключение</a:t>
            </a:r>
          </a:p>
          <a:p>
            <a:pPr marL="0" marR="0" lvl="0" indent="1803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1803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На основе анализа проведённой мной работы, я сделала вывод о том, что детское экспериментирование имеет огромный развивающий потенциал.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18181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18034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Экспериментирование является наиболее успешным путём ознакомления детей с миром окружающей их живой и неживой природы. В процессе экспериментирования ребенок получает возможность удовлетворить присущую ему любознательность, почувствовать себя учёным, исследователем</a:t>
            </a: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rgbClr val="181818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340" algn="just"/>
            <a:endParaRPr lang="ru-RU" sz="1400" b="0" i="0" dirty="0">
              <a:solidFill>
                <a:srgbClr val="11111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0340" algn="just"/>
            <a:r>
              <a:rPr lang="ru-RU" sz="16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Таким образом, в результате игр экспериментирования у маленьких детей развивается мелкая моторика рук; тактильная чувствительность; активизируется речь детей; развиваются умственные и творческие способности, активизируются мыслительные процессы, творческие способности, обогащается память у малышей, а также формируются трудовые навыки</a:t>
            </a:r>
          </a:p>
          <a:p>
            <a:pPr indent="180340" algn="just"/>
            <a:endParaRPr lang="ru-RU" sz="1600" b="1" i="0" dirty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  <a:p>
            <a:pPr indent="180340" algn="just"/>
            <a:r>
              <a:rPr lang="ru-RU" sz="1400" b="1" i="0" dirty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.</a:t>
            </a:r>
            <a:r>
              <a:rPr lang="ru-RU" sz="1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0284581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543</Words>
  <Application>Microsoft Office PowerPoint</Application>
  <PresentationFormat>Широкоэкранный</PresentationFormat>
  <Paragraphs>59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arial</vt:lpstr>
      <vt:lpstr>Calibri</vt:lpstr>
      <vt:lpstr>Calibri Light</vt:lpstr>
      <vt:lpstr>Lato</vt:lpstr>
      <vt:lpstr>PT Sans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sugrobinas300@gmail.com</dc:creator>
  <cp:lastModifiedBy>sugrobinas300@gmail.com</cp:lastModifiedBy>
  <cp:revision>1</cp:revision>
  <dcterms:created xsi:type="dcterms:W3CDTF">2023-11-18T10:18:58Z</dcterms:created>
  <dcterms:modified xsi:type="dcterms:W3CDTF">2023-11-19T08:11:09Z</dcterms:modified>
</cp:coreProperties>
</file>