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image/gif" Extension="gif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</p:sldIdLst>
  <p:sldSz cy="6858000" cx="9144000"/>
  <p:notesSz cx="6858000" cy="9144000"/>
  <p:embeddedFontLst>
    <p:embeddedFont>
      <p:font typeface="Limelight"/>
      <p:regular r:id="rId24"/>
    </p:embeddedFont>
    <p:embeddedFont>
      <p:font typeface="Tahoma"/>
      <p:regular r:id="rId25"/>
      <p:bold r:id="rId26"/>
    </p:embeddedFont>
    <p:embeddedFont>
      <p:font typeface="Comfortaa"/>
      <p:regular r:id="rId27"/>
      <p:bold r:id="rId28"/>
    </p:embeddedFont>
    <p:embeddedFont>
      <p:font typeface="Century Gothic"/>
      <p:regular r:id="rId29"/>
      <p:bold r:id="rId30"/>
      <p:italic r:id="rId31"/>
      <p:boldItalic r:id="rId32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33" roundtripDataSignature="AMtx7mjnxJb9kQdHYrYqhBff3JXeMzYVW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61FEED5E-C94E-440B-A0FA-0266E6AC4D24}">
  <a:tblStyle styleId="{61FEED5E-C94E-440B-A0FA-0266E6AC4D24}" styleName="Table_0">
    <a:wholeTbl>
      <a:tcTxStyle>
        <a:font>
          <a:latin typeface="Arial"/>
          <a:ea typeface="Arial"/>
          <a:cs typeface="Arial"/>
        </a:font>
        <a:srgbClr val="000000"/>
      </a:tcTx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font" Target="fonts/Limelight-regular.fntdata"/><Relationship Id="rId23" Type="http://schemas.openxmlformats.org/officeDocument/2006/relationships/slide" Target="slides/slide1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Tahoma-bold.fntdata"/><Relationship Id="rId25" Type="http://schemas.openxmlformats.org/officeDocument/2006/relationships/font" Target="fonts/Tahoma-regular.fntdata"/><Relationship Id="rId28" Type="http://schemas.openxmlformats.org/officeDocument/2006/relationships/font" Target="fonts/Comfortaa-bold.fntdata"/><Relationship Id="rId27" Type="http://schemas.openxmlformats.org/officeDocument/2006/relationships/font" Target="fonts/Comfortaa-regular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29" Type="http://schemas.openxmlformats.org/officeDocument/2006/relationships/font" Target="fonts/CenturyGothic-regular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31" Type="http://schemas.openxmlformats.org/officeDocument/2006/relationships/font" Target="fonts/CenturyGothic-italic.fntdata"/><Relationship Id="rId30" Type="http://schemas.openxmlformats.org/officeDocument/2006/relationships/font" Target="fonts/CenturyGothic-bold.fntdata"/><Relationship Id="rId11" Type="http://schemas.openxmlformats.org/officeDocument/2006/relationships/slide" Target="slides/slide5.xml"/><Relationship Id="rId33" Type="http://customschemas.google.com/relationships/presentationmetadata" Target="metadata"/><Relationship Id="rId10" Type="http://schemas.openxmlformats.org/officeDocument/2006/relationships/slide" Target="slides/slide4.xml"/><Relationship Id="rId32" Type="http://schemas.openxmlformats.org/officeDocument/2006/relationships/font" Target="fonts/CenturyGothic-boldItalic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Цель: найти все спрятанные предметы и пройти все испытания. После этого учащиеся смогут узнать на какой факультет Хогвартса они могли бы попасть. Клик на предмет отправляет вас на слайд с заданием.</a:t>
            </a:r>
            <a:endParaRPr/>
          </a:p>
        </p:txBody>
      </p:sp>
      <p:sp>
        <p:nvSpPr>
          <p:cNvPr id="88" name="Google Shape;88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3" name="Google Shape;19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7" name="Google Shape;26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gca62fbad38_0_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9" name="Google Shape;289;gca62fbad38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5" name="Google Shape;295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Пустой слайд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1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1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итульный слайд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9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9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1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1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1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объект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0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0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раздела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1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21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2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2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2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Два объекта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22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22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2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2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2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Сравнение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23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23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23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23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2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2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2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Только заголовок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2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2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2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Объект с подписью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5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25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25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2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2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2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Рисунок с подписью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6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26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26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2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2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2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Заголовок и вертикальный текст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27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2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2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2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Вертикальный заголовок и текст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8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28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2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2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7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ransition spd="med">
    <p:fade thruBlk="1"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1" Type="http://schemas.openxmlformats.org/officeDocument/2006/relationships/image" Target="../media/image4.png"/><Relationship Id="rId10" Type="http://schemas.openxmlformats.org/officeDocument/2006/relationships/slide" Target="/ppt/slides/slide9.xml"/><Relationship Id="rId12" Type="http://schemas.openxmlformats.org/officeDocument/2006/relationships/slide" Target="/ppt/slides/slide10.xm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Relationship Id="rId4" Type="http://schemas.openxmlformats.org/officeDocument/2006/relationships/slide" Target="/ppt/slides/slide3.xml"/><Relationship Id="rId9" Type="http://schemas.openxmlformats.org/officeDocument/2006/relationships/slide" Target="/ppt/slides/slide8.xml"/><Relationship Id="rId5" Type="http://schemas.openxmlformats.org/officeDocument/2006/relationships/slide" Target="/ppt/slides/slide4.xml"/><Relationship Id="rId6" Type="http://schemas.openxmlformats.org/officeDocument/2006/relationships/slide" Target="/ppt/slides/slide6.xml"/><Relationship Id="rId7" Type="http://schemas.openxmlformats.org/officeDocument/2006/relationships/image" Target="../media/image2.jpg"/><Relationship Id="rId8" Type="http://schemas.openxmlformats.org/officeDocument/2006/relationships/slide" Target="/ppt/slides/slide7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jpg"/><Relationship Id="rId4" Type="http://schemas.openxmlformats.org/officeDocument/2006/relationships/image" Target="../media/image15.png"/><Relationship Id="rId9" Type="http://schemas.openxmlformats.org/officeDocument/2006/relationships/slide" Target="/ppt/slides/slide2.xml"/><Relationship Id="rId5" Type="http://schemas.openxmlformats.org/officeDocument/2006/relationships/image" Target="../media/image8.jpg"/><Relationship Id="rId6" Type="http://schemas.openxmlformats.org/officeDocument/2006/relationships/image" Target="../media/image11.jpg"/><Relationship Id="rId7" Type="http://schemas.openxmlformats.org/officeDocument/2006/relationships/image" Target="../media/image7.jpg"/><Relationship Id="rId8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Relationship Id="rId5" Type="http://schemas.openxmlformats.org/officeDocument/2006/relationships/image" Target="../media/image17.png"/><Relationship Id="rId6" Type="http://schemas.openxmlformats.org/officeDocument/2006/relationships/image" Target="../media/image16.png"/><Relationship Id="rId7" Type="http://schemas.openxmlformats.org/officeDocument/2006/relationships/image" Target="../media/image12.jpg"/><Relationship Id="rId8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1" Type="http://schemas.openxmlformats.org/officeDocument/2006/relationships/image" Target="../media/image14.png"/><Relationship Id="rId10" Type="http://schemas.openxmlformats.org/officeDocument/2006/relationships/hyperlink" Target="https://drive.google.com/file/d/1wjSBsKVq5j2FCCzlmYk5jS__sl044Ul-/view?usp=sharing" TargetMode="External"/><Relationship Id="rId13" Type="http://schemas.openxmlformats.org/officeDocument/2006/relationships/image" Target="../media/image9.png"/><Relationship Id="rId1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hyperlink" Target="https://drive.google.com/file/d/1h2X4g8gQ27FcVOfr-NV5WCHrmAtumgid/view?usp=sharing" TargetMode="External"/><Relationship Id="rId4" Type="http://schemas.openxmlformats.org/officeDocument/2006/relationships/hyperlink" Target="about:blank" TargetMode="External"/><Relationship Id="rId9" Type="http://schemas.openxmlformats.org/officeDocument/2006/relationships/hyperlink" Target="https://drive.google.com/file/d/1wjSBsKVq5j2FCCzlmYk5jS__sl044Ul-/view?usp=sharing" TargetMode="External"/><Relationship Id="rId15" Type="http://schemas.openxmlformats.org/officeDocument/2006/relationships/slide" Target="/ppt/slides/slide2.xml"/><Relationship Id="rId14" Type="http://schemas.openxmlformats.org/officeDocument/2006/relationships/image" Target="../media/image13.png"/><Relationship Id="rId5" Type="http://schemas.openxmlformats.org/officeDocument/2006/relationships/hyperlink" Target="https://drive.google.com/file/d/1mVvjemXgL5CyRxdXlERC9Om7SvgxNEV_/view?usp=sharing" TargetMode="External"/><Relationship Id="rId6" Type="http://schemas.openxmlformats.org/officeDocument/2006/relationships/hyperlink" Target="about:blank" TargetMode="External"/><Relationship Id="rId7" Type="http://schemas.openxmlformats.org/officeDocument/2006/relationships/hyperlink" Target="https://drive.google.com/file/d/17axwxvIMxOOeNDq0gstKZQI9l4QhcS_J/view?usp=sharing" TargetMode="External"/><Relationship Id="rId8" Type="http://schemas.openxmlformats.org/officeDocument/2006/relationships/hyperlink" Target="about:blank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1.jpg"/><Relationship Id="rId4" Type="http://schemas.openxmlformats.org/officeDocument/2006/relationships/slide" Target="/ppt/slides/slide2.xml"/><Relationship Id="rId5" Type="http://schemas.openxmlformats.org/officeDocument/2006/relationships/hyperlink" Target="https://learningapps.org/5345841" TargetMode="External"/><Relationship Id="rId6" Type="http://schemas.openxmlformats.org/officeDocument/2006/relationships/hyperlink" Target="https://learningapps.org/5345841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www.youtube.com/watch?v=SafKm0tsSOw" TargetMode="External"/><Relationship Id="rId4" Type="http://schemas.openxmlformats.org/officeDocument/2006/relationships/image" Target="../media/image20.jpg"/><Relationship Id="rId5" Type="http://schemas.openxmlformats.org/officeDocument/2006/relationships/slide" Target="/ppt/slides/slide2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www.youtube.com/watch?v=z4K2F_OALPQ" TargetMode="External"/><Relationship Id="rId4" Type="http://schemas.openxmlformats.org/officeDocument/2006/relationships/image" Target="../media/image18.png"/><Relationship Id="rId5" Type="http://schemas.openxmlformats.org/officeDocument/2006/relationships/slide" Target="/ppt/slides/slide2.xml"/></Relationships>
</file>

<file path=ppt/slides/_rels/slide9.xml.rels><?xml version="1.0" encoding="UTF-8" standalone="yes"?><Relationships xmlns="http://schemas.openxmlformats.org/package/2006/relationships"><Relationship Id="rId11" Type="http://schemas.openxmlformats.org/officeDocument/2006/relationships/image" Target="../media/image26.png"/><Relationship Id="rId10" Type="http://schemas.openxmlformats.org/officeDocument/2006/relationships/image" Target="../media/image27.gif"/><Relationship Id="rId13" Type="http://schemas.openxmlformats.org/officeDocument/2006/relationships/slide" Target="/ppt/slides/slide2.xml"/><Relationship Id="rId1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2.jpg"/><Relationship Id="rId4" Type="http://schemas.openxmlformats.org/officeDocument/2006/relationships/image" Target="../media/image19.gif"/><Relationship Id="rId9" Type="http://schemas.openxmlformats.org/officeDocument/2006/relationships/hyperlink" Target="http://www.vk.com/egppt" TargetMode="External"/><Relationship Id="rId5" Type="http://schemas.openxmlformats.org/officeDocument/2006/relationships/image" Target="../media/image34.gif"/><Relationship Id="rId6" Type="http://schemas.openxmlformats.org/officeDocument/2006/relationships/image" Target="../media/image23.png"/><Relationship Id="rId7" Type="http://schemas.openxmlformats.org/officeDocument/2006/relationships/image" Target="../media/image24.gif"/><Relationship Id="rId8" Type="http://schemas.openxmlformats.org/officeDocument/2006/relationships/image" Target="../media/image30.gif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5.png"/><Relationship Id="rId4" Type="http://schemas.openxmlformats.org/officeDocument/2006/relationships/slide" Target="/ppt/slides/slide14.xml"/><Relationship Id="rId5" Type="http://schemas.openxmlformats.org/officeDocument/2006/relationships/image" Target="../media/image28.png"/><Relationship Id="rId6" Type="http://schemas.openxmlformats.org/officeDocument/2006/relationships/slide" Target="/ppt/slides/slide17.xml"/><Relationship Id="rId7" Type="http://schemas.openxmlformats.org/officeDocument/2006/relationships/slide" Target="/ppt/slides/slide15.xml"/><Relationship Id="rId8" Type="http://schemas.openxmlformats.org/officeDocument/2006/relationships/slide" Target="/ppt/slides/slide16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2.gif"/></Relationships>
</file>

<file path=ppt/slides/_rels/slide13.xml.rels><?xml version="1.0" encoding="UTF-8" standalone="yes"?><Relationships xmlns="http://schemas.openxmlformats.org/package/2006/relationships"><Relationship Id="rId10" Type="http://schemas.openxmlformats.org/officeDocument/2006/relationships/hyperlink" Target="https://drive.google.com/file/d/1wjSBsKVq5j2FCCzlmYk5jS__sl044Ul-/view?usp=sharing" TargetMode="External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://www.vk.com/egppt" TargetMode="External"/><Relationship Id="rId4" Type="http://schemas.openxmlformats.org/officeDocument/2006/relationships/hyperlink" Target="https://www.youtube.com/watch?v=z4K2F_OALPQ" TargetMode="External"/><Relationship Id="rId9" Type="http://schemas.openxmlformats.org/officeDocument/2006/relationships/hyperlink" Target="https://drive.google.com/file/d/17axwxvIMxOOeNDq0gstKZQI9l4QhcS_J/view?usp=sharing" TargetMode="External"/><Relationship Id="rId5" Type="http://schemas.openxmlformats.org/officeDocument/2006/relationships/hyperlink" Target="http://www.youtube.com/watch?v=SafKm0tsSOw" TargetMode="External"/><Relationship Id="rId6" Type="http://schemas.openxmlformats.org/officeDocument/2006/relationships/hyperlink" Target="https://learningapps.org/5345841" TargetMode="External"/><Relationship Id="rId7" Type="http://schemas.openxmlformats.org/officeDocument/2006/relationships/hyperlink" Target="https://drive.google.com/file/d/1h2X4g8gQ27FcVOfr-NV5WCHrmAtumgid/view?usp=sharing" TargetMode="External"/><Relationship Id="rId8" Type="http://schemas.openxmlformats.org/officeDocument/2006/relationships/hyperlink" Target="https://drive.google.com/file/d/1mVvjemXgL5CyRxdXlERC9Om7SvgxNEV_/view?usp=sharing" TargetMode="Externa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6.png"/><Relationship Id="rId4" Type="http://schemas.openxmlformats.org/officeDocument/2006/relationships/image" Target="../media/image35.jpg"/><Relationship Id="rId5" Type="http://schemas.openxmlformats.org/officeDocument/2006/relationships/image" Target="../media/image37.png"/><Relationship Id="rId6" Type="http://schemas.openxmlformats.org/officeDocument/2006/relationships/image" Target="../media/image33.png"/><Relationship Id="rId7" Type="http://schemas.openxmlformats.org/officeDocument/2006/relationships/image" Target="../media/image38.jpg"/><Relationship Id="rId8" Type="http://schemas.openxmlformats.org/officeDocument/2006/relationships/slide" Target="/ppt/slides/slide11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4.png"/><Relationship Id="rId4" Type="http://schemas.openxmlformats.org/officeDocument/2006/relationships/image" Target="../media/image39.jpg"/><Relationship Id="rId5" Type="http://schemas.openxmlformats.org/officeDocument/2006/relationships/image" Target="../media/image40.jpg"/><Relationship Id="rId6" Type="http://schemas.openxmlformats.org/officeDocument/2006/relationships/image" Target="../media/image42.jpg"/><Relationship Id="rId7" Type="http://schemas.openxmlformats.org/officeDocument/2006/relationships/image" Target="../media/image43.png"/><Relationship Id="rId8" Type="http://schemas.openxmlformats.org/officeDocument/2006/relationships/slide" Target="/ppt/slides/slide11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45.png"/><Relationship Id="rId4" Type="http://schemas.openxmlformats.org/officeDocument/2006/relationships/image" Target="../media/image41.png"/><Relationship Id="rId5" Type="http://schemas.openxmlformats.org/officeDocument/2006/relationships/image" Target="../media/image46.png"/><Relationship Id="rId6" Type="http://schemas.openxmlformats.org/officeDocument/2006/relationships/image" Target="../media/image49.png"/><Relationship Id="rId7" Type="http://schemas.openxmlformats.org/officeDocument/2006/relationships/image" Target="../media/image47.png"/><Relationship Id="rId8" Type="http://schemas.openxmlformats.org/officeDocument/2006/relationships/slide" Target="/ppt/slides/slide11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3.png"/><Relationship Id="rId4" Type="http://schemas.openxmlformats.org/officeDocument/2006/relationships/image" Target="../media/image48.png"/><Relationship Id="rId5" Type="http://schemas.openxmlformats.org/officeDocument/2006/relationships/image" Target="../media/image52.jpg"/><Relationship Id="rId6" Type="http://schemas.openxmlformats.org/officeDocument/2006/relationships/image" Target="../media/image50.jpg"/><Relationship Id="rId7" Type="http://schemas.openxmlformats.org/officeDocument/2006/relationships/image" Target="../media/image51.jpg"/><Relationship Id="rId8" Type="http://schemas.openxmlformats.org/officeDocument/2006/relationships/slide" Target="/ppt/slides/slide1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" name="Google Shape;84;p1"/>
          <p:cNvGraphicFramePr/>
          <p:nvPr/>
        </p:nvGraphicFramePr>
        <p:xfrm>
          <a:off x="899592" y="142873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{61FEED5E-C94E-440B-A0FA-0266E6AC4D24}</a:tableStyleId>
              </a:tblPr>
              <a:tblGrid>
                <a:gridCol w="7704850"/>
              </a:tblGrid>
              <a:tr h="4088500">
                <a:tc>
                  <a:txBody>
                    <a:bodyPr/>
                    <a:lstStyle/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4800" u="none" cap="none" strike="noStrike">
                          <a:solidFill>
                            <a:srgbClr val="DAEEF3"/>
                          </a:solidFill>
                          <a:latin typeface="Limelight"/>
                          <a:ea typeface="Limelight"/>
                          <a:cs typeface="Limelight"/>
                          <a:sym typeface="Limelight"/>
                        </a:rPr>
                        <a:t>Квест</a:t>
                      </a:r>
                      <a:r>
                        <a:rPr b="1" i="1" lang="en-US" sz="2200" u="none" cap="none" strike="noStrike">
                          <a:solidFill>
                            <a:srgbClr val="00FFFF"/>
                          </a:solidFill>
                          <a:latin typeface="Limelight"/>
                          <a:ea typeface="Limelight"/>
                          <a:cs typeface="Limelight"/>
                          <a:sym typeface="Limelight"/>
                        </a:rPr>
                        <a:t> </a:t>
                      </a:r>
                      <a:endParaRPr sz="18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i="1" lang="en-US" sz="2800" u="none" cap="none" strike="noStrike">
                          <a:solidFill>
                            <a:srgbClr val="00FFFF"/>
                          </a:solidFill>
                          <a:latin typeface="Limelight"/>
                          <a:ea typeface="Limelight"/>
                          <a:cs typeface="Limelight"/>
                          <a:sym typeface="Limelight"/>
                        </a:rPr>
                        <a:t>по английскому языку для 7-8 классов</a:t>
                      </a:r>
                      <a:endParaRPr sz="2400" u="none" cap="none" strike="noStrike"/>
                    </a:p>
                    <a:p>
                      <a:pPr indent="0" lvl="0" marL="0" marR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4800" u="none" cap="none" strike="noStrike">
                          <a:solidFill>
                            <a:srgbClr val="00B0F0"/>
                          </a:solidFill>
                          <a:latin typeface="Limelight"/>
                          <a:ea typeface="Limelight"/>
                          <a:cs typeface="Limelight"/>
                          <a:sym typeface="Limelight"/>
                        </a:rPr>
                        <a:t>THE BOY WHO LIVED</a:t>
                      </a:r>
                      <a:endParaRPr sz="3600" u="none" cap="none" strike="noStrike">
                        <a:solidFill>
                          <a:srgbClr val="00B0F0"/>
                        </a:solidFill>
                        <a:latin typeface="Limelight"/>
                        <a:ea typeface="Limelight"/>
                        <a:cs typeface="Limelight"/>
                        <a:sym typeface="Limelight"/>
                      </a:endParaRPr>
                    </a:p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br>
                        <a:rPr b="1" i="1" lang="en-US" sz="1800" u="none" cap="none" strike="noStrike">
                          <a:solidFill>
                            <a:srgbClr val="0000FF"/>
                          </a:solidFill>
                          <a:latin typeface="Century Gothic"/>
                          <a:ea typeface="Century Gothic"/>
                          <a:cs typeface="Century Gothic"/>
                          <a:sym typeface="Century Gothic"/>
                        </a:rPr>
                      </a:br>
                      <a:endParaRPr b="1" i="1" sz="1800">
                        <a:solidFill>
                          <a:srgbClr val="0000FF"/>
                        </a:solidFill>
                        <a:latin typeface="Century Gothic"/>
                        <a:ea typeface="Century Gothic"/>
                        <a:cs typeface="Century Gothic"/>
                        <a:sym typeface="Century Gothic"/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85" name="Google Shape;85;p1"/>
          <p:cNvSpPr txBox="1"/>
          <p:nvPr/>
        </p:nvSpPr>
        <p:spPr>
          <a:xfrm>
            <a:off x="2582650" y="4341250"/>
            <a:ext cx="6666900" cy="217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700" u="none" cap="none" strike="noStrike">
                <a:solidFill>
                  <a:srgbClr val="B7CCE4"/>
                </a:solidFill>
                <a:latin typeface="Comfortaa"/>
                <a:ea typeface="Comfortaa"/>
                <a:cs typeface="Comfortaa"/>
                <a:sym typeface="Comfortaa"/>
              </a:rPr>
              <a:t>Составила учитель английского языка </a:t>
            </a:r>
            <a:endParaRPr b="1" i="0" sz="2700" u="none" cap="none" strike="noStrike">
              <a:solidFill>
                <a:srgbClr val="B7CCE4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700">
                <a:solidFill>
                  <a:srgbClr val="B7CCE4"/>
                </a:solidFill>
                <a:latin typeface="Comfortaa"/>
                <a:ea typeface="Comfortaa"/>
                <a:cs typeface="Comfortaa"/>
                <a:sym typeface="Comfortaa"/>
              </a:rPr>
              <a:t>ГБОУ школы № 523 Колпинского района Санкт-Петербурга</a:t>
            </a:r>
            <a:r>
              <a:rPr b="1" i="0" lang="en-US" sz="2700" u="none" cap="none" strike="noStrike">
                <a:solidFill>
                  <a:srgbClr val="B7CCE4"/>
                </a:solidFill>
                <a:latin typeface="Comfortaa"/>
                <a:ea typeface="Comfortaa"/>
                <a:cs typeface="Comfortaa"/>
                <a:sym typeface="Comfortaa"/>
              </a:rPr>
              <a:t> Стретенская А.Ю</a:t>
            </a:r>
            <a:endParaRPr b="1" sz="2700">
              <a:solidFill>
                <a:srgbClr val="B7CCE4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-7595"/>
            <a:ext cx="9144000" cy="6865595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2">
            <a:hlinkClick action="ppaction://hlinksldjump" r:id="rId4"/>
          </p:cNvPr>
          <p:cNvSpPr/>
          <p:nvPr/>
        </p:nvSpPr>
        <p:spPr>
          <a:xfrm>
            <a:off x="5715008" y="571480"/>
            <a:ext cx="500066" cy="714380"/>
          </a:xfrm>
          <a:prstGeom prst="ellipse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2"/>
          <p:cNvSpPr/>
          <p:nvPr/>
        </p:nvSpPr>
        <p:spPr>
          <a:xfrm>
            <a:off x="857224" y="5572140"/>
            <a:ext cx="642942" cy="642942"/>
          </a:xfrm>
          <a:prstGeom prst="ellipse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"/>
          <p:cNvSpPr/>
          <p:nvPr/>
        </p:nvSpPr>
        <p:spPr>
          <a:xfrm>
            <a:off x="6786578" y="5786454"/>
            <a:ext cx="642942" cy="642942"/>
          </a:xfrm>
          <a:prstGeom prst="ellipse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"/>
          <p:cNvSpPr/>
          <p:nvPr/>
        </p:nvSpPr>
        <p:spPr>
          <a:xfrm>
            <a:off x="1142976" y="1000108"/>
            <a:ext cx="642942" cy="642942"/>
          </a:xfrm>
          <a:prstGeom prst="ellipse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2"/>
          <p:cNvSpPr/>
          <p:nvPr/>
        </p:nvSpPr>
        <p:spPr>
          <a:xfrm>
            <a:off x="3714744" y="5643578"/>
            <a:ext cx="642942" cy="642942"/>
          </a:xfrm>
          <a:prstGeom prst="ellipse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>
            <a:hlinkClick action="ppaction://hlinksldjump" r:id="rId5"/>
          </p:cNvPr>
          <p:cNvSpPr/>
          <p:nvPr/>
        </p:nvSpPr>
        <p:spPr>
          <a:xfrm>
            <a:off x="6786578" y="5857892"/>
            <a:ext cx="571504" cy="642942"/>
          </a:xfrm>
          <a:prstGeom prst="ellipse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2">
            <a:hlinkClick action="ppaction://hlinksldjump" r:id="rId6"/>
          </p:cNvPr>
          <p:cNvSpPr/>
          <p:nvPr/>
        </p:nvSpPr>
        <p:spPr>
          <a:xfrm rot="-1239718">
            <a:off x="997868" y="1265248"/>
            <a:ext cx="686810" cy="294119"/>
          </a:xfrm>
          <a:prstGeom prst="ellipse">
            <a:avLst/>
          </a:prstGeom>
          <a:blipFill rotWithShape="1">
            <a:blip r:embed="rId7">
              <a:alphaModFix/>
            </a:blip>
            <a:tile algn="tl" flip="none" tx="0" sx="100000" ty="0" sy="100000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>
            <a:hlinkClick action="ppaction://hlinksldjump" r:id="rId8"/>
          </p:cNvPr>
          <p:cNvSpPr/>
          <p:nvPr/>
        </p:nvSpPr>
        <p:spPr>
          <a:xfrm>
            <a:off x="3275856" y="5733256"/>
            <a:ext cx="1440160" cy="4320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>
            <a:hlinkClick action="ppaction://hlinksldjump" r:id="rId9"/>
          </p:cNvPr>
          <p:cNvSpPr/>
          <p:nvPr/>
        </p:nvSpPr>
        <p:spPr>
          <a:xfrm>
            <a:off x="467544" y="5544110"/>
            <a:ext cx="1512168" cy="621194"/>
          </a:xfrm>
          <a:prstGeom prst="ellipse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0" name="Google Shape;100;p2">
            <a:hlinkClick action="ppaction://hlinksldjump" r:id="rId10"/>
          </p:cNvPr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 rot="-725187">
            <a:off x="7362866" y="1856607"/>
            <a:ext cx="814467" cy="81446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01" name="Google Shape;101;p2"/>
          <p:cNvGrpSpPr/>
          <p:nvPr/>
        </p:nvGrpSpPr>
        <p:grpSpPr>
          <a:xfrm>
            <a:off x="0" y="1153525"/>
            <a:ext cx="4716600" cy="3109200"/>
            <a:chOff x="0" y="1153525"/>
            <a:chExt cx="4716600" cy="3109200"/>
          </a:xfrm>
        </p:grpSpPr>
        <p:sp>
          <p:nvSpPr>
            <p:cNvPr id="102" name="Google Shape;102;p2"/>
            <p:cNvSpPr/>
            <p:nvPr/>
          </p:nvSpPr>
          <p:spPr>
            <a:xfrm>
              <a:off x="0" y="1153525"/>
              <a:ext cx="4716600" cy="3109200"/>
            </a:xfrm>
            <a:prstGeom prst="cloudCallout">
              <a:avLst>
                <a:gd fmla="val -20833" name="adj1"/>
                <a:gd fmla="val 62500" name="adj2"/>
              </a:avLst>
            </a:prstGeom>
            <a:solidFill>
              <a:srgbClr val="3C78D8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3" name="Google Shape;103;p2"/>
            <p:cNvSpPr txBox="1"/>
            <p:nvPr/>
          </p:nvSpPr>
          <p:spPr>
            <a:xfrm>
              <a:off x="857225" y="1671075"/>
              <a:ext cx="3389700" cy="2524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b="1" lang="en-US" sz="2400">
                  <a:solidFill>
                    <a:srgbClr val="00FFFF"/>
                  </a:solidFill>
                  <a:latin typeface="Calibri"/>
                  <a:ea typeface="Calibri"/>
                  <a:cs typeface="Calibri"/>
                  <a:sym typeface="Calibri"/>
                </a:rPr>
                <a:t>Hello, my dear friends! I’m a </a:t>
              </a:r>
              <a:r>
                <a:rPr b="1" lang="en-US" sz="2400">
                  <a:solidFill>
                    <a:srgbClr val="FDEADA"/>
                  </a:solidFill>
                  <a:latin typeface="Calibri"/>
                  <a:ea typeface="Calibri"/>
                  <a:cs typeface="Calibri"/>
                  <a:sym typeface="Calibri"/>
                </a:rPr>
                <a:t>Spirit of Hogwarts.</a:t>
              </a:r>
              <a:endParaRPr b="1" sz="2400">
                <a:solidFill>
                  <a:srgbClr val="FDEADA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l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Arial"/>
                <a:buNone/>
              </a:pPr>
              <a:r>
                <a:rPr b="1" lang="en-US" sz="2400">
                  <a:solidFill>
                    <a:srgbClr val="FDEADA"/>
                  </a:solidFill>
                  <a:latin typeface="Calibri"/>
                  <a:ea typeface="Calibri"/>
                  <a:cs typeface="Calibri"/>
                  <a:sym typeface="Calibri"/>
                </a:rPr>
                <a:t>There are six </a:t>
              </a:r>
              <a:r>
                <a:rPr b="1" lang="en-US" sz="2400">
                  <a:solidFill>
                    <a:srgbClr val="00FFFF"/>
                  </a:solidFill>
                  <a:latin typeface="Calibri"/>
                  <a:ea typeface="Calibri"/>
                  <a:cs typeface="Calibri"/>
                  <a:sym typeface="Calibri"/>
                </a:rPr>
                <a:t>Horcruxes</a:t>
              </a:r>
              <a:r>
                <a:rPr b="1" lang="en-US" sz="2400">
                  <a:solidFill>
                    <a:srgbClr val="FDEADA"/>
                  </a:solidFill>
                </a:rPr>
                <a:t> (крестражи)</a:t>
              </a:r>
              <a:r>
                <a:rPr b="1" lang="en-US" sz="2400">
                  <a:solidFill>
                    <a:srgbClr val="FDEADA"/>
                  </a:solidFill>
                  <a:latin typeface="Calibri"/>
                  <a:ea typeface="Calibri"/>
                  <a:cs typeface="Calibri"/>
                  <a:sym typeface="Calibri"/>
                </a:rPr>
                <a:t> in this room</a:t>
              </a:r>
              <a:endParaRPr b="1" sz="2400">
                <a:solidFill>
                  <a:srgbClr val="FDEADA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4" name="Google Shape;104;p2"/>
          <p:cNvSpPr/>
          <p:nvPr/>
        </p:nvSpPr>
        <p:spPr>
          <a:xfrm flipH="1">
            <a:off x="4296900" y="2624100"/>
            <a:ext cx="4847100" cy="3541200"/>
          </a:xfrm>
          <a:prstGeom prst="cloudCallout">
            <a:avLst>
              <a:gd fmla="val -20833" name="adj1"/>
              <a:gd fmla="val 62500" name="adj2"/>
            </a:avLst>
          </a:prstGeom>
          <a:solidFill>
            <a:srgbClr val="3C78D8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Find all of </a:t>
            </a:r>
            <a:r>
              <a:rPr b="1" lang="en-US" sz="2400">
                <a:solidFill>
                  <a:srgbClr val="00FFFF"/>
                </a:solidFill>
                <a:latin typeface="Calibri"/>
                <a:ea typeface="Calibri"/>
                <a:cs typeface="Calibri"/>
                <a:sym typeface="Calibri"/>
              </a:rPr>
              <a:t>Horcruxes</a:t>
            </a:r>
            <a:r>
              <a:rPr b="1" lang="en-US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,</a:t>
            </a:r>
            <a:r>
              <a:rPr b="1" lang="en-US" sz="2400">
                <a:solidFill>
                  <a:srgbClr val="FFFFFF"/>
                </a:solidFill>
              </a:rPr>
              <a:t> </a:t>
            </a:r>
            <a:r>
              <a:rPr b="1" lang="en-US" sz="2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click on them and do the task.</a:t>
            </a:r>
            <a:endParaRPr b="1" sz="24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2400">
                <a:solidFill>
                  <a:srgbClr val="00FFFF"/>
                </a:solidFill>
                <a:latin typeface="Calibri"/>
                <a:ea typeface="Calibri"/>
                <a:cs typeface="Calibri"/>
                <a:sym typeface="Calibri"/>
              </a:rPr>
              <a:t>Then you can ask the Sorting Hat what Hogwarts House would you be in</a:t>
            </a:r>
            <a:endParaRPr b="1" sz="2400">
              <a:solidFill>
                <a:srgbClr val="00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2">
            <a:hlinkClick action="ppaction://hlinksldjump" r:id="rId12"/>
          </p:cNvPr>
          <p:cNvSpPr/>
          <p:nvPr/>
        </p:nvSpPr>
        <p:spPr>
          <a:xfrm>
            <a:off x="7920250" y="6165300"/>
            <a:ext cx="1118100" cy="5175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0"/>
          <p:cNvSpPr/>
          <p:nvPr/>
        </p:nvSpPr>
        <p:spPr>
          <a:xfrm>
            <a:off x="1285852" y="2857496"/>
            <a:ext cx="6142644" cy="10156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6000">
                <a:solidFill>
                  <a:srgbClr val="F8F8F8"/>
                </a:solidFill>
                <a:latin typeface="Calibri"/>
                <a:ea typeface="Calibri"/>
                <a:cs typeface="Calibri"/>
                <a:sym typeface="Calibri"/>
              </a:rPr>
              <a:t>HARRY’S FRIENDS</a:t>
            </a:r>
            <a:endParaRPr b="1" sz="6000">
              <a:solidFill>
                <a:srgbClr val="F8F8F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C:\Users\User\Desktop\English\гарри поттер\IMG_3795.jpg" id="111" name="Google Shape;11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7158" y="500042"/>
            <a:ext cx="2492246" cy="19288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Desktop\English\гарри поттер\IMG_3793.PNG" id="112" name="Google Shape;112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000364" y="500042"/>
            <a:ext cx="2571768" cy="191339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Desktop\English\гарри поттер\IMG_3797.jpg" id="113" name="Google Shape;113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71801" y="2643182"/>
            <a:ext cx="2413187" cy="200026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Desktop\English\гарри поттер\IMG_3796.jpg" id="114" name="Google Shape;114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57158" y="2571745"/>
            <a:ext cx="2310572" cy="21431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Desktop\English\гарри поттер\IMG_3794.jpg" id="115" name="Google Shape;115;p1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28596" y="4857760"/>
            <a:ext cx="2357454" cy="18340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Desktop\English\гарри поттер\IMG_3798.jpg" id="116" name="Google Shape;116;p10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214678" y="4786322"/>
            <a:ext cx="2197191" cy="1904904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0"/>
          <p:cNvSpPr txBox="1"/>
          <p:nvPr/>
        </p:nvSpPr>
        <p:spPr>
          <a:xfrm>
            <a:off x="5572132" y="214290"/>
            <a:ext cx="3276551" cy="21236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Match the names with the pictures</a:t>
            </a:r>
            <a:endParaRPr b="1" sz="4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118" name="Google Shape;118;p10"/>
          <p:cNvGraphicFramePr/>
          <p:nvPr/>
        </p:nvGraphicFramePr>
        <p:xfrm>
          <a:off x="6051493" y="400506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{61FEED5E-C94E-440B-A0FA-0266E6AC4D24}</a:tableStyleId>
              </a:tblPr>
              <a:tblGrid>
                <a:gridCol w="2857525"/>
              </a:tblGrid>
              <a:tr h="9607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400">
                          <a:solidFill>
                            <a:srgbClr val="FFFF00"/>
                          </a:solidFill>
                          <a:latin typeface="Algerian"/>
                          <a:ea typeface="Algerian"/>
                          <a:cs typeface="Algerian"/>
                          <a:sym typeface="Algerian"/>
                        </a:rPr>
                        <a:t>Albus Dumbledor</a:t>
                      </a:r>
                      <a:endParaRPr sz="20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119" name="Google Shape;119;p10"/>
          <p:cNvGraphicFramePr/>
          <p:nvPr/>
        </p:nvGraphicFramePr>
        <p:xfrm>
          <a:off x="6143636" y="3571876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{61FEED5E-C94E-440B-A0FA-0266E6AC4D24}</a:tableStyleId>
              </a:tblPr>
              <a:tblGrid>
                <a:gridCol w="2714650"/>
              </a:tblGrid>
              <a:tr h="304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400">
                          <a:solidFill>
                            <a:srgbClr val="FFFF00"/>
                          </a:solidFill>
                          <a:latin typeface="Algerian"/>
                          <a:ea typeface="Algerian"/>
                          <a:cs typeface="Algerian"/>
                          <a:sym typeface="Algerian"/>
                        </a:rPr>
                        <a:t>Rubeus Hagrid</a:t>
                      </a:r>
                      <a:endParaRPr sz="20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120" name="Google Shape;120;p10"/>
          <p:cNvGraphicFramePr/>
          <p:nvPr/>
        </p:nvGraphicFramePr>
        <p:xfrm>
          <a:off x="5941975" y="299935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{61FEED5E-C94E-440B-A0FA-0266E6AC4D24}</a:tableStyleId>
              </a:tblPr>
              <a:tblGrid>
                <a:gridCol w="3214750"/>
              </a:tblGrid>
              <a:tr h="304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400">
                          <a:solidFill>
                            <a:srgbClr val="FFFF00"/>
                          </a:solidFill>
                          <a:latin typeface="Algerian"/>
                          <a:ea typeface="Algerian"/>
                          <a:cs typeface="Algerian"/>
                          <a:sym typeface="Algerian"/>
                        </a:rPr>
                        <a:t>Hermione Granger</a:t>
                      </a:r>
                      <a:endParaRPr sz="20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121" name="Google Shape;121;p10"/>
          <p:cNvGraphicFramePr/>
          <p:nvPr/>
        </p:nvGraphicFramePr>
        <p:xfrm>
          <a:off x="5889074" y="244004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{61FEED5E-C94E-440B-A0FA-0266E6AC4D24}</a:tableStyleId>
              </a:tblPr>
              <a:tblGrid>
                <a:gridCol w="2571775"/>
              </a:tblGrid>
              <a:tr h="304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400">
                          <a:solidFill>
                            <a:srgbClr val="FFFF00"/>
                          </a:solidFill>
                          <a:latin typeface="Algerian"/>
                          <a:ea typeface="Algerian"/>
                          <a:cs typeface="Algerian"/>
                          <a:sym typeface="Algerian"/>
                        </a:rPr>
                        <a:t>Dobby</a:t>
                      </a:r>
                      <a:endParaRPr sz="20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122" name="Google Shape;122;p10"/>
          <p:cNvGraphicFramePr/>
          <p:nvPr/>
        </p:nvGraphicFramePr>
        <p:xfrm>
          <a:off x="6156176" y="4916579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{61FEED5E-C94E-440B-A0FA-0266E6AC4D24}</a:tableStyleId>
              </a:tblPr>
              <a:tblGrid>
                <a:gridCol w="1857400"/>
              </a:tblGrid>
              <a:tr h="304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400">
                          <a:solidFill>
                            <a:srgbClr val="FFFF00"/>
                          </a:solidFill>
                          <a:latin typeface="Algerian"/>
                          <a:ea typeface="Algerian"/>
                          <a:cs typeface="Algerian"/>
                          <a:sym typeface="Algerian"/>
                        </a:rPr>
                        <a:t>Hedwig</a:t>
                      </a:r>
                      <a:endParaRPr sz="20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graphicFrame>
        <p:nvGraphicFramePr>
          <p:cNvPr id="123" name="Google Shape;123;p10"/>
          <p:cNvGraphicFramePr/>
          <p:nvPr/>
        </p:nvGraphicFramePr>
        <p:xfrm>
          <a:off x="6143636" y="542926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{61FEED5E-C94E-440B-A0FA-0266E6AC4D24}</a:tableStyleId>
              </a:tblPr>
              <a:tblGrid>
                <a:gridCol w="2428900"/>
              </a:tblGrid>
              <a:tr h="304800">
                <a:tc>
                  <a:txBody>
                    <a:bodyPr/>
                    <a:lstStyle/>
                    <a:p>
                      <a:pPr indent="0" lvl="0" marL="0" marR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400">
                          <a:solidFill>
                            <a:srgbClr val="FFFF00"/>
                          </a:solidFill>
                          <a:latin typeface="Algerian"/>
                          <a:ea typeface="Algerian"/>
                          <a:cs typeface="Algerian"/>
                          <a:sym typeface="Algerian"/>
                        </a:rPr>
                        <a:t>Ronald Wesley</a:t>
                      </a:r>
                      <a:endParaRPr sz="2000">
                        <a:solidFill>
                          <a:srgbClr val="FFFF00"/>
                        </a:solidFill>
                      </a:endParaRPr>
                    </a:p>
                  </a:txBody>
                  <a:tcPr marT="45725" marB="45725" marR="91450" marL="91450" anchor="ctr">
                    <a:lnL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  <p:sp>
        <p:nvSpPr>
          <p:cNvPr id="124" name="Google Shape;124;p10">
            <a:hlinkClick action="ppaction://hlinksldjump" r:id="rId9"/>
          </p:cNvPr>
          <p:cNvSpPr/>
          <p:nvPr/>
        </p:nvSpPr>
        <p:spPr>
          <a:xfrm>
            <a:off x="8143900" y="5929330"/>
            <a:ext cx="756664" cy="685226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5000"/>
                </a:moveTo>
                <a:lnTo>
                  <a:pt x="19249" y="60000"/>
                </a:lnTo>
                <a:lnTo>
                  <a:pt x="29436" y="60000"/>
                </a:lnTo>
                <a:lnTo>
                  <a:pt x="29436" y="105000"/>
                </a:lnTo>
                <a:lnTo>
                  <a:pt x="90564" y="105000"/>
                </a:lnTo>
                <a:lnTo>
                  <a:pt x="90564" y="60000"/>
                </a:lnTo>
                <a:lnTo>
                  <a:pt x="100751" y="60000"/>
                </a:lnTo>
                <a:lnTo>
                  <a:pt x="85470" y="43125"/>
                </a:lnTo>
                <a:lnTo>
                  <a:pt x="85470" y="20625"/>
                </a:lnTo>
                <a:lnTo>
                  <a:pt x="75282" y="20625"/>
                </a:lnTo>
                <a:lnTo>
                  <a:pt x="75282" y="31875"/>
                </a:lnTo>
                <a:close/>
              </a:path>
              <a:path extrusionOk="0" fill="darkenLess" h="120000" w="120000">
                <a:moveTo>
                  <a:pt x="85470" y="43125"/>
                </a:moveTo>
                <a:lnTo>
                  <a:pt x="85470" y="20625"/>
                </a:lnTo>
                <a:lnTo>
                  <a:pt x="75282" y="20625"/>
                </a:lnTo>
                <a:lnTo>
                  <a:pt x="75282" y="31875"/>
                </a:lnTo>
                <a:close/>
                <a:moveTo>
                  <a:pt x="29436" y="60000"/>
                </a:moveTo>
                <a:lnTo>
                  <a:pt x="29436" y="105000"/>
                </a:lnTo>
                <a:lnTo>
                  <a:pt x="54906" y="105000"/>
                </a:lnTo>
                <a:lnTo>
                  <a:pt x="54906" y="82500"/>
                </a:lnTo>
                <a:lnTo>
                  <a:pt x="65094" y="82500"/>
                </a:lnTo>
                <a:lnTo>
                  <a:pt x="65094" y="105000"/>
                </a:lnTo>
                <a:lnTo>
                  <a:pt x="90564" y="105000"/>
                </a:lnTo>
                <a:lnTo>
                  <a:pt x="90564" y="60000"/>
                </a:lnTo>
                <a:close/>
              </a:path>
              <a:path extrusionOk="0" fill="darken" h="120000" w="120000">
                <a:moveTo>
                  <a:pt x="60000" y="15000"/>
                </a:moveTo>
                <a:lnTo>
                  <a:pt x="19249" y="60000"/>
                </a:lnTo>
                <a:lnTo>
                  <a:pt x="100751" y="60000"/>
                </a:lnTo>
                <a:close/>
                <a:moveTo>
                  <a:pt x="54906" y="82500"/>
                </a:moveTo>
                <a:lnTo>
                  <a:pt x="65094" y="82500"/>
                </a:lnTo>
                <a:lnTo>
                  <a:pt x="65094" y="105000"/>
                </a:lnTo>
                <a:lnTo>
                  <a:pt x="54906" y="105000"/>
                </a:lnTo>
                <a:close/>
              </a:path>
              <a:path extrusionOk="0" fill="none" h="120000" w="120000">
                <a:moveTo>
                  <a:pt x="60000" y="15000"/>
                </a:moveTo>
                <a:lnTo>
                  <a:pt x="75282" y="31875"/>
                </a:lnTo>
                <a:lnTo>
                  <a:pt x="75282" y="20625"/>
                </a:lnTo>
                <a:lnTo>
                  <a:pt x="85470" y="20625"/>
                </a:lnTo>
                <a:lnTo>
                  <a:pt x="85470" y="43125"/>
                </a:lnTo>
                <a:lnTo>
                  <a:pt x="100751" y="60000"/>
                </a:lnTo>
                <a:lnTo>
                  <a:pt x="90564" y="60000"/>
                </a:lnTo>
                <a:lnTo>
                  <a:pt x="90564" y="105000"/>
                </a:lnTo>
                <a:lnTo>
                  <a:pt x="29436" y="105000"/>
                </a:lnTo>
                <a:lnTo>
                  <a:pt x="29436" y="60000"/>
                </a:lnTo>
                <a:lnTo>
                  <a:pt x="19249" y="60000"/>
                </a:lnTo>
                <a:close/>
                <a:moveTo>
                  <a:pt x="75282" y="31875"/>
                </a:moveTo>
                <a:lnTo>
                  <a:pt x="85470" y="43125"/>
                </a:lnTo>
                <a:moveTo>
                  <a:pt x="90564" y="60000"/>
                </a:moveTo>
                <a:lnTo>
                  <a:pt x="29436" y="60000"/>
                </a:lnTo>
                <a:moveTo>
                  <a:pt x="54906" y="105000"/>
                </a:moveTo>
                <a:lnTo>
                  <a:pt x="54906" y="82500"/>
                </a:lnTo>
                <a:lnTo>
                  <a:pt x="65094" y="82500"/>
                </a:lnTo>
                <a:lnTo>
                  <a:pt x="65094" y="105000"/>
                </a:lnTo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0"/>
          <p:cNvSpPr txBox="1"/>
          <p:nvPr/>
        </p:nvSpPr>
        <p:spPr>
          <a:xfrm>
            <a:off x="428596" y="500042"/>
            <a:ext cx="428628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b="1"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0"/>
          <p:cNvSpPr txBox="1"/>
          <p:nvPr/>
        </p:nvSpPr>
        <p:spPr>
          <a:xfrm>
            <a:off x="3000364" y="500042"/>
            <a:ext cx="428628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b="1"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0"/>
          <p:cNvSpPr txBox="1"/>
          <p:nvPr/>
        </p:nvSpPr>
        <p:spPr>
          <a:xfrm>
            <a:off x="357158" y="2643182"/>
            <a:ext cx="428628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b="1"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p10"/>
          <p:cNvSpPr txBox="1"/>
          <p:nvPr/>
        </p:nvSpPr>
        <p:spPr>
          <a:xfrm>
            <a:off x="3071802" y="2643182"/>
            <a:ext cx="428628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b="1"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9" name="Google Shape;129;p10"/>
          <p:cNvSpPr txBox="1"/>
          <p:nvPr/>
        </p:nvSpPr>
        <p:spPr>
          <a:xfrm>
            <a:off x="428596" y="4857760"/>
            <a:ext cx="428628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b="1"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10"/>
          <p:cNvSpPr txBox="1"/>
          <p:nvPr/>
        </p:nvSpPr>
        <p:spPr>
          <a:xfrm>
            <a:off x="3286116" y="4786322"/>
            <a:ext cx="428628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3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b="1" sz="3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6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7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3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3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10.png" id="135" name="Google Shape;13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4282" y="285728"/>
            <a:ext cx="2917546" cy="29175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2.png" id="136" name="Google Shape;136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968646" y="3637588"/>
            <a:ext cx="2917546" cy="29175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3.png" id="137" name="Google Shape;137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929322" y="285728"/>
            <a:ext cx="2917546" cy="29175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7.png" id="138" name="Google Shape;138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71802" y="2143116"/>
            <a:ext cx="2917546" cy="29175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8.png" id="139" name="Google Shape;139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051100" y="281606"/>
            <a:ext cx="2917546" cy="29175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1.png" id="140" name="Google Shape;140;p1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99271" y="3637588"/>
            <a:ext cx="2917546" cy="29175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9.png" id="141" name="Google Shape;141;p11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3051100" y="3637588"/>
            <a:ext cx="2917546" cy="2917546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1"/>
          <p:cNvSpPr/>
          <p:nvPr/>
        </p:nvSpPr>
        <p:spPr>
          <a:xfrm>
            <a:off x="2326196" y="2611447"/>
            <a:ext cx="4321952" cy="14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800" cap="none">
                <a:solidFill>
                  <a:srgbClr val="BABABA"/>
                </a:solidFill>
                <a:latin typeface="Calibri"/>
                <a:ea typeface="Calibri"/>
                <a:cs typeface="Calibri"/>
                <a:sym typeface="Calibri"/>
              </a:rPr>
              <a:t>SEQUELS</a:t>
            </a:r>
            <a:endParaRPr b="1" sz="8800" cap="none">
              <a:solidFill>
                <a:srgbClr val="BABA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2"/>
          <p:cNvSpPr txBox="1"/>
          <p:nvPr/>
        </p:nvSpPr>
        <p:spPr>
          <a:xfrm>
            <a:off x="558426" y="458252"/>
            <a:ext cx="666426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WATCH THE VIDEO AND GUESS THE SEQUEL</a:t>
            </a:r>
            <a:endParaRPr b="1" sz="28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8" name="Google Shape;148;p12">
            <a:hlinkClick r:id="rId3"/>
          </p:cNvPr>
          <p:cNvSpPr/>
          <p:nvPr/>
        </p:nvSpPr>
        <p:spPr>
          <a:xfrm>
            <a:off x="725149" y="1347278"/>
            <a:ext cx="1042416" cy="1042416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37000"/>
                </a:moveTo>
                <a:lnTo>
                  <a:pt x="15000" y="54813"/>
                </a:lnTo>
                <a:lnTo>
                  <a:pt x="21063" y="54813"/>
                </a:lnTo>
                <a:lnTo>
                  <a:pt x="22938" y="52779"/>
                </a:lnTo>
                <a:lnTo>
                  <a:pt x="24688" y="52779"/>
                </a:lnTo>
                <a:lnTo>
                  <a:pt x="24688" y="79967"/>
                </a:lnTo>
                <a:lnTo>
                  <a:pt x="85875" y="79967"/>
                </a:lnTo>
                <a:lnTo>
                  <a:pt x="85875" y="70592"/>
                </a:lnTo>
                <a:lnTo>
                  <a:pt x="95563" y="70592"/>
                </a:lnTo>
                <a:lnTo>
                  <a:pt x="100813" y="75750"/>
                </a:lnTo>
                <a:lnTo>
                  <a:pt x="105000" y="75750"/>
                </a:lnTo>
                <a:lnTo>
                  <a:pt x="105000" y="42625"/>
                </a:lnTo>
                <a:lnTo>
                  <a:pt x="100813" y="42625"/>
                </a:lnTo>
                <a:lnTo>
                  <a:pt x="97188" y="46217"/>
                </a:lnTo>
                <a:lnTo>
                  <a:pt x="85875" y="46217"/>
                </a:lnTo>
                <a:lnTo>
                  <a:pt x="85875" y="42625"/>
                </a:lnTo>
                <a:lnTo>
                  <a:pt x="82313" y="38875"/>
                </a:lnTo>
                <a:lnTo>
                  <a:pt x="22938" y="38875"/>
                </a:lnTo>
                <a:lnTo>
                  <a:pt x="21063" y="37000"/>
                </a:lnTo>
                <a:close/>
              </a:path>
              <a:path extrusionOk="0" fill="darken" h="120000" w="120000">
                <a:moveTo>
                  <a:pt x="15000" y="37000"/>
                </a:moveTo>
                <a:lnTo>
                  <a:pt x="15000" y="54813"/>
                </a:lnTo>
                <a:lnTo>
                  <a:pt x="21063" y="54813"/>
                </a:lnTo>
                <a:lnTo>
                  <a:pt x="22938" y="52779"/>
                </a:lnTo>
                <a:lnTo>
                  <a:pt x="24688" y="52779"/>
                </a:lnTo>
                <a:lnTo>
                  <a:pt x="24688" y="79967"/>
                </a:lnTo>
                <a:lnTo>
                  <a:pt x="85875" y="79967"/>
                </a:lnTo>
                <a:lnTo>
                  <a:pt x="85875" y="70592"/>
                </a:lnTo>
                <a:lnTo>
                  <a:pt x="95563" y="70592"/>
                </a:lnTo>
                <a:lnTo>
                  <a:pt x="100813" y="75750"/>
                </a:lnTo>
                <a:lnTo>
                  <a:pt x="105000" y="75750"/>
                </a:lnTo>
                <a:lnTo>
                  <a:pt x="105000" y="42625"/>
                </a:lnTo>
                <a:lnTo>
                  <a:pt x="100813" y="42625"/>
                </a:lnTo>
                <a:lnTo>
                  <a:pt x="97188" y="46217"/>
                </a:lnTo>
                <a:lnTo>
                  <a:pt x="85875" y="46217"/>
                </a:lnTo>
                <a:lnTo>
                  <a:pt x="85875" y="42625"/>
                </a:lnTo>
                <a:lnTo>
                  <a:pt x="82313" y="38875"/>
                </a:lnTo>
                <a:lnTo>
                  <a:pt x="22938" y="38875"/>
                </a:lnTo>
                <a:lnTo>
                  <a:pt x="21063" y="37000"/>
                </a:lnTo>
                <a:close/>
              </a:path>
              <a:path extrusionOk="0" fill="none" h="120000" w="120000">
                <a:moveTo>
                  <a:pt x="15000" y="37000"/>
                </a:moveTo>
                <a:lnTo>
                  <a:pt x="21063" y="37000"/>
                </a:lnTo>
                <a:lnTo>
                  <a:pt x="22938" y="38875"/>
                </a:lnTo>
                <a:lnTo>
                  <a:pt x="82313" y="38875"/>
                </a:lnTo>
                <a:lnTo>
                  <a:pt x="85875" y="42625"/>
                </a:lnTo>
                <a:lnTo>
                  <a:pt x="85875" y="46217"/>
                </a:lnTo>
                <a:lnTo>
                  <a:pt x="97188" y="46217"/>
                </a:lnTo>
                <a:lnTo>
                  <a:pt x="100813" y="42625"/>
                </a:lnTo>
                <a:lnTo>
                  <a:pt x="105000" y="42625"/>
                </a:lnTo>
                <a:lnTo>
                  <a:pt x="105000" y="75750"/>
                </a:lnTo>
                <a:lnTo>
                  <a:pt x="100813" y="75750"/>
                </a:lnTo>
                <a:lnTo>
                  <a:pt x="95563" y="70592"/>
                </a:lnTo>
                <a:lnTo>
                  <a:pt x="85875" y="70592"/>
                </a:lnTo>
                <a:lnTo>
                  <a:pt x="85875" y="79967"/>
                </a:lnTo>
                <a:lnTo>
                  <a:pt x="24688" y="79967"/>
                </a:lnTo>
                <a:lnTo>
                  <a:pt x="24688" y="52779"/>
                </a:lnTo>
                <a:lnTo>
                  <a:pt x="22938" y="52779"/>
                </a:lnTo>
                <a:lnTo>
                  <a:pt x="21063" y="54813"/>
                </a:lnTo>
                <a:lnTo>
                  <a:pt x="15000" y="54813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1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2">
            <a:hlinkClick r:id="rId5"/>
          </p:cNvPr>
          <p:cNvSpPr/>
          <p:nvPr/>
        </p:nvSpPr>
        <p:spPr>
          <a:xfrm>
            <a:off x="742462" y="2654240"/>
            <a:ext cx="1042416" cy="1042416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37000"/>
                </a:moveTo>
                <a:lnTo>
                  <a:pt x="15000" y="54813"/>
                </a:lnTo>
                <a:lnTo>
                  <a:pt x="21063" y="54813"/>
                </a:lnTo>
                <a:lnTo>
                  <a:pt x="22938" y="52779"/>
                </a:lnTo>
                <a:lnTo>
                  <a:pt x="24688" y="52779"/>
                </a:lnTo>
                <a:lnTo>
                  <a:pt x="24688" y="79967"/>
                </a:lnTo>
                <a:lnTo>
                  <a:pt x="85875" y="79967"/>
                </a:lnTo>
                <a:lnTo>
                  <a:pt x="85875" y="70592"/>
                </a:lnTo>
                <a:lnTo>
                  <a:pt x="95563" y="70592"/>
                </a:lnTo>
                <a:lnTo>
                  <a:pt x="100813" y="75750"/>
                </a:lnTo>
                <a:lnTo>
                  <a:pt x="105000" y="75750"/>
                </a:lnTo>
                <a:lnTo>
                  <a:pt x="105000" y="42625"/>
                </a:lnTo>
                <a:lnTo>
                  <a:pt x="100813" y="42625"/>
                </a:lnTo>
                <a:lnTo>
                  <a:pt x="97188" y="46217"/>
                </a:lnTo>
                <a:lnTo>
                  <a:pt x="85875" y="46217"/>
                </a:lnTo>
                <a:lnTo>
                  <a:pt x="85875" y="42625"/>
                </a:lnTo>
                <a:lnTo>
                  <a:pt x="82313" y="38875"/>
                </a:lnTo>
                <a:lnTo>
                  <a:pt x="22938" y="38875"/>
                </a:lnTo>
                <a:lnTo>
                  <a:pt x="21063" y="37000"/>
                </a:lnTo>
                <a:close/>
              </a:path>
              <a:path extrusionOk="0" fill="darken" h="120000" w="120000">
                <a:moveTo>
                  <a:pt x="15000" y="37000"/>
                </a:moveTo>
                <a:lnTo>
                  <a:pt x="15000" y="54813"/>
                </a:lnTo>
                <a:lnTo>
                  <a:pt x="21063" y="54813"/>
                </a:lnTo>
                <a:lnTo>
                  <a:pt x="22938" y="52779"/>
                </a:lnTo>
                <a:lnTo>
                  <a:pt x="24688" y="52779"/>
                </a:lnTo>
                <a:lnTo>
                  <a:pt x="24688" y="79967"/>
                </a:lnTo>
                <a:lnTo>
                  <a:pt x="85875" y="79967"/>
                </a:lnTo>
                <a:lnTo>
                  <a:pt x="85875" y="70592"/>
                </a:lnTo>
                <a:lnTo>
                  <a:pt x="95563" y="70592"/>
                </a:lnTo>
                <a:lnTo>
                  <a:pt x="100813" y="75750"/>
                </a:lnTo>
                <a:lnTo>
                  <a:pt x="105000" y="75750"/>
                </a:lnTo>
                <a:lnTo>
                  <a:pt x="105000" y="42625"/>
                </a:lnTo>
                <a:lnTo>
                  <a:pt x="100813" y="42625"/>
                </a:lnTo>
                <a:lnTo>
                  <a:pt x="97188" y="46217"/>
                </a:lnTo>
                <a:lnTo>
                  <a:pt x="85875" y="46217"/>
                </a:lnTo>
                <a:lnTo>
                  <a:pt x="85875" y="42625"/>
                </a:lnTo>
                <a:lnTo>
                  <a:pt x="82313" y="38875"/>
                </a:lnTo>
                <a:lnTo>
                  <a:pt x="22938" y="38875"/>
                </a:lnTo>
                <a:lnTo>
                  <a:pt x="21063" y="37000"/>
                </a:lnTo>
                <a:close/>
              </a:path>
              <a:path extrusionOk="0" fill="none" h="120000" w="120000">
                <a:moveTo>
                  <a:pt x="15000" y="37000"/>
                </a:moveTo>
                <a:lnTo>
                  <a:pt x="21063" y="37000"/>
                </a:lnTo>
                <a:lnTo>
                  <a:pt x="22938" y="38875"/>
                </a:lnTo>
                <a:lnTo>
                  <a:pt x="82313" y="38875"/>
                </a:lnTo>
                <a:lnTo>
                  <a:pt x="85875" y="42625"/>
                </a:lnTo>
                <a:lnTo>
                  <a:pt x="85875" y="46217"/>
                </a:lnTo>
                <a:lnTo>
                  <a:pt x="97188" y="46217"/>
                </a:lnTo>
                <a:lnTo>
                  <a:pt x="100813" y="42625"/>
                </a:lnTo>
                <a:lnTo>
                  <a:pt x="105000" y="42625"/>
                </a:lnTo>
                <a:lnTo>
                  <a:pt x="105000" y="75750"/>
                </a:lnTo>
                <a:lnTo>
                  <a:pt x="100813" y="75750"/>
                </a:lnTo>
                <a:lnTo>
                  <a:pt x="95563" y="70592"/>
                </a:lnTo>
                <a:lnTo>
                  <a:pt x="85875" y="70592"/>
                </a:lnTo>
                <a:lnTo>
                  <a:pt x="85875" y="79967"/>
                </a:lnTo>
                <a:lnTo>
                  <a:pt x="24688" y="79967"/>
                </a:lnTo>
                <a:lnTo>
                  <a:pt x="24688" y="52779"/>
                </a:lnTo>
                <a:lnTo>
                  <a:pt x="22938" y="52779"/>
                </a:lnTo>
                <a:lnTo>
                  <a:pt x="21063" y="54813"/>
                </a:lnTo>
                <a:lnTo>
                  <a:pt x="15000" y="54813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2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12">
            <a:hlinkClick r:id="rId7"/>
          </p:cNvPr>
          <p:cNvSpPr/>
          <p:nvPr/>
        </p:nvSpPr>
        <p:spPr>
          <a:xfrm>
            <a:off x="704193" y="3951206"/>
            <a:ext cx="1042416" cy="1042416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37000"/>
                </a:moveTo>
                <a:lnTo>
                  <a:pt x="15000" y="54813"/>
                </a:lnTo>
                <a:lnTo>
                  <a:pt x="21063" y="54813"/>
                </a:lnTo>
                <a:lnTo>
                  <a:pt x="22938" y="52779"/>
                </a:lnTo>
                <a:lnTo>
                  <a:pt x="24688" y="52779"/>
                </a:lnTo>
                <a:lnTo>
                  <a:pt x="24688" y="79967"/>
                </a:lnTo>
                <a:lnTo>
                  <a:pt x="85875" y="79967"/>
                </a:lnTo>
                <a:lnTo>
                  <a:pt x="85875" y="70592"/>
                </a:lnTo>
                <a:lnTo>
                  <a:pt x="95563" y="70592"/>
                </a:lnTo>
                <a:lnTo>
                  <a:pt x="100813" y="75750"/>
                </a:lnTo>
                <a:lnTo>
                  <a:pt x="105000" y="75750"/>
                </a:lnTo>
                <a:lnTo>
                  <a:pt x="105000" y="42625"/>
                </a:lnTo>
                <a:lnTo>
                  <a:pt x="100813" y="42625"/>
                </a:lnTo>
                <a:lnTo>
                  <a:pt x="97188" y="46217"/>
                </a:lnTo>
                <a:lnTo>
                  <a:pt x="85875" y="46217"/>
                </a:lnTo>
                <a:lnTo>
                  <a:pt x="85875" y="42625"/>
                </a:lnTo>
                <a:lnTo>
                  <a:pt x="82313" y="38875"/>
                </a:lnTo>
                <a:lnTo>
                  <a:pt x="22938" y="38875"/>
                </a:lnTo>
                <a:lnTo>
                  <a:pt x="21063" y="37000"/>
                </a:lnTo>
                <a:close/>
              </a:path>
              <a:path extrusionOk="0" fill="darken" h="120000" w="120000">
                <a:moveTo>
                  <a:pt x="15000" y="37000"/>
                </a:moveTo>
                <a:lnTo>
                  <a:pt x="15000" y="54813"/>
                </a:lnTo>
                <a:lnTo>
                  <a:pt x="21063" y="54813"/>
                </a:lnTo>
                <a:lnTo>
                  <a:pt x="22938" y="52779"/>
                </a:lnTo>
                <a:lnTo>
                  <a:pt x="24688" y="52779"/>
                </a:lnTo>
                <a:lnTo>
                  <a:pt x="24688" y="79967"/>
                </a:lnTo>
                <a:lnTo>
                  <a:pt x="85875" y="79967"/>
                </a:lnTo>
                <a:lnTo>
                  <a:pt x="85875" y="70592"/>
                </a:lnTo>
                <a:lnTo>
                  <a:pt x="95563" y="70592"/>
                </a:lnTo>
                <a:lnTo>
                  <a:pt x="100813" y="75750"/>
                </a:lnTo>
                <a:lnTo>
                  <a:pt x="105000" y="75750"/>
                </a:lnTo>
                <a:lnTo>
                  <a:pt x="105000" y="42625"/>
                </a:lnTo>
                <a:lnTo>
                  <a:pt x="100813" y="42625"/>
                </a:lnTo>
                <a:lnTo>
                  <a:pt x="97188" y="46217"/>
                </a:lnTo>
                <a:lnTo>
                  <a:pt x="85875" y="46217"/>
                </a:lnTo>
                <a:lnTo>
                  <a:pt x="85875" y="42625"/>
                </a:lnTo>
                <a:lnTo>
                  <a:pt x="82313" y="38875"/>
                </a:lnTo>
                <a:lnTo>
                  <a:pt x="22938" y="38875"/>
                </a:lnTo>
                <a:lnTo>
                  <a:pt x="21063" y="37000"/>
                </a:lnTo>
                <a:close/>
              </a:path>
              <a:path extrusionOk="0" fill="none" h="120000" w="120000">
                <a:moveTo>
                  <a:pt x="15000" y="37000"/>
                </a:moveTo>
                <a:lnTo>
                  <a:pt x="21063" y="37000"/>
                </a:lnTo>
                <a:lnTo>
                  <a:pt x="22938" y="38875"/>
                </a:lnTo>
                <a:lnTo>
                  <a:pt x="82313" y="38875"/>
                </a:lnTo>
                <a:lnTo>
                  <a:pt x="85875" y="42625"/>
                </a:lnTo>
                <a:lnTo>
                  <a:pt x="85875" y="46217"/>
                </a:lnTo>
                <a:lnTo>
                  <a:pt x="97188" y="46217"/>
                </a:lnTo>
                <a:lnTo>
                  <a:pt x="100813" y="42625"/>
                </a:lnTo>
                <a:lnTo>
                  <a:pt x="105000" y="42625"/>
                </a:lnTo>
                <a:lnTo>
                  <a:pt x="105000" y="75750"/>
                </a:lnTo>
                <a:lnTo>
                  <a:pt x="100813" y="75750"/>
                </a:lnTo>
                <a:lnTo>
                  <a:pt x="95563" y="70592"/>
                </a:lnTo>
                <a:lnTo>
                  <a:pt x="85875" y="70592"/>
                </a:lnTo>
                <a:lnTo>
                  <a:pt x="85875" y="79967"/>
                </a:lnTo>
                <a:lnTo>
                  <a:pt x="24688" y="79967"/>
                </a:lnTo>
                <a:lnTo>
                  <a:pt x="24688" y="52779"/>
                </a:lnTo>
                <a:lnTo>
                  <a:pt x="22938" y="52779"/>
                </a:lnTo>
                <a:lnTo>
                  <a:pt x="21063" y="54813"/>
                </a:lnTo>
                <a:lnTo>
                  <a:pt x="15000" y="54813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3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12">
            <a:hlinkClick r:id="rId9"/>
          </p:cNvPr>
          <p:cNvSpPr/>
          <p:nvPr/>
        </p:nvSpPr>
        <p:spPr>
          <a:xfrm>
            <a:off x="722800" y="5307240"/>
            <a:ext cx="1042416" cy="1042416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5000" y="37000"/>
                </a:moveTo>
                <a:lnTo>
                  <a:pt x="15000" y="54813"/>
                </a:lnTo>
                <a:lnTo>
                  <a:pt x="21063" y="54813"/>
                </a:lnTo>
                <a:lnTo>
                  <a:pt x="22938" y="52779"/>
                </a:lnTo>
                <a:lnTo>
                  <a:pt x="24688" y="52779"/>
                </a:lnTo>
                <a:lnTo>
                  <a:pt x="24688" y="79967"/>
                </a:lnTo>
                <a:lnTo>
                  <a:pt x="85875" y="79967"/>
                </a:lnTo>
                <a:lnTo>
                  <a:pt x="85875" y="70592"/>
                </a:lnTo>
                <a:lnTo>
                  <a:pt x="95563" y="70592"/>
                </a:lnTo>
                <a:lnTo>
                  <a:pt x="100813" y="75750"/>
                </a:lnTo>
                <a:lnTo>
                  <a:pt x="105000" y="75750"/>
                </a:lnTo>
                <a:lnTo>
                  <a:pt x="105000" y="42625"/>
                </a:lnTo>
                <a:lnTo>
                  <a:pt x="100813" y="42625"/>
                </a:lnTo>
                <a:lnTo>
                  <a:pt x="97188" y="46217"/>
                </a:lnTo>
                <a:lnTo>
                  <a:pt x="85875" y="46217"/>
                </a:lnTo>
                <a:lnTo>
                  <a:pt x="85875" y="42625"/>
                </a:lnTo>
                <a:lnTo>
                  <a:pt x="82313" y="38875"/>
                </a:lnTo>
                <a:lnTo>
                  <a:pt x="22938" y="38875"/>
                </a:lnTo>
                <a:lnTo>
                  <a:pt x="21063" y="37000"/>
                </a:lnTo>
                <a:close/>
              </a:path>
              <a:path extrusionOk="0" fill="darken" h="120000" w="120000">
                <a:moveTo>
                  <a:pt x="15000" y="37000"/>
                </a:moveTo>
                <a:lnTo>
                  <a:pt x="15000" y="54813"/>
                </a:lnTo>
                <a:lnTo>
                  <a:pt x="21063" y="54813"/>
                </a:lnTo>
                <a:lnTo>
                  <a:pt x="22938" y="52779"/>
                </a:lnTo>
                <a:lnTo>
                  <a:pt x="24688" y="52779"/>
                </a:lnTo>
                <a:lnTo>
                  <a:pt x="24688" y="79967"/>
                </a:lnTo>
                <a:lnTo>
                  <a:pt x="85875" y="79967"/>
                </a:lnTo>
                <a:lnTo>
                  <a:pt x="85875" y="70592"/>
                </a:lnTo>
                <a:lnTo>
                  <a:pt x="95563" y="70592"/>
                </a:lnTo>
                <a:lnTo>
                  <a:pt x="100813" y="75750"/>
                </a:lnTo>
                <a:lnTo>
                  <a:pt x="105000" y="75750"/>
                </a:lnTo>
                <a:lnTo>
                  <a:pt x="105000" y="42625"/>
                </a:lnTo>
                <a:lnTo>
                  <a:pt x="100813" y="42625"/>
                </a:lnTo>
                <a:lnTo>
                  <a:pt x="97188" y="46217"/>
                </a:lnTo>
                <a:lnTo>
                  <a:pt x="85875" y="46217"/>
                </a:lnTo>
                <a:lnTo>
                  <a:pt x="85875" y="42625"/>
                </a:lnTo>
                <a:lnTo>
                  <a:pt x="82313" y="38875"/>
                </a:lnTo>
                <a:lnTo>
                  <a:pt x="22938" y="38875"/>
                </a:lnTo>
                <a:lnTo>
                  <a:pt x="21063" y="37000"/>
                </a:lnTo>
                <a:close/>
              </a:path>
              <a:path extrusionOk="0" fill="none" h="120000" w="120000">
                <a:moveTo>
                  <a:pt x="15000" y="37000"/>
                </a:moveTo>
                <a:lnTo>
                  <a:pt x="21063" y="37000"/>
                </a:lnTo>
                <a:lnTo>
                  <a:pt x="22938" y="38875"/>
                </a:lnTo>
                <a:lnTo>
                  <a:pt x="82313" y="38875"/>
                </a:lnTo>
                <a:lnTo>
                  <a:pt x="85875" y="42625"/>
                </a:lnTo>
                <a:lnTo>
                  <a:pt x="85875" y="46217"/>
                </a:lnTo>
                <a:lnTo>
                  <a:pt x="97188" y="46217"/>
                </a:lnTo>
                <a:lnTo>
                  <a:pt x="100813" y="42625"/>
                </a:lnTo>
                <a:lnTo>
                  <a:pt x="105000" y="42625"/>
                </a:lnTo>
                <a:lnTo>
                  <a:pt x="105000" y="75750"/>
                </a:lnTo>
                <a:lnTo>
                  <a:pt x="100813" y="75750"/>
                </a:lnTo>
                <a:lnTo>
                  <a:pt x="95563" y="70592"/>
                </a:lnTo>
                <a:lnTo>
                  <a:pt x="85875" y="70592"/>
                </a:lnTo>
                <a:lnTo>
                  <a:pt x="85875" y="79967"/>
                </a:lnTo>
                <a:lnTo>
                  <a:pt x="24688" y="79967"/>
                </a:lnTo>
                <a:lnTo>
                  <a:pt x="24688" y="52779"/>
                </a:lnTo>
                <a:lnTo>
                  <a:pt x="22938" y="52779"/>
                </a:lnTo>
                <a:lnTo>
                  <a:pt x="21063" y="54813"/>
                </a:lnTo>
                <a:lnTo>
                  <a:pt x="15000" y="54813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4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10.png" id="152" name="Google Shape;152;p12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5925309" y="902413"/>
            <a:ext cx="2917546" cy="29175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7.png" id="153" name="Google Shape;153;p12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3030398" y="930921"/>
            <a:ext cx="2917546" cy="29175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12.png" id="154" name="Google Shape;154;p12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5919865" y="3826251"/>
            <a:ext cx="2917546" cy="291754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9.png" id="155" name="Google Shape;155;p12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2992129" y="3795226"/>
            <a:ext cx="2917546" cy="2917546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12">
            <a:hlinkClick action="ppaction://hlinksldjump" r:id="rId15"/>
          </p:cNvPr>
          <p:cNvSpPr/>
          <p:nvPr/>
        </p:nvSpPr>
        <p:spPr>
          <a:xfrm>
            <a:off x="8501090" y="6286520"/>
            <a:ext cx="470912" cy="399474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5000"/>
                </a:moveTo>
                <a:lnTo>
                  <a:pt x="21827" y="60000"/>
                </a:lnTo>
                <a:lnTo>
                  <a:pt x="31370" y="60000"/>
                </a:lnTo>
                <a:lnTo>
                  <a:pt x="31370" y="105000"/>
                </a:lnTo>
                <a:lnTo>
                  <a:pt x="88630" y="105000"/>
                </a:lnTo>
                <a:lnTo>
                  <a:pt x="88630" y="60000"/>
                </a:lnTo>
                <a:lnTo>
                  <a:pt x="98173" y="60000"/>
                </a:lnTo>
                <a:lnTo>
                  <a:pt x="83858" y="43125"/>
                </a:lnTo>
                <a:lnTo>
                  <a:pt x="83858" y="20625"/>
                </a:lnTo>
                <a:lnTo>
                  <a:pt x="74315" y="20625"/>
                </a:lnTo>
                <a:lnTo>
                  <a:pt x="74315" y="31875"/>
                </a:lnTo>
                <a:close/>
              </a:path>
              <a:path extrusionOk="0" fill="darkenLess" h="120000" w="120000">
                <a:moveTo>
                  <a:pt x="83858" y="43125"/>
                </a:moveTo>
                <a:lnTo>
                  <a:pt x="83858" y="20625"/>
                </a:lnTo>
                <a:lnTo>
                  <a:pt x="74315" y="20625"/>
                </a:lnTo>
                <a:lnTo>
                  <a:pt x="74315" y="31875"/>
                </a:lnTo>
                <a:close/>
                <a:moveTo>
                  <a:pt x="31370" y="60000"/>
                </a:moveTo>
                <a:lnTo>
                  <a:pt x="31370" y="105000"/>
                </a:lnTo>
                <a:lnTo>
                  <a:pt x="55228" y="105000"/>
                </a:lnTo>
                <a:lnTo>
                  <a:pt x="55228" y="82500"/>
                </a:lnTo>
                <a:lnTo>
                  <a:pt x="64772" y="82500"/>
                </a:lnTo>
                <a:lnTo>
                  <a:pt x="64772" y="105000"/>
                </a:lnTo>
                <a:lnTo>
                  <a:pt x="88630" y="105000"/>
                </a:lnTo>
                <a:lnTo>
                  <a:pt x="88630" y="60000"/>
                </a:lnTo>
                <a:close/>
              </a:path>
              <a:path extrusionOk="0" fill="darken" h="120000" w="120000">
                <a:moveTo>
                  <a:pt x="60000" y="15000"/>
                </a:moveTo>
                <a:lnTo>
                  <a:pt x="21827" y="60000"/>
                </a:lnTo>
                <a:lnTo>
                  <a:pt x="98173" y="60000"/>
                </a:lnTo>
                <a:close/>
                <a:moveTo>
                  <a:pt x="55228" y="82500"/>
                </a:moveTo>
                <a:lnTo>
                  <a:pt x="64772" y="82500"/>
                </a:lnTo>
                <a:lnTo>
                  <a:pt x="64772" y="105000"/>
                </a:lnTo>
                <a:lnTo>
                  <a:pt x="55228" y="105000"/>
                </a:lnTo>
                <a:close/>
              </a:path>
              <a:path extrusionOk="0" fill="none" h="120000" w="120000">
                <a:moveTo>
                  <a:pt x="60000" y="15000"/>
                </a:moveTo>
                <a:lnTo>
                  <a:pt x="74315" y="31875"/>
                </a:lnTo>
                <a:lnTo>
                  <a:pt x="74315" y="20625"/>
                </a:lnTo>
                <a:lnTo>
                  <a:pt x="83858" y="20625"/>
                </a:lnTo>
                <a:lnTo>
                  <a:pt x="83858" y="43125"/>
                </a:lnTo>
                <a:lnTo>
                  <a:pt x="98173" y="60000"/>
                </a:lnTo>
                <a:lnTo>
                  <a:pt x="88630" y="60000"/>
                </a:lnTo>
                <a:lnTo>
                  <a:pt x="88630" y="105000"/>
                </a:lnTo>
                <a:lnTo>
                  <a:pt x="31370" y="105000"/>
                </a:lnTo>
                <a:lnTo>
                  <a:pt x="31370" y="60000"/>
                </a:lnTo>
                <a:lnTo>
                  <a:pt x="21827" y="60000"/>
                </a:lnTo>
                <a:close/>
                <a:moveTo>
                  <a:pt x="74315" y="31875"/>
                </a:moveTo>
                <a:lnTo>
                  <a:pt x="83858" y="43125"/>
                </a:lnTo>
                <a:moveTo>
                  <a:pt x="88630" y="60000"/>
                </a:moveTo>
                <a:lnTo>
                  <a:pt x="31370" y="60000"/>
                </a:lnTo>
                <a:moveTo>
                  <a:pt x="55228" y="105000"/>
                </a:moveTo>
                <a:lnTo>
                  <a:pt x="55228" y="82500"/>
                </a:lnTo>
                <a:lnTo>
                  <a:pt x="64772" y="82500"/>
                </a:lnTo>
                <a:lnTo>
                  <a:pt x="64772" y="105000"/>
                </a:lnTo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3"/>
          <p:cNvSpPr/>
          <p:nvPr/>
        </p:nvSpPr>
        <p:spPr>
          <a:xfrm>
            <a:off x="1571604" y="1285860"/>
            <a:ext cx="32412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descr="PB8Jpta9aS0-2.jpg" id="162" name="Google Shape;16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500042"/>
            <a:ext cx="9144000" cy="6096000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3"/>
          <p:cNvSpPr/>
          <p:nvPr/>
        </p:nvSpPr>
        <p:spPr>
          <a:xfrm>
            <a:off x="2500298" y="2786058"/>
            <a:ext cx="3886128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8000">
                <a:solidFill>
                  <a:srgbClr val="BABABA"/>
                </a:solidFill>
                <a:latin typeface="Calibri"/>
                <a:ea typeface="Calibri"/>
                <a:cs typeface="Calibri"/>
                <a:sym typeface="Calibri"/>
              </a:rPr>
              <a:t>AUTHOR</a:t>
            </a:r>
            <a:endParaRPr b="1" sz="8000" cap="none">
              <a:solidFill>
                <a:srgbClr val="BABABA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3">
            <a:hlinkClick action="ppaction://hlinksldjump" r:id="rId4"/>
          </p:cNvPr>
          <p:cNvSpPr/>
          <p:nvPr/>
        </p:nvSpPr>
        <p:spPr>
          <a:xfrm>
            <a:off x="8143900" y="5929330"/>
            <a:ext cx="756664" cy="685226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5000"/>
                </a:moveTo>
                <a:lnTo>
                  <a:pt x="19249" y="60000"/>
                </a:lnTo>
                <a:lnTo>
                  <a:pt x="29436" y="60000"/>
                </a:lnTo>
                <a:lnTo>
                  <a:pt x="29436" y="105000"/>
                </a:lnTo>
                <a:lnTo>
                  <a:pt x="90564" y="105000"/>
                </a:lnTo>
                <a:lnTo>
                  <a:pt x="90564" y="60000"/>
                </a:lnTo>
                <a:lnTo>
                  <a:pt x="100751" y="60000"/>
                </a:lnTo>
                <a:lnTo>
                  <a:pt x="85470" y="43125"/>
                </a:lnTo>
                <a:lnTo>
                  <a:pt x="85470" y="20625"/>
                </a:lnTo>
                <a:lnTo>
                  <a:pt x="75282" y="20625"/>
                </a:lnTo>
                <a:lnTo>
                  <a:pt x="75282" y="31875"/>
                </a:lnTo>
                <a:close/>
              </a:path>
              <a:path extrusionOk="0" fill="darkenLess" h="120000" w="120000">
                <a:moveTo>
                  <a:pt x="85470" y="43125"/>
                </a:moveTo>
                <a:lnTo>
                  <a:pt x="85470" y="20625"/>
                </a:lnTo>
                <a:lnTo>
                  <a:pt x="75282" y="20625"/>
                </a:lnTo>
                <a:lnTo>
                  <a:pt x="75282" y="31875"/>
                </a:lnTo>
                <a:close/>
                <a:moveTo>
                  <a:pt x="29436" y="60000"/>
                </a:moveTo>
                <a:lnTo>
                  <a:pt x="29436" y="105000"/>
                </a:lnTo>
                <a:lnTo>
                  <a:pt x="54906" y="105000"/>
                </a:lnTo>
                <a:lnTo>
                  <a:pt x="54906" y="82500"/>
                </a:lnTo>
                <a:lnTo>
                  <a:pt x="65094" y="82500"/>
                </a:lnTo>
                <a:lnTo>
                  <a:pt x="65094" y="105000"/>
                </a:lnTo>
                <a:lnTo>
                  <a:pt x="90564" y="105000"/>
                </a:lnTo>
                <a:lnTo>
                  <a:pt x="90564" y="60000"/>
                </a:lnTo>
                <a:close/>
              </a:path>
              <a:path extrusionOk="0" fill="darken" h="120000" w="120000">
                <a:moveTo>
                  <a:pt x="60000" y="15000"/>
                </a:moveTo>
                <a:lnTo>
                  <a:pt x="19249" y="60000"/>
                </a:lnTo>
                <a:lnTo>
                  <a:pt x="100751" y="60000"/>
                </a:lnTo>
                <a:close/>
                <a:moveTo>
                  <a:pt x="54906" y="82500"/>
                </a:moveTo>
                <a:lnTo>
                  <a:pt x="65094" y="82500"/>
                </a:lnTo>
                <a:lnTo>
                  <a:pt x="65094" y="105000"/>
                </a:lnTo>
                <a:lnTo>
                  <a:pt x="54906" y="105000"/>
                </a:lnTo>
                <a:close/>
              </a:path>
              <a:path extrusionOk="0" fill="none" h="120000" w="120000">
                <a:moveTo>
                  <a:pt x="60000" y="15000"/>
                </a:moveTo>
                <a:lnTo>
                  <a:pt x="75282" y="31875"/>
                </a:lnTo>
                <a:lnTo>
                  <a:pt x="75282" y="20625"/>
                </a:lnTo>
                <a:lnTo>
                  <a:pt x="85470" y="20625"/>
                </a:lnTo>
                <a:lnTo>
                  <a:pt x="85470" y="43125"/>
                </a:lnTo>
                <a:lnTo>
                  <a:pt x="100751" y="60000"/>
                </a:lnTo>
                <a:lnTo>
                  <a:pt x="90564" y="60000"/>
                </a:lnTo>
                <a:lnTo>
                  <a:pt x="90564" y="105000"/>
                </a:lnTo>
                <a:lnTo>
                  <a:pt x="29436" y="105000"/>
                </a:lnTo>
                <a:lnTo>
                  <a:pt x="29436" y="60000"/>
                </a:lnTo>
                <a:lnTo>
                  <a:pt x="19249" y="60000"/>
                </a:lnTo>
                <a:close/>
                <a:moveTo>
                  <a:pt x="75282" y="31875"/>
                </a:moveTo>
                <a:lnTo>
                  <a:pt x="85470" y="43125"/>
                </a:lnTo>
                <a:moveTo>
                  <a:pt x="90564" y="60000"/>
                </a:moveTo>
                <a:lnTo>
                  <a:pt x="29436" y="60000"/>
                </a:lnTo>
                <a:moveTo>
                  <a:pt x="54906" y="105000"/>
                </a:moveTo>
                <a:lnTo>
                  <a:pt x="54906" y="82500"/>
                </a:lnTo>
                <a:lnTo>
                  <a:pt x="65094" y="82500"/>
                </a:lnTo>
                <a:lnTo>
                  <a:pt x="65094" y="105000"/>
                </a:lnTo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3"/>
          <p:cNvSpPr/>
          <p:nvPr/>
        </p:nvSpPr>
        <p:spPr>
          <a:xfrm>
            <a:off x="2000232" y="2000240"/>
            <a:ext cx="6429420" cy="163121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 u="sng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  <a:hlinkClick r:id="rId5">
                <a:extLst>
                  <a:ext uri="{A12FA001-AC4F-418D-AE19-62706E023703}">
                    <ahyp:hlinkClr val="tx"/>
                  </a:ext>
                </a:extLst>
              </a:hlinkClick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u="sng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https://learningapps.org/5345841</a:t>
            </a:r>
            <a:r>
              <a:rPr lang="en-US" sz="3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3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13"/>
          <p:cNvSpPr/>
          <p:nvPr/>
        </p:nvSpPr>
        <p:spPr>
          <a:xfrm>
            <a:off x="642910" y="2571744"/>
            <a:ext cx="1143008" cy="500066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4"/>
          <p:cNvSpPr/>
          <p:nvPr/>
        </p:nvSpPr>
        <p:spPr>
          <a:xfrm>
            <a:off x="428596" y="2428868"/>
            <a:ext cx="8358246" cy="375487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EEF3"/>
              </a:buClr>
              <a:buSzPts val="1800"/>
              <a:buFont typeface="Tahoma"/>
              <a:buNone/>
            </a:pPr>
            <a:r>
              <a:rPr b="0" i="0" lang="en-US" sz="1800" u="none" cap="none" strike="noStrike">
                <a:solidFill>
                  <a:srgbClr val="DAEEF3"/>
                </a:solidFill>
                <a:latin typeface="Tahoma"/>
                <a:ea typeface="Tahoma"/>
                <a:cs typeface="Tahoma"/>
                <a:sym typeface="Tahoma"/>
              </a:rPr>
              <a:t>Now complete the story by writing the verbs in the correct form.</a:t>
            </a:r>
            <a:endParaRPr b="0" i="0" sz="1050" u="none" cap="none" strike="noStrike">
              <a:solidFill>
                <a:srgbClr val="DAEEF3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AEEF3"/>
              </a:buClr>
              <a:buSzPts val="2000"/>
              <a:buFont typeface="Tahoma"/>
              <a:buNone/>
            </a:pPr>
            <a:r>
              <a:rPr b="0" i="1" lang="en-US" sz="2000" u="none" cap="none" strike="noStrike">
                <a:solidFill>
                  <a:srgbClr val="DAEEF3"/>
                </a:solidFill>
                <a:latin typeface="Tahoma"/>
                <a:ea typeface="Tahoma"/>
                <a:cs typeface="Tahoma"/>
                <a:sym typeface="Tahoma"/>
              </a:rPr>
              <a:t>The train (1) ________ (stop) and all the students (2) ___________ (get off) and (3) _________ (walk) to the lake. They (4) _________ (see) a giant castle and Harry Potter (5) _______ (look) up and (6) _________ (see) the moon. There (7) ________ (be) boats on the lake and all the students (8) ________ (go) across the water in the boats. They (9) _________ (arrive) at Hogwart’s and (10) ________ (go) up a big staircase. There (11) _________ (be) a witch waiting for them. Neville (12) _________ (lose) his frog. They (13) _________ (walk) into the Great Hall and (14) _______ (see) the night sky and hundreds of candles. Harry (15) ________ (sit) on the stool and the Sorting Hat (16) _______ (tell) him to join Gryffindor House.</a:t>
            </a:r>
            <a:endParaRPr b="0" i="0" sz="2800" u="none" cap="none" strike="noStrike">
              <a:solidFill>
                <a:srgbClr val="DAEEF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14"/>
          <p:cNvSpPr/>
          <p:nvPr/>
        </p:nvSpPr>
        <p:spPr>
          <a:xfrm>
            <a:off x="214282" y="928670"/>
            <a:ext cx="4000528" cy="95410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2000"/>
              <a:buFont typeface="Arial"/>
              <a:buNone/>
            </a:pPr>
            <a:r>
              <a:rPr b="1" i="0" lang="en-US" sz="2000" u="sng" cap="none" strike="noStrike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Video</a:t>
            </a:r>
            <a:r>
              <a:rPr b="1" i="0" lang="en-US" sz="2000" u="none" cap="none" strike="noStrike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 “Arrival at Hogwarts”</a:t>
            </a:r>
            <a:endParaRPr b="1" i="0" sz="1100" u="none" cap="none" strike="noStrike">
              <a:solidFill>
                <a:srgbClr val="FFC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1800"/>
              <a:buFont typeface="Comic Sans MS"/>
              <a:buNone/>
            </a:pPr>
            <a:r>
              <a:rPr b="1" i="0" lang="en-US" sz="1800" u="sng" cap="none" strike="noStrike">
                <a:solidFill>
                  <a:srgbClr val="FFC000"/>
                </a:solidFill>
                <a:latin typeface="Comic Sans MS"/>
                <a:ea typeface="Comic Sans MS"/>
                <a:cs typeface="Comic Sans MS"/>
                <a:sym typeface="Comic Sans M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http://www.youtube.com/watch?v=SafKm0tsSOw</a:t>
            </a:r>
            <a:endParaRPr b="1" i="0" sz="3200" u="none" cap="none" strike="noStrike">
              <a:solidFill>
                <a:srgbClr val="FFC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arry-Potter-and-the-Philosopher’s-Stone-Wallpaper-HD5" id="173" name="Google Shape;173;p14"/>
          <p:cNvPicPr preferRelativeResize="0"/>
          <p:nvPr/>
        </p:nvPicPr>
        <p:blipFill rotWithShape="1">
          <a:blip r:embed="rId4">
            <a:alphaModFix/>
          </a:blip>
          <a:srcRect b="63293" l="0" r="36749" t="0"/>
          <a:stretch/>
        </p:blipFill>
        <p:spPr>
          <a:xfrm>
            <a:off x="4572000" y="357166"/>
            <a:ext cx="4160846" cy="1533415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14"/>
          <p:cNvSpPr txBox="1"/>
          <p:nvPr/>
        </p:nvSpPr>
        <p:spPr>
          <a:xfrm>
            <a:off x="2029815" y="2780928"/>
            <a:ext cx="103893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STOPPED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4"/>
          <p:cNvSpPr txBox="1"/>
          <p:nvPr/>
        </p:nvSpPr>
        <p:spPr>
          <a:xfrm>
            <a:off x="6660232" y="2741654"/>
            <a:ext cx="100559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GOT OFF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14"/>
          <p:cNvSpPr txBox="1"/>
          <p:nvPr/>
        </p:nvSpPr>
        <p:spPr>
          <a:xfrm>
            <a:off x="2549284" y="3030186"/>
            <a:ext cx="98533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WALKED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4"/>
          <p:cNvSpPr txBox="1"/>
          <p:nvPr/>
        </p:nvSpPr>
        <p:spPr>
          <a:xfrm>
            <a:off x="7047838" y="3054440"/>
            <a:ext cx="61799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SAW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14"/>
          <p:cNvSpPr txBox="1"/>
          <p:nvPr/>
        </p:nvSpPr>
        <p:spPr>
          <a:xfrm>
            <a:off x="5176777" y="3348570"/>
            <a:ext cx="95705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LOOKED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4"/>
          <p:cNvSpPr txBox="1"/>
          <p:nvPr/>
        </p:nvSpPr>
        <p:spPr>
          <a:xfrm>
            <a:off x="899592" y="3645024"/>
            <a:ext cx="61799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SAW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4"/>
          <p:cNvSpPr txBox="1"/>
          <p:nvPr/>
        </p:nvSpPr>
        <p:spPr>
          <a:xfrm>
            <a:off x="5076056" y="3643859"/>
            <a:ext cx="73930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WERE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1" name="Google Shape;181;p14"/>
          <p:cNvSpPr txBox="1"/>
          <p:nvPr/>
        </p:nvSpPr>
        <p:spPr>
          <a:xfrm>
            <a:off x="3308583" y="3944611"/>
            <a:ext cx="76335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WENT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4"/>
          <p:cNvSpPr txBox="1"/>
          <p:nvPr/>
        </p:nvSpPr>
        <p:spPr>
          <a:xfrm>
            <a:off x="1537469" y="4241444"/>
            <a:ext cx="101181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ARRIVED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3" name="Google Shape;183;p14"/>
          <p:cNvSpPr txBox="1"/>
          <p:nvPr/>
        </p:nvSpPr>
        <p:spPr>
          <a:xfrm>
            <a:off x="6426970" y="4241444"/>
            <a:ext cx="76335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WENT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4" name="Google Shape;184;p14"/>
          <p:cNvSpPr txBox="1"/>
          <p:nvPr/>
        </p:nvSpPr>
        <p:spPr>
          <a:xfrm>
            <a:off x="3484016" y="4546927"/>
            <a:ext cx="61824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WAS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14"/>
          <p:cNvSpPr txBox="1"/>
          <p:nvPr/>
        </p:nvSpPr>
        <p:spPr>
          <a:xfrm>
            <a:off x="2029815" y="4842762"/>
            <a:ext cx="64607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LOST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14"/>
          <p:cNvSpPr txBox="1"/>
          <p:nvPr/>
        </p:nvSpPr>
        <p:spPr>
          <a:xfrm>
            <a:off x="6204987" y="4867016"/>
            <a:ext cx="985334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WALKED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14"/>
          <p:cNvSpPr txBox="1"/>
          <p:nvPr/>
        </p:nvSpPr>
        <p:spPr>
          <a:xfrm>
            <a:off x="3308583" y="5212094"/>
            <a:ext cx="61799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SAW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4"/>
          <p:cNvSpPr txBox="1"/>
          <p:nvPr/>
        </p:nvSpPr>
        <p:spPr>
          <a:xfrm>
            <a:off x="2967977" y="5513252"/>
            <a:ext cx="51603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SAT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14"/>
          <p:cNvSpPr txBox="1"/>
          <p:nvPr/>
        </p:nvSpPr>
        <p:spPr>
          <a:xfrm>
            <a:off x="802075" y="5814410"/>
            <a:ext cx="68307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TOLD</a:t>
            </a:r>
            <a:endParaRPr sz="1800">
              <a:solidFill>
                <a:srgbClr val="FFC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14">
            <a:hlinkClick action="ppaction://hlinksldjump" r:id="rId5"/>
          </p:cNvPr>
          <p:cNvSpPr/>
          <p:nvPr/>
        </p:nvSpPr>
        <p:spPr>
          <a:xfrm>
            <a:off x="8143900" y="5929330"/>
            <a:ext cx="756664" cy="685226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5000"/>
                </a:moveTo>
                <a:lnTo>
                  <a:pt x="19249" y="60000"/>
                </a:lnTo>
                <a:lnTo>
                  <a:pt x="29436" y="60000"/>
                </a:lnTo>
                <a:lnTo>
                  <a:pt x="29436" y="105000"/>
                </a:lnTo>
                <a:lnTo>
                  <a:pt x="90564" y="105000"/>
                </a:lnTo>
                <a:lnTo>
                  <a:pt x="90564" y="60000"/>
                </a:lnTo>
                <a:lnTo>
                  <a:pt x="100751" y="60000"/>
                </a:lnTo>
                <a:lnTo>
                  <a:pt x="85470" y="43125"/>
                </a:lnTo>
                <a:lnTo>
                  <a:pt x="85470" y="20625"/>
                </a:lnTo>
                <a:lnTo>
                  <a:pt x="75282" y="20625"/>
                </a:lnTo>
                <a:lnTo>
                  <a:pt x="75282" y="31875"/>
                </a:lnTo>
                <a:close/>
              </a:path>
              <a:path extrusionOk="0" fill="darkenLess" h="120000" w="120000">
                <a:moveTo>
                  <a:pt x="85470" y="43125"/>
                </a:moveTo>
                <a:lnTo>
                  <a:pt x="85470" y="20625"/>
                </a:lnTo>
                <a:lnTo>
                  <a:pt x="75282" y="20625"/>
                </a:lnTo>
                <a:lnTo>
                  <a:pt x="75282" y="31875"/>
                </a:lnTo>
                <a:close/>
                <a:moveTo>
                  <a:pt x="29436" y="60000"/>
                </a:moveTo>
                <a:lnTo>
                  <a:pt x="29436" y="105000"/>
                </a:lnTo>
                <a:lnTo>
                  <a:pt x="54906" y="105000"/>
                </a:lnTo>
                <a:lnTo>
                  <a:pt x="54906" y="82500"/>
                </a:lnTo>
                <a:lnTo>
                  <a:pt x="65094" y="82500"/>
                </a:lnTo>
                <a:lnTo>
                  <a:pt x="65094" y="105000"/>
                </a:lnTo>
                <a:lnTo>
                  <a:pt x="90564" y="105000"/>
                </a:lnTo>
                <a:lnTo>
                  <a:pt x="90564" y="60000"/>
                </a:lnTo>
                <a:close/>
              </a:path>
              <a:path extrusionOk="0" fill="darken" h="120000" w="120000">
                <a:moveTo>
                  <a:pt x="60000" y="15000"/>
                </a:moveTo>
                <a:lnTo>
                  <a:pt x="19249" y="60000"/>
                </a:lnTo>
                <a:lnTo>
                  <a:pt x="100751" y="60000"/>
                </a:lnTo>
                <a:close/>
                <a:moveTo>
                  <a:pt x="54906" y="82500"/>
                </a:moveTo>
                <a:lnTo>
                  <a:pt x="65094" y="82500"/>
                </a:lnTo>
                <a:lnTo>
                  <a:pt x="65094" y="105000"/>
                </a:lnTo>
                <a:lnTo>
                  <a:pt x="54906" y="105000"/>
                </a:lnTo>
                <a:close/>
              </a:path>
              <a:path extrusionOk="0" fill="none" h="120000" w="120000">
                <a:moveTo>
                  <a:pt x="60000" y="15000"/>
                </a:moveTo>
                <a:lnTo>
                  <a:pt x="75282" y="31875"/>
                </a:lnTo>
                <a:lnTo>
                  <a:pt x="75282" y="20625"/>
                </a:lnTo>
                <a:lnTo>
                  <a:pt x="85470" y="20625"/>
                </a:lnTo>
                <a:lnTo>
                  <a:pt x="85470" y="43125"/>
                </a:lnTo>
                <a:lnTo>
                  <a:pt x="100751" y="60000"/>
                </a:lnTo>
                <a:lnTo>
                  <a:pt x="90564" y="60000"/>
                </a:lnTo>
                <a:lnTo>
                  <a:pt x="90564" y="105000"/>
                </a:lnTo>
                <a:lnTo>
                  <a:pt x="29436" y="105000"/>
                </a:lnTo>
                <a:lnTo>
                  <a:pt x="29436" y="60000"/>
                </a:lnTo>
                <a:lnTo>
                  <a:pt x="19249" y="60000"/>
                </a:lnTo>
                <a:close/>
                <a:moveTo>
                  <a:pt x="75282" y="31875"/>
                </a:moveTo>
                <a:lnTo>
                  <a:pt x="85470" y="43125"/>
                </a:lnTo>
                <a:moveTo>
                  <a:pt x="90564" y="60000"/>
                </a:moveTo>
                <a:lnTo>
                  <a:pt x="29436" y="60000"/>
                </a:lnTo>
                <a:moveTo>
                  <a:pt x="54906" y="105000"/>
                </a:moveTo>
                <a:lnTo>
                  <a:pt x="54906" y="82500"/>
                </a:lnTo>
                <a:lnTo>
                  <a:pt x="65094" y="82500"/>
                </a:lnTo>
                <a:lnTo>
                  <a:pt x="65094" y="105000"/>
                </a:lnTo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5"/>
          <p:cNvSpPr/>
          <p:nvPr/>
        </p:nvSpPr>
        <p:spPr>
          <a:xfrm>
            <a:off x="611560" y="891033"/>
            <a:ext cx="5000700" cy="1077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400" u="sng" cap="none" strike="noStrike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Video</a:t>
            </a:r>
            <a:r>
              <a:rPr b="0" i="0" lang="en-US" sz="2400" u="none" cap="none" strike="noStrike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 “The Sorting Ceremony”   -    </a:t>
            </a:r>
            <a:r>
              <a:rPr lang="en-US" sz="2000" u="sng">
                <a:solidFill>
                  <a:srgbClr val="FFC000"/>
                </a:solidFill>
                <a:latin typeface="Comic Sans MS"/>
                <a:ea typeface="Comic Sans MS"/>
                <a:cs typeface="Comic Sans MS"/>
                <a:sym typeface="Comic Sans MS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https://www.youtube.com/watch?v=z4K2F_OALPQ</a:t>
            </a:r>
            <a:r>
              <a:rPr lang="en-US" sz="2000">
                <a:solidFill>
                  <a:srgbClr val="FFC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b="0" i="0" sz="3600" u="none" cap="none" strike="noStrike">
              <a:solidFill>
                <a:srgbClr val="FFC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6" name="Google Shape;196;p15"/>
          <p:cNvSpPr/>
          <p:nvPr/>
        </p:nvSpPr>
        <p:spPr>
          <a:xfrm>
            <a:off x="293275" y="2573550"/>
            <a:ext cx="8572500" cy="3639300"/>
          </a:xfrm>
          <a:prstGeom prst="rect">
            <a:avLst/>
          </a:prstGeom>
          <a:noFill/>
          <a:ln cap="flat" cmpd="sng" w="9525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360363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DE9D8"/>
              </a:buClr>
              <a:buSzPts val="1800"/>
              <a:buFont typeface="Arial"/>
              <a:buNone/>
            </a:pPr>
            <a:r>
              <a:rPr b="1" i="0" lang="en-US" sz="2000" u="sng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¤</a:t>
            </a:r>
            <a:r>
              <a:rPr b="1" i="0" lang="en-US" sz="2100" u="sng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 Who chooses the house you go to ?</a:t>
            </a:r>
            <a:endParaRPr b="0" i="0" sz="1300" u="none" cap="none" strike="noStrike">
              <a:solidFill>
                <a:srgbClr val="FF99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DE9D8"/>
              </a:buClr>
              <a:buSzPts val="1800"/>
              <a:buFont typeface="Arial"/>
              <a:buNone/>
            </a:pPr>
            <a:r>
              <a:rPr b="0" i="1" lang="en-US" sz="2000" u="none" cap="none" strike="noStrike">
                <a:solidFill>
                  <a:srgbClr val="00FF00"/>
                </a:solidFill>
                <a:latin typeface="Arial"/>
                <a:ea typeface="Arial"/>
                <a:cs typeface="Arial"/>
                <a:sym typeface="Arial"/>
              </a:rPr>
              <a:t>Professor Dumbledore		Professor MacGonagall	   the Sorting Hat</a:t>
            </a:r>
            <a:endParaRPr b="0" i="1" sz="1200" u="none" cap="none" strike="noStrike">
              <a:solidFill>
                <a:srgbClr val="00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DE9D8"/>
              </a:buClr>
              <a:buSzPts val="1800"/>
              <a:buFont typeface="Arial"/>
              <a:buNone/>
            </a:pPr>
            <a:r>
              <a:rPr b="1" i="0" lang="en-US" sz="2000" u="sng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¤</a:t>
            </a:r>
            <a:r>
              <a:rPr b="1" i="0" lang="en-US" sz="2100" u="sng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 Who goes first ?</a:t>
            </a:r>
            <a:endParaRPr b="0" i="0" sz="1300" u="none" cap="none" strike="noStrike">
              <a:solidFill>
                <a:srgbClr val="FF99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DE9D8"/>
              </a:buClr>
              <a:buSzPts val="1800"/>
              <a:buFont typeface="Arial"/>
              <a:buNone/>
            </a:pPr>
            <a:r>
              <a:rPr b="0" i="0" lang="en-US" sz="2000" u="none" cap="none" strike="noStrike">
                <a:solidFill>
                  <a:srgbClr val="00FF00"/>
                </a:solidFill>
                <a:latin typeface="Arial"/>
                <a:ea typeface="Arial"/>
                <a:cs typeface="Arial"/>
                <a:sym typeface="Arial"/>
              </a:rPr>
              <a:t>Draco Malfoy		Hermione Granger		Harry Potter</a:t>
            </a:r>
            <a:endParaRPr b="0" i="0" sz="1200" u="none" cap="none" strike="noStrike">
              <a:solidFill>
                <a:srgbClr val="00FF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DE9D8"/>
              </a:buClr>
              <a:buSzPts val="1800"/>
              <a:buFont typeface="Arial"/>
              <a:buNone/>
            </a:pPr>
            <a:r>
              <a:rPr b="1" i="0" lang="en-US" sz="2100" u="sng" cap="none" strike="noStrike">
                <a:solidFill>
                  <a:srgbClr val="FF9900"/>
                </a:solidFill>
                <a:latin typeface="Arial"/>
                <a:ea typeface="Arial"/>
                <a:cs typeface="Arial"/>
                <a:sym typeface="Arial"/>
              </a:rPr>
              <a:t>¤ Right or Wrong ?</a:t>
            </a:r>
            <a:endParaRPr b="0" i="0" sz="1300" u="none" cap="none" strike="noStrike">
              <a:solidFill>
                <a:srgbClr val="FF99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DE9D8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rPr>
              <a:t>The Sorting Hat finds it difficult to choose a House for Harry. 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	             R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W</a:t>
            </a:r>
            <a:endParaRPr b="0" i="0" sz="1200" u="none" cap="none" strike="noStrike">
              <a:solidFill>
                <a:srgbClr val="FDE9D8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DE9D8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FF00"/>
                </a:solidFill>
                <a:latin typeface="Arial"/>
                <a:ea typeface="Arial"/>
                <a:cs typeface="Arial"/>
                <a:sym typeface="Arial"/>
              </a:rPr>
              <a:t>The Sorting Hat thinks Harry has no courage.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			 			R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W</a:t>
            </a:r>
            <a:endParaRPr b="0" i="0" sz="1200" u="none" cap="none" strike="noStrike">
              <a:solidFill>
                <a:srgbClr val="FDE9D8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DE9D8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rPr>
              <a:t>The Sorting Hat thinks Harry has talent.	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							R</a:t>
            </a:r>
            <a:r>
              <a:rPr lang="en-US" sz="2000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W</a:t>
            </a:r>
            <a:endParaRPr b="0" i="0" sz="1200" u="none" cap="none" strike="noStrike">
              <a:solidFill>
                <a:srgbClr val="FDE9D8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DE9D8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FF00"/>
                </a:solidFill>
                <a:latin typeface="Arial"/>
                <a:ea typeface="Arial"/>
                <a:cs typeface="Arial"/>
                <a:sym typeface="Arial"/>
              </a:rPr>
              <a:t>Harry wants to go to Slytherin.	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								        R</a:t>
            </a:r>
            <a:r>
              <a:rPr lang="en-US" sz="2000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W</a:t>
            </a:r>
            <a:endParaRPr b="0" i="0" sz="1200" u="none" cap="none" strike="noStrike">
              <a:solidFill>
                <a:srgbClr val="FDE9D8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2700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DE9D8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FFFF"/>
                </a:solidFill>
                <a:latin typeface="Arial"/>
                <a:ea typeface="Arial"/>
                <a:cs typeface="Arial"/>
                <a:sym typeface="Arial"/>
              </a:rPr>
              <a:t>Harry is happy to go to Gryffindor.	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								R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2000" u="none" cap="none" strike="noStrike">
                <a:solidFill>
                  <a:srgbClr val="FDE9D8"/>
                </a:solidFill>
                <a:latin typeface="Arial"/>
                <a:ea typeface="Arial"/>
                <a:cs typeface="Arial"/>
                <a:sym typeface="Arial"/>
              </a:rPr>
              <a:t>W</a:t>
            </a:r>
            <a:endParaRPr b="0" i="0" sz="2600" u="none" cap="none" strike="noStrike">
              <a:solidFill>
                <a:srgbClr val="FDE9D8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HogwartsSeal" id="197" name="Google Shape;197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373477" y="285726"/>
            <a:ext cx="2163825" cy="2287825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15">
            <a:hlinkClick action="ppaction://hlinksldjump" r:id="rId5"/>
          </p:cNvPr>
          <p:cNvSpPr/>
          <p:nvPr/>
        </p:nvSpPr>
        <p:spPr>
          <a:xfrm>
            <a:off x="8537303" y="6093324"/>
            <a:ext cx="476700" cy="491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6319"/>
                </a:moveTo>
                <a:lnTo>
                  <a:pt x="15000" y="60000"/>
                </a:lnTo>
                <a:lnTo>
                  <a:pt x="26250" y="60000"/>
                </a:lnTo>
                <a:lnTo>
                  <a:pt x="26250" y="103681"/>
                </a:lnTo>
                <a:lnTo>
                  <a:pt x="93750" y="103681"/>
                </a:lnTo>
                <a:lnTo>
                  <a:pt x="93750" y="60000"/>
                </a:lnTo>
                <a:lnTo>
                  <a:pt x="105000" y="60000"/>
                </a:lnTo>
                <a:lnTo>
                  <a:pt x="88125" y="43620"/>
                </a:lnTo>
                <a:lnTo>
                  <a:pt x="88125" y="21780"/>
                </a:lnTo>
                <a:lnTo>
                  <a:pt x="76875" y="21780"/>
                </a:lnTo>
                <a:lnTo>
                  <a:pt x="76875" y="32700"/>
                </a:lnTo>
                <a:close/>
              </a:path>
              <a:path extrusionOk="0" fill="darkenLess" h="120000" w="120000">
                <a:moveTo>
                  <a:pt x="88125" y="43620"/>
                </a:moveTo>
                <a:lnTo>
                  <a:pt x="88125" y="21780"/>
                </a:lnTo>
                <a:lnTo>
                  <a:pt x="76875" y="21780"/>
                </a:lnTo>
                <a:lnTo>
                  <a:pt x="76875" y="32700"/>
                </a:lnTo>
                <a:close/>
                <a:moveTo>
                  <a:pt x="26250" y="60000"/>
                </a:moveTo>
                <a:lnTo>
                  <a:pt x="26250" y="103681"/>
                </a:lnTo>
                <a:lnTo>
                  <a:pt x="54375" y="103681"/>
                </a:lnTo>
                <a:lnTo>
                  <a:pt x="54375" y="81840"/>
                </a:lnTo>
                <a:lnTo>
                  <a:pt x="65625" y="81840"/>
                </a:lnTo>
                <a:lnTo>
                  <a:pt x="65625" y="103681"/>
                </a:lnTo>
                <a:lnTo>
                  <a:pt x="93750" y="103681"/>
                </a:lnTo>
                <a:lnTo>
                  <a:pt x="93750" y="60000"/>
                </a:lnTo>
                <a:close/>
              </a:path>
              <a:path extrusionOk="0" fill="darken" h="120000" w="120000">
                <a:moveTo>
                  <a:pt x="60000" y="16319"/>
                </a:moveTo>
                <a:lnTo>
                  <a:pt x="15000" y="60000"/>
                </a:lnTo>
                <a:lnTo>
                  <a:pt x="105000" y="60000"/>
                </a:lnTo>
                <a:close/>
                <a:moveTo>
                  <a:pt x="54375" y="81840"/>
                </a:moveTo>
                <a:lnTo>
                  <a:pt x="65625" y="81840"/>
                </a:lnTo>
                <a:lnTo>
                  <a:pt x="65625" y="103681"/>
                </a:lnTo>
                <a:lnTo>
                  <a:pt x="54375" y="103681"/>
                </a:lnTo>
                <a:close/>
              </a:path>
              <a:path extrusionOk="0" fill="none" h="120000" w="120000">
                <a:moveTo>
                  <a:pt x="60000" y="16319"/>
                </a:moveTo>
                <a:lnTo>
                  <a:pt x="76875" y="32700"/>
                </a:lnTo>
                <a:lnTo>
                  <a:pt x="76875" y="21780"/>
                </a:lnTo>
                <a:lnTo>
                  <a:pt x="88125" y="21780"/>
                </a:lnTo>
                <a:lnTo>
                  <a:pt x="88125" y="43620"/>
                </a:lnTo>
                <a:lnTo>
                  <a:pt x="105000" y="60000"/>
                </a:lnTo>
                <a:lnTo>
                  <a:pt x="93750" y="60000"/>
                </a:lnTo>
                <a:lnTo>
                  <a:pt x="93750" y="103681"/>
                </a:lnTo>
                <a:lnTo>
                  <a:pt x="26250" y="103681"/>
                </a:lnTo>
                <a:lnTo>
                  <a:pt x="26250" y="60000"/>
                </a:lnTo>
                <a:lnTo>
                  <a:pt x="15000" y="60000"/>
                </a:lnTo>
                <a:close/>
                <a:moveTo>
                  <a:pt x="76875" y="32700"/>
                </a:moveTo>
                <a:lnTo>
                  <a:pt x="88125" y="43620"/>
                </a:lnTo>
                <a:moveTo>
                  <a:pt x="93750" y="60000"/>
                </a:moveTo>
                <a:lnTo>
                  <a:pt x="26250" y="60000"/>
                </a:lnTo>
                <a:moveTo>
                  <a:pt x="54375" y="103681"/>
                </a:moveTo>
                <a:lnTo>
                  <a:pt x="54375" y="81840"/>
                </a:lnTo>
                <a:lnTo>
                  <a:pt x="65625" y="81840"/>
                </a:lnTo>
                <a:lnTo>
                  <a:pt x="65625" y="103681"/>
                </a:lnTo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15"/>
          <p:cNvSpPr/>
          <p:nvPr/>
        </p:nvSpPr>
        <p:spPr>
          <a:xfrm>
            <a:off x="8348399" y="2938975"/>
            <a:ext cx="154158" cy="359564"/>
          </a:xfrm>
          <a:custGeom>
            <a:rect b="b" l="l" r="r" t="t"/>
            <a:pathLst>
              <a:path extrusionOk="0" h="356887" w="154158">
                <a:moveTo>
                  <a:pt x="0" y="134754"/>
                </a:moveTo>
                <a:cubicBezTo>
                  <a:pt x="36896" y="251059"/>
                  <a:pt x="73793" y="367365"/>
                  <a:pt x="96252" y="356135"/>
                </a:cubicBezTo>
                <a:cubicBezTo>
                  <a:pt x="118711" y="344906"/>
                  <a:pt x="125128" y="126733"/>
                  <a:pt x="134753" y="67377"/>
                </a:cubicBezTo>
                <a:cubicBezTo>
                  <a:pt x="144378" y="8021"/>
                  <a:pt x="155608" y="0"/>
                  <a:pt x="154004" y="0"/>
                </a:cubicBezTo>
                <a:cubicBezTo>
                  <a:pt x="152400" y="0"/>
                  <a:pt x="138764" y="33688"/>
                  <a:pt x="125128" y="67377"/>
                </a:cubicBezTo>
              </a:path>
            </a:pathLst>
          </a:cu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15"/>
          <p:cNvSpPr/>
          <p:nvPr/>
        </p:nvSpPr>
        <p:spPr>
          <a:xfrm>
            <a:off x="4833529" y="3627280"/>
            <a:ext cx="154158" cy="356887"/>
          </a:xfrm>
          <a:custGeom>
            <a:rect b="b" l="l" r="r" t="t"/>
            <a:pathLst>
              <a:path extrusionOk="0" h="356887" w="154158">
                <a:moveTo>
                  <a:pt x="0" y="134754"/>
                </a:moveTo>
                <a:cubicBezTo>
                  <a:pt x="36896" y="251059"/>
                  <a:pt x="73793" y="367365"/>
                  <a:pt x="96252" y="356135"/>
                </a:cubicBezTo>
                <a:cubicBezTo>
                  <a:pt x="118711" y="344906"/>
                  <a:pt x="125128" y="126733"/>
                  <a:pt x="134753" y="67377"/>
                </a:cubicBezTo>
                <a:cubicBezTo>
                  <a:pt x="144378" y="8021"/>
                  <a:pt x="155608" y="0"/>
                  <a:pt x="154004" y="0"/>
                </a:cubicBezTo>
                <a:cubicBezTo>
                  <a:pt x="152400" y="0"/>
                  <a:pt x="138764" y="33688"/>
                  <a:pt x="125128" y="67377"/>
                </a:cubicBezTo>
              </a:path>
            </a:pathLst>
          </a:cu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15"/>
          <p:cNvSpPr/>
          <p:nvPr/>
        </p:nvSpPr>
        <p:spPr>
          <a:xfrm>
            <a:off x="8079986" y="4389719"/>
            <a:ext cx="360000" cy="360000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15"/>
          <p:cNvSpPr/>
          <p:nvPr/>
        </p:nvSpPr>
        <p:spPr>
          <a:xfrm>
            <a:off x="8442728" y="5421520"/>
            <a:ext cx="360000" cy="360000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3" name="Google Shape;203;p15"/>
          <p:cNvSpPr/>
          <p:nvPr/>
        </p:nvSpPr>
        <p:spPr>
          <a:xfrm>
            <a:off x="8079928" y="5138721"/>
            <a:ext cx="360000" cy="360000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4" name="Google Shape;204;p15"/>
          <p:cNvSpPr/>
          <p:nvPr/>
        </p:nvSpPr>
        <p:spPr>
          <a:xfrm>
            <a:off x="8079928" y="5887718"/>
            <a:ext cx="360000" cy="360000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5"/>
          <p:cNvSpPr/>
          <p:nvPr/>
        </p:nvSpPr>
        <p:spPr>
          <a:xfrm>
            <a:off x="8348411" y="4749719"/>
            <a:ext cx="360000" cy="360000"/>
          </a:xfrm>
          <a:prstGeom prst="ellipse">
            <a:avLst/>
          </a:prstGeom>
          <a:noFill/>
          <a:ln cap="flat" cmpd="sng" w="25400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:\Users\Dmitry Filippov\Desktop\Harry-Potter-hogwarts-house-rivalry-19903230-2100-1398 (1).jpg" id="210" name="Google Shape;21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96823" y="0"/>
            <a:ext cx="924082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16"/>
          <p:cNvSpPr txBox="1"/>
          <p:nvPr/>
        </p:nvSpPr>
        <p:spPr>
          <a:xfrm>
            <a:off x="2070100" y="6384350"/>
            <a:ext cx="49896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Сlick and report the </a:t>
            </a:r>
            <a:r>
              <a:rPr b="1" i="1"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sentences</a:t>
            </a:r>
            <a:r>
              <a:rPr b="1" i="1"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b="1" i="1" sz="2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2" name="Google Shape;212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077570" y="4055011"/>
            <a:ext cx="533398" cy="53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459943" y="4164327"/>
            <a:ext cx="533398" cy="53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919309" y="4753794"/>
            <a:ext cx="533398" cy="53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00648" y="4898930"/>
            <a:ext cx="533398" cy="53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23351" y="4647966"/>
            <a:ext cx="745054" cy="745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7" name="Google Shape;217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31293" y="2562155"/>
            <a:ext cx="533398" cy="53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14665" y="4790710"/>
            <a:ext cx="533398" cy="53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50457" y="4502706"/>
            <a:ext cx="533398" cy="53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0" name="Google Shape;220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93810" y="4095294"/>
            <a:ext cx="533398" cy="53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87788" y="4490256"/>
            <a:ext cx="533398" cy="533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435153" y="2868518"/>
            <a:ext cx="565599" cy="565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rot="-5127275">
            <a:off x="3645072" y="4346146"/>
            <a:ext cx="1822415" cy="1822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300526" y="5550971"/>
            <a:ext cx="435370" cy="521848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16"/>
          <p:cNvSpPr/>
          <p:nvPr/>
        </p:nvSpPr>
        <p:spPr>
          <a:xfrm>
            <a:off x="2993209" y="1115158"/>
            <a:ext cx="3267184" cy="939713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REPORTED SPEECH</a:t>
            </a:r>
            <a:endParaRPr b="1" sz="2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6" name="Google Shape;226;p16"/>
          <p:cNvSpPr/>
          <p:nvPr/>
        </p:nvSpPr>
        <p:spPr>
          <a:xfrm>
            <a:off x="0" y="378825"/>
            <a:ext cx="1953493" cy="1308338"/>
          </a:xfrm>
          <a:prstGeom prst="cloudCallout">
            <a:avLst>
              <a:gd fmla="val -77" name="adj1"/>
              <a:gd fmla="val 86624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can make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magic potion.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6"/>
          <p:cNvSpPr/>
          <p:nvPr/>
        </p:nvSpPr>
        <p:spPr>
          <a:xfrm>
            <a:off x="503549" y="5099212"/>
            <a:ext cx="2232247" cy="1500550"/>
          </a:xfrm>
          <a:prstGeom prst="cloudCallout">
            <a:avLst>
              <a:gd fmla="val 15119" name="adj1"/>
              <a:gd fmla="val -190544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Why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do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I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have to stay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 this school?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8" name="Google Shape;228;p16"/>
          <p:cNvSpPr/>
          <p:nvPr/>
        </p:nvSpPr>
        <p:spPr>
          <a:xfrm>
            <a:off x="1403649" y="849345"/>
            <a:ext cx="1584176" cy="1308338"/>
          </a:xfrm>
          <a:prstGeom prst="cloudCallout">
            <a:avLst>
              <a:gd fmla="val 20405" name="adj1"/>
              <a:gd fmla="val 71970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love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our teacher!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6"/>
          <p:cNvSpPr/>
          <p:nvPr/>
        </p:nvSpPr>
        <p:spPr>
          <a:xfrm>
            <a:off x="2411759" y="648889"/>
            <a:ext cx="2304257" cy="1233578"/>
          </a:xfrm>
          <a:prstGeom prst="cloudCallout">
            <a:avLst>
              <a:gd fmla="val 35766" name="adj1"/>
              <a:gd fmla="val 82957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want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to play Quidditch.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6"/>
          <p:cNvSpPr/>
          <p:nvPr/>
        </p:nvSpPr>
        <p:spPr>
          <a:xfrm>
            <a:off x="2070106" y="5383757"/>
            <a:ext cx="1939870" cy="1371431"/>
          </a:xfrm>
          <a:prstGeom prst="cloudCallout">
            <a:avLst>
              <a:gd fmla="val 10468" name="adj1"/>
              <a:gd fmla="val -173743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don’t understand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this spell.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6"/>
          <p:cNvSpPr/>
          <p:nvPr/>
        </p:nvSpPr>
        <p:spPr>
          <a:xfrm>
            <a:off x="4684573" y="157881"/>
            <a:ext cx="2484486" cy="1667263"/>
          </a:xfrm>
          <a:prstGeom prst="cloudCallout">
            <a:avLst>
              <a:gd fmla="val -11106" name="adj1"/>
              <a:gd fmla="val 67143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are learning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how to make a spell.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2" name="Google Shape;232;p16"/>
          <p:cNvSpPr/>
          <p:nvPr/>
        </p:nvSpPr>
        <p:spPr>
          <a:xfrm>
            <a:off x="2411759" y="586602"/>
            <a:ext cx="1939870" cy="1371431"/>
          </a:xfrm>
          <a:prstGeom prst="cloudCallout">
            <a:avLst>
              <a:gd fmla="val 18831" name="adj1"/>
              <a:gd fmla="val 87580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I’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ve got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new broom.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6"/>
          <p:cNvSpPr/>
          <p:nvPr/>
        </p:nvSpPr>
        <p:spPr>
          <a:xfrm>
            <a:off x="3257579" y="4477501"/>
            <a:ext cx="1909200" cy="1500600"/>
          </a:xfrm>
          <a:prstGeom prst="cloudCallout">
            <a:avLst>
              <a:gd fmla="val -1999" name="adj1"/>
              <a:gd fmla="val -168782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want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Harry to ask me out.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16"/>
          <p:cNvSpPr/>
          <p:nvPr/>
        </p:nvSpPr>
        <p:spPr>
          <a:xfrm>
            <a:off x="2959742" y="2521273"/>
            <a:ext cx="544367" cy="292395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6"/>
          <p:cNvSpPr/>
          <p:nvPr/>
        </p:nvSpPr>
        <p:spPr>
          <a:xfrm>
            <a:off x="2224559" y="3655461"/>
            <a:ext cx="544500" cy="32037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6" name="Google Shape;236;p16"/>
          <p:cNvSpPr/>
          <p:nvPr/>
        </p:nvSpPr>
        <p:spPr>
          <a:xfrm>
            <a:off x="1403647" y="2192670"/>
            <a:ext cx="936105" cy="3358827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6"/>
          <p:cNvSpPr/>
          <p:nvPr/>
        </p:nvSpPr>
        <p:spPr>
          <a:xfrm>
            <a:off x="179512" y="2192670"/>
            <a:ext cx="1152128" cy="3358827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8" name="Google Shape;238;p16"/>
          <p:cNvSpPr/>
          <p:nvPr/>
        </p:nvSpPr>
        <p:spPr>
          <a:xfrm>
            <a:off x="4027633" y="2469069"/>
            <a:ext cx="544500" cy="2924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9" name="Google Shape;239;p16"/>
          <p:cNvSpPr/>
          <p:nvPr/>
        </p:nvSpPr>
        <p:spPr>
          <a:xfrm>
            <a:off x="5386100" y="2157683"/>
            <a:ext cx="419819" cy="696895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0" name="Google Shape;240;p16"/>
          <p:cNvSpPr/>
          <p:nvPr/>
        </p:nvSpPr>
        <p:spPr>
          <a:xfrm>
            <a:off x="4627904" y="2521273"/>
            <a:ext cx="868004" cy="321442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1" name="Google Shape;241;p16"/>
          <p:cNvSpPr/>
          <p:nvPr/>
        </p:nvSpPr>
        <p:spPr>
          <a:xfrm>
            <a:off x="6884164" y="0"/>
            <a:ext cx="2156511" cy="1588601"/>
          </a:xfrm>
          <a:prstGeom prst="cloudCallout">
            <a:avLst>
              <a:gd fmla="val 9627" name="adj1"/>
              <a:gd fmla="val 70792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must find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the Sorcerer’s stone!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2" name="Google Shape;242;p16"/>
          <p:cNvSpPr/>
          <p:nvPr/>
        </p:nvSpPr>
        <p:spPr>
          <a:xfrm>
            <a:off x="4108507" y="511036"/>
            <a:ext cx="1939870" cy="1371431"/>
          </a:xfrm>
          <a:prstGeom prst="cloudCallout">
            <a:avLst>
              <a:gd fmla="val 2104" name="adj1"/>
              <a:gd fmla="val 82203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miss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my parents.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6"/>
          <p:cNvSpPr/>
          <p:nvPr/>
        </p:nvSpPr>
        <p:spPr>
          <a:xfrm>
            <a:off x="5264627" y="352453"/>
            <a:ext cx="2156511" cy="1447897"/>
          </a:xfrm>
          <a:prstGeom prst="cloudCallout">
            <a:avLst>
              <a:gd fmla="val 7575" name="adj1"/>
              <a:gd fmla="val 79147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transformed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him in a cat.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6"/>
          <p:cNvSpPr/>
          <p:nvPr/>
        </p:nvSpPr>
        <p:spPr>
          <a:xfrm>
            <a:off x="4696239" y="5113526"/>
            <a:ext cx="1909350" cy="1500549"/>
          </a:xfrm>
          <a:prstGeom prst="cloudCallout">
            <a:avLst>
              <a:gd fmla="val 8150" name="adj1"/>
              <a:gd fmla="val -187502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Harry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is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my best friend.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6"/>
          <p:cNvSpPr/>
          <p:nvPr/>
        </p:nvSpPr>
        <p:spPr>
          <a:xfrm>
            <a:off x="5955546" y="4941247"/>
            <a:ext cx="2071396" cy="1629858"/>
          </a:xfrm>
          <a:prstGeom prst="cloudCallout">
            <a:avLst>
              <a:gd fmla="val 13718" name="adj1"/>
              <a:gd fmla="val -158461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My owl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has brought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me a letter today.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6"/>
          <p:cNvSpPr/>
          <p:nvPr/>
        </p:nvSpPr>
        <p:spPr>
          <a:xfrm>
            <a:off x="7464612" y="4715144"/>
            <a:ext cx="1610977" cy="1251233"/>
          </a:xfrm>
          <a:prstGeom prst="cloudCallout">
            <a:avLst>
              <a:gd fmla="val -23174" name="adj1"/>
              <a:gd fmla="val -156355" name="adj2"/>
            </a:avLst>
          </a:prstGeom>
          <a:solidFill>
            <a:srgbClr val="FFFFEB"/>
          </a:solidFill>
          <a:ln cap="flat" cmpd="sng" w="25400">
            <a:solidFill>
              <a:srgbClr val="0C0C0C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Harry </a:t>
            </a:r>
            <a:r>
              <a:rPr b="1"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is </a:t>
            </a:r>
            <a:r>
              <a:rPr b="1"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my hero!</a:t>
            </a:r>
            <a:endParaRPr b="1"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6"/>
          <p:cNvSpPr/>
          <p:nvPr/>
        </p:nvSpPr>
        <p:spPr>
          <a:xfrm>
            <a:off x="5468405" y="2620145"/>
            <a:ext cx="850358" cy="319892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16"/>
          <p:cNvSpPr/>
          <p:nvPr/>
        </p:nvSpPr>
        <p:spPr>
          <a:xfrm>
            <a:off x="6393635" y="2373970"/>
            <a:ext cx="666014" cy="319892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16"/>
          <p:cNvSpPr/>
          <p:nvPr/>
        </p:nvSpPr>
        <p:spPr>
          <a:xfrm>
            <a:off x="6975297" y="2521273"/>
            <a:ext cx="666014" cy="329780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16"/>
          <p:cNvSpPr/>
          <p:nvPr/>
        </p:nvSpPr>
        <p:spPr>
          <a:xfrm>
            <a:off x="7883815" y="1975216"/>
            <a:ext cx="951876" cy="398028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16"/>
          <p:cNvSpPr/>
          <p:nvPr/>
        </p:nvSpPr>
        <p:spPr>
          <a:xfrm>
            <a:off x="7543081" y="2739384"/>
            <a:ext cx="811840" cy="319892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2" name="Google Shape;252;p16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7434935" y="5490130"/>
            <a:ext cx="722234" cy="912296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p16"/>
          <p:cNvSpPr/>
          <p:nvPr/>
        </p:nvSpPr>
        <p:spPr>
          <a:xfrm>
            <a:off x="-453245" y="-149551"/>
            <a:ext cx="2526782" cy="5400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</a:pPr>
            <a:r>
              <a:rPr b="1" i="0" lang="en-US" sz="1400" u="sng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www.vk.com/egppt</a:t>
            </a:r>
            <a:r>
              <a:rPr b="1" i="0" lang="en-US" sz="1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b="1" i="0" sz="14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16"/>
          <p:cNvSpPr/>
          <p:nvPr/>
        </p:nvSpPr>
        <p:spPr>
          <a:xfrm>
            <a:off x="3477090" y="2478772"/>
            <a:ext cx="544500" cy="29241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5" name="Google Shape;255;p16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-100267" y="5899603"/>
            <a:ext cx="1552445" cy="873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6" name="Google Shape;256;p16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3747299" y="1917372"/>
            <a:ext cx="740998" cy="370499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16"/>
          <p:cNvSpPr/>
          <p:nvPr/>
        </p:nvSpPr>
        <p:spPr>
          <a:xfrm>
            <a:off x="3213631" y="1938551"/>
            <a:ext cx="1718409" cy="51712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8" name="Google Shape;258;p16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8256925" y="328917"/>
            <a:ext cx="474613" cy="474613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16">
            <a:hlinkClick action="ppaction://hlinksldjump" r:id="rId13"/>
          </p:cNvPr>
          <p:cNvSpPr/>
          <p:nvPr/>
        </p:nvSpPr>
        <p:spPr>
          <a:xfrm>
            <a:off x="8501090" y="6286520"/>
            <a:ext cx="470912" cy="399474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60000" y="15000"/>
                </a:moveTo>
                <a:lnTo>
                  <a:pt x="21827" y="60000"/>
                </a:lnTo>
                <a:lnTo>
                  <a:pt x="31370" y="60000"/>
                </a:lnTo>
                <a:lnTo>
                  <a:pt x="31370" y="105000"/>
                </a:lnTo>
                <a:lnTo>
                  <a:pt x="88630" y="105000"/>
                </a:lnTo>
                <a:lnTo>
                  <a:pt x="88630" y="60000"/>
                </a:lnTo>
                <a:lnTo>
                  <a:pt x="98173" y="60000"/>
                </a:lnTo>
                <a:lnTo>
                  <a:pt x="83858" y="43125"/>
                </a:lnTo>
                <a:lnTo>
                  <a:pt x="83858" y="20625"/>
                </a:lnTo>
                <a:lnTo>
                  <a:pt x="74315" y="20625"/>
                </a:lnTo>
                <a:lnTo>
                  <a:pt x="74315" y="31875"/>
                </a:lnTo>
                <a:close/>
              </a:path>
              <a:path extrusionOk="0" fill="darkenLess" h="120000" w="120000">
                <a:moveTo>
                  <a:pt x="83858" y="43125"/>
                </a:moveTo>
                <a:lnTo>
                  <a:pt x="83858" y="20625"/>
                </a:lnTo>
                <a:lnTo>
                  <a:pt x="74315" y="20625"/>
                </a:lnTo>
                <a:lnTo>
                  <a:pt x="74315" y="31875"/>
                </a:lnTo>
                <a:close/>
                <a:moveTo>
                  <a:pt x="31370" y="60000"/>
                </a:moveTo>
                <a:lnTo>
                  <a:pt x="31370" y="105000"/>
                </a:lnTo>
                <a:lnTo>
                  <a:pt x="55228" y="105000"/>
                </a:lnTo>
                <a:lnTo>
                  <a:pt x="55228" y="82500"/>
                </a:lnTo>
                <a:lnTo>
                  <a:pt x="64772" y="82500"/>
                </a:lnTo>
                <a:lnTo>
                  <a:pt x="64772" y="105000"/>
                </a:lnTo>
                <a:lnTo>
                  <a:pt x="88630" y="105000"/>
                </a:lnTo>
                <a:lnTo>
                  <a:pt x="88630" y="60000"/>
                </a:lnTo>
                <a:close/>
              </a:path>
              <a:path extrusionOk="0" fill="darken" h="120000" w="120000">
                <a:moveTo>
                  <a:pt x="60000" y="15000"/>
                </a:moveTo>
                <a:lnTo>
                  <a:pt x="21827" y="60000"/>
                </a:lnTo>
                <a:lnTo>
                  <a:pt x="98173" y="60000"/>
                </a:lnTo>
                <a:close/>
                <a:moveTo>
                  <a:pt x="55228" y="82500"/>
                </a:moveTo>
                <a:lnTo>
                  <a:pt x="64772" y="82500"/>
                </a:lnTo>
                <a:lnTo>
                  <a:pt x="64772" y="105000"/>
                </a:lnTo>
                <a:lnTo>
                  <a:pt x="55228" y="105000"/>
                </a:lnTo>
                <a:close/>
              </a:path>
              <a:path extrusionOk="0" fill="none" h="120000" w="120000">
                <a:moveTo>
                  <a:pt x="60000" y="15000"/>
                </a:moveTo>
                <a:lnTo>
                  <a:pt x="74315" y="31875"/>
                </a:lnTo>
                <a:lnTo>
                  <a:pt x="74315" y="20625"/>
                </a:lnTo>
                <a:lnTo>
                  <a:pt x="83858" y="20625"/>
                </a:lnTo>
                <a:lnTo>
                  <a:pt x="83858" y="43125"/>
                </a:lnTo>
                <a:lnTo>
                  <a:pt x="98173" y="60000"/>
                </a:lnTo>
                <a:lnTo>
                  <a:pt x="88630" y="60000"/>
                </a:lnTo>
                <a:lnTo>
                  <a:pt x="88630" y="105000"/>
                </a:lnTo>
                <a:lnTo>
                  <a:pt x="31370" y="105000"/>
                </a:lnTo>
                <a:lnTo>
                  <a:pt x="31370" y="60000"/>
                </a:lnTo>
                <a:lnTo>
                  <a:pt x="21827" y="60000"/>
                </a:lnTo>
                <a:close/>
                <a:moveTo>
                  <a:pt x="74315" y="31875"/>
                </a:moveTo>
                <a:lnTo>
                  <a:pt x="83858" y="43125"/>
                </a:lnTo>
                <a:moveTo>
                  <a:pt x="88630" y="60000"/>
                </a:moveTo>
                <a:lnTo>
                  <a:pt x="31370" y="60000"/>
                </a:lnTo>
                <a:moveTo>
                  <a:pt x="55228" y="105000"/>
                </a:moveTo>
                <a:lnTo>
                  <a:pt x="55228" y="82500"/>
                </a:lnTo>
                <a:lnTo>
                  <a:pt x="64772" y="82500"/>
                </a:lnTo>
                <a:lnTo>
                  <a:pt x="64772" y="105000"/>
                </a:lnTo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2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23" presetSubtype="32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w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h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xit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1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" name="Google Shape;264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08476"/>
            <a:ext cx="9175968" cy="48173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" name="Google Shape;269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59960" y="1438346"/>
            <a:ext cx="5597384" cy="4255503"/>
          </a:xfrm>
          <a:prstGeom prst="rect">
            <a:avLst/>
          </a:prstGeom>
          <a:noFill/>
          <a:ln>
            <a:noFill/>
          </a:ln>
        </p:spPr>
      </p:pic>
      <p:sp>
        <p:nvSpPr>
          <p:cNvPr id="270" name="Google Shape;270;p4"/>
          <p:cNvSpPr txBox="1"/>
          <p:nvPr/>
        </p:nvSpPr>
        <p:spPr>
          <a:xfrm flipH="1">
            <a:off x="2554928" y="525898"/>
            <a:ext cx="3039594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8CB3E3"/>
                </a:solidFill>
                <a:latin typeface="Calibri"/>
                <a:ea typeface="Calibri"/>
                <a:cs typeface="Calibri"/>
                <a:sym typeface="Calibri"/>
              </a:rPr>
              <a:t>Choose the number of coat of arms</a:t>
            </a:r>
            <a:endParaRPr sz="3200">
              <a:solidFill>
                <a:srgbClr val="8CB3E3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1" name="Google Shape;271;p4">
            <a:hlinkClick action="ppaction://hlinksldjump" r:id="rId4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-43184" y="349769"/>
            <a:ext cx="2207580" cy="1374659"/>
          </a:xfrm>
          <a:prstGeom prst="rect">
            <a:avLst/>
          </a:prstGeom>
          <a:noFill/>
          <a:ln>
            <a:noFill/>
          </a:ln>
        </p:spPr>
      </p:pic>
      <p:sp>
        <p:nvSpPr>
          <p:cNvPr id="272" name="Google Shape;272;p4"/>
          <p:cNvSpPr txBox="1"/>
          <p:nvPr/>
        </p:nvSpPr>
        <p:spPr>
          <a:xfrm>
            <a:off x="1832688" y="546288"/>
            <a:ext cx="4187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36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3" name="Google Shape;273;p4">
            <a:hlinkClick action="ppaction://hlinksldjump" r:id="rId6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1504" y="5101665"/>
            <a:ext cx="2207580" cy="1374659"/>
          </a:xfrm>
          <a:prstGeom prst="rect">
            <a:avLst/>
          </a:prstGeom>
          <a:noFill/>
          <a:ln>
            <a:noFill/>
          </a:ln>
        </p:spPr>
      </p:pic>
      <p:sp>
        <p:nvSpPr>
          <p:cNvPr id="274" name="Google Shape;274;p4"/>
          <p:cNvSpPr txBox="1"/>
          <p:nvPr/>
        </p:nvSpPr>
        <p:spPr>
          <a:xfrm>
            <a:off x="2029732" y="5500368"/>
            <a:ext cx="4187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36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5" name="Google Shape;275;p4">
            <a:hlinkClick action="ppaction://hlinksldjump" r:id="rId7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804248" y="332656"/>
            <a:ext cx="2207580" cy="1374659"/>
          </a:xfrm>
          <a:prstGeom prst="rect">
            <a:avLst/>
          </a:prstGeom>
          <a:noFill/>
          <a:ln>
            <a:noFill/>
          </a:ln>
        </p:spPr>
      </p:pic>
      <p:sp>
        <p:nvSpPr>
          <p:cNvPr id="276" name="Google Shape;276;p4"/>
          <p:cNvSpPr txBox="1"/>
          <p:nvPr/>
        </p:nvSpPr>
        <p:spPr>
          <a:xfrm>
            <a:off x="6738640" y="574969"/>
            <a:ext cx="4187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36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7" name="Google Shape;277;p4">
            <a:hlinkClick action="ppaction://hlinksldjump" r:id="rId8"/>
          </p:cNvPr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962060" y="5244779"/>
            <a:ext cx="2207580" cy="1374659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4"/>
          <p:cNvSpPr txBox="1"/>
          <p:nvPr/>
        </p:nvSpPr>
        <p:spPr>
          <a:xfrm>
            <a:off x="6947992" y="5676736"/>
            <a:ext cx="41870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3600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9" name="Google Shape;279;p4"/>
          <p:cNvSpPr/>
          <p:nvPr/>
        </p:nvSpPr>
        <p:spPr>
          <a:xfrm flipH="1">
            <a:off x="2251410" y="195486"/>
            <a:ext cx="3216000" cy="2230500"/>
          </a:xfrm>
          <a:prstGeom prst="wedgeEllipseCallout">
            <a:avLst>
              <a:gd fmla="val -20833" name="adj1"/>
              <a:gd fmla="val 62500" name="adj2"/>
            </a:avLst>
          </a:prstGeom>
          <a:noFill/>
          <a:ln cap="flat" cmpd="sng" w="25400">
            <a:solidFill>
              <a:srgbClr val="FFFF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0" name="Google Shape;280;p4"/>
          <p:cNvSpPr txBox="1"/>
          <p:nvPr/>
        </p:nvSpPr>
        <p:spPr>
          <a:xfrm>
            <a:off x="5292080" y="3959974"/>
            <a:ext cx="18473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1"/>
                            </p:stCondLst>
                            <p:childTnLst>
                              <p:par>
                                <p:cTn fill="hold" nodeType="after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2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2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2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2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2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502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4002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5"/>
          <p:cNvSpPr txBox="1"/>
          <p:nvPr/>
        </p:nvSpPr>
        <p:spPr>
          <a:xfrm>
            <a:off x="755576" y="1124744"/>
            <a:ext cx="7920880" cy="201622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AE5F1"/>
              </a:buClr>
              <a:buSzPts val="8000"/>
              <a:buFont typeface="Arial"/>
              <a:buNone/>
            </a:pPr>
            <a:r>
              <a:rPr b="1" lang="en-US" sz="7600">
                <a:solidFill>
                  <a:srgbClr val="DAE5F1"/>
                </a:solidFill>
                <a:latin typeface="Arial"/>
                <a:ea typeface="Arial"/>
                <a:cs typeface="Arial"/>
                <a:sym typeface="Arial"/>
              </a:rPr>
              <a:t>GREAT CHOICE!</a:t>
            </a:r>
            <a:endParaRPr b="1" sz="7600">
              <a:solidFill>
                <a:srgbClr val="DAE5F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Гифка альбус дамблдор гиф картинка, скачать анимированный gif на GIFER" id="286" name="Google Shape;286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91680" y="3212976"/>
            <a:ext cx="5360165" cy="20882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gca62fbad38_0_1"/>
          <p:cNvSpPr txBox="1"/>
          <p:nvPr/>
        </p:nvSpPr>
        <p:spPr>
          <a:xfrm>
            <a:off x="1024975" y="503175"/>
            <a:ext cx="7350000" cy="66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список источников</a:t>
            </a:r>
            <a:endParaRPr sz="330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2" name="Google Shape;292;gca62fbad38_0_1"/>
          <p:cNvSpPr txBox="1"/>
          <p:nvPr/>
        </p:nvSpPr>
        <p:spPr>
          <a:xfrm>
            <a:off x="782700" y="1416325"/>
            <a:ext cx="7994700" cy="31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FFF2CC"/>
              </a:buClr>
              <a:buSzPts val="1600"/>
              <a:buFont typeface="Calibri"/>
              <a:buAutoNum type="arabicPeriod"/>
            </a:pPr>
            <a:r>
              <a:rPr lang="en-US" sz="1600" u="sng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http://www.vk.com/egppt</a:t>
            </a:r>
            <a:endParaRPr sz="1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FFF2CC"/>
              </a:buClr>
              <a:buSzPts val="1600"/>
              <a:buFont typeface="Calibri"/>
              <a:buAutoNum type="arabicPeriod"/>
            </a:pPr>
            <a:r>
              <a:rPr lang="en-US" sz="1600" u="sng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https://www.youtube.com/watch?v=z4K2F_OALPQ</a:t>
            </a:r>
            <a:endParaRPr sz="1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FFF2CC"/>
              </a:buClr>
              <a:buSzPts val="1600"/>
              <a:buFont typeface="Calibri"/>
              <a:buAutoNum type="arabicPeriod"/>
            </a:pPr>
            <a:r>
              <a:rPr lang="en-US" sz="1600" u="sng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http://www.youtube.com/watch?v=SafKm0tsSOw</a:t>
            </a:r>
            <a:endParaRPr sz="1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FFF2CC"/>
              </a:buClr>
              <a:buSzPts val="1600"/>
              <a:buFont typeface="Calibri"/>
              <a:buAutoNum type="arabicPeriod"/>
            </a:pPr>
            <a:r>
              <a:rPr lang="en-US" sz="1600" u="sng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https://learningapps.org/5345841</a:t>
            </a:r>
            <a:endParaRPr sz="1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FFF2CC"/>
              </a:buClr>
              <a:buSzPts val="1600"/>
              <a:buFont typeface="Calibri"/>
              <a:buAutoNum type="arabicPeriod"/>
            </a:pPr>
            <a:r>
              <a:rPr lang="en-US" sz="1600" u="sng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https://drive.google.com/file/d/1h2X4g8gQ27FcVOfr-NV5WCHrmAtumgid/view?usp=sharing</a:t>
            </a:r>
            <a:endParaRPr sz="1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FFF2CC"/>
              </a:buClr>
              <a:buSzPts val="1600"/>
              <a:buFont typeface="Calibri"/>
              <a:buAutoNum type="arabicPeriod"/>
            </a:pPr>
            <a:r>
              <a:rPr lang="en-US" sz="1600" u="sng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  <a:hlinkClick r:id="rId8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https://drive.google.com/file/d/1mVvjemXgL5CyRxdXlERC9Om7SvgxNEV_/view?usp=sharing</a:t>
            </a:r>
            <a:endParaRPr sz="1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FFF2CC"/>
              </a:buClr>
              <a:buSzPts val="1600"/>
              <a:buFont typeface="Calibri"/>
              <a:buAutoNum type="arabicPeriod"/>
            </a:pPr>
            <a:r>
              <a:rPr lang="en-US" sz="1600" u="sng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  <a:hlinkClick r:id="rId9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https://drive.google.com/file/d/17axwxvIMxOOeNDq0gstKZQI9l4QhcS_J/view?usp=sharing</a:t>
            </a:r>
            <a:endParaRPr sz="1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rgbClr val="FFF2CC"/>
              </a:buClr>
              <a:buSzPts val="1600"/>
              <a:buFont typeface="Calibri"/>
              <a:buAutoNum type="arabicPeriod"/>
            </a:pPr>
            <a:r>
              <a:rPr lang="en-US" sz="1600" u="sng">
                <a:solidFill>
                  <a:srgbClr val="FFF2CC"/>
                </a:solidFill>
                <a:latin typeface="Calibri"/>
                <a:ea typeface="Calibri"/>
                <a:cs typeface="Calibri"/>
                <a:sym typeface="Calibri"/>
                <a:hlinkClick r:id="rId10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https://drive.google.com/file/d/1wjSBsKVq5j2FCCzlmYk5jS__sl044Ul-/view?usp=sharing</a:t>
            </a:r>
            <a:endParaRPr sz="1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FFF2C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" name="Google Shape;29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992063" y="1844824"/>
            <a:ext cx="3159873" cy="3548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98" name="Google Shape;298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19783" y="1131630"/>
            <a:ext cx="1631938" cy="2510674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99" name="Google Shape;299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99017" y="3762414"/>
            <a:ext cx="1667196" cy="2820104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00" name="Google Shape;300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120092" y="3956509"/>
            <a:ext cx="1944372" cy="2594348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01" name="Google Shape;301;p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876256" y="842732"/>
            <a:ext cx="1779166" cy="2655472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302" name="Google Shape;302;p6"/>
          <p:cNvSpPr txBox="1"/>
          <p:nvPr/>
        </p:nvSpPr>
        <p:spPr>
          <a:xfrm>
            <a:off x="1283424" y="362864"/>
            <a:ext cx="6577149" cy="19836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2D050"/>
              </a:buClr>
              <a:buSzPts val="8800"/>
              <a:buFont typeface="Arial"/>
              <a:buNone/>
            </a:pPr>
            <a:r>
              <a:rPr b="1" lang="en-US" sz="8800">
                <a:solidFill>
                  <a:srgbClr val="92D050"/>
                </a:solidFill>
                <a:latin typeface="Arial"/>
                <a:ea typeface="Arial"/>
                <a:cs typeface="Arial"/>
                <a:sym typeface="Arial"/>
              </a:rPr>
              <a:t>SLYTHERIN</a:t>
            </a:r>
            <a:endParaRPr b="1" sz="8800">
              <a:solidFill>
                <a:srgbClr val="92D05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6">
            <a:hlinkClick action="ppaction://hlinksldjump" r:id="rId8"/>
          </p:cNvPr>
          <p:cNvSpPr/>
          <p:nvPr/>
        </p:nvSpPr>
        <p:spPr>
          <a:xfrm>
            <a:off x="132168" y="6309320"/>
            <a:ext cx="695416" cy="394344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darken" h="120000" w="120000"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none" h="120000" w="120000"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oogle Shape;30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11880" y="1700808"/>
            <a:ext cx="3520240" cy="390015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" name="Google Shape;309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1960" y="1412776"/>
            <a:ext cx="1939359" cy="2378192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10" name="Google Shape;310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173601" y="4077072"/>
            <a:ext cx="1603183" cy="2380917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11" name="Google Shape;311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87348" y="3917588"/>
            <a:ext cx="1737634" cy="2540401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12" name="Google Shape;312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124012" y="1172810"/>
            <a:ext cx="1692380" cy="2258118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313" name="Google Shape;313;p7"/>
          <p:cNvSpPr txBox="1"/>
          <p:nvPr/>
        </p:nvSpPr>
        <p:spPr>
          <a:xfrm>
            <a:off x="1331640" y="188640"/>
            <a:ext cx="7488832" cy="237626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8CB3E3"/>
              </a:buClr>
              <a:buSzPts val="8000"/>
              <a:buFont typeface="Arial"/>
              <a:buNone/>
            </a:pPr>
            <a:r>
              <a:rPr b="1" lang="en-US" sz="8000">
                <a:solidFill>
                  <a:srgbClr val="8CB3E3"/>
                </a:solidFill>
                <a:latin typeface="Arial"/>
                <a:ea typeface="Arial"/>
                <a:cs typeface="Arial"/>
                <a:sym typeface="Arial"/>
              </a:rPr>
              <a:t>RAVENCLAW</a:t>
            </a:r>
            <a:endParaRPr b="1" sz="8000">
              <a:solidFill>
                <a:srgbClr val="8CB3E3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4" name="Google Shape;314;p7">
            <a:hlinkClick action="ppaction://hlinksldjump" r:id="rId8"/>
          </p:cNvPr>
          <p:cNvSpPr/>
          <p:nvPr/>
        </p:nvSpPr>
        <p:spPr>
          <a:xfrm>
            <a:off x="132168" y="6309320"/>
            <a:ext cx="695416" cy="394344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darken" h="120000" w="120000"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none" h="120000" w="120000"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9" name="Google Shape;31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55148" y="1772816"/>
            <a:ext cx="3633704" cy="40273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75052" y="1111239"/>
            <a:ext cx="1913176" cy="2552724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21" name="Google Shape;321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82396" y="4094989"/>
            <a:ext cx="1845388" cy="246227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22" name="Google Shape;322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435959" y="3812999"/>
            <a:ext cx="1849635" cy="274426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23" name="Google Shape;323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229044" y="908720"/>
            <a:ext cx="1595777" cy="2645491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324" name="Google Shape;324;p8"/>
          <p:cNvSpPr txBox="1"/>
          <p:nvPr/>
        </p:nvSpPr>
        <p:spPr>
          <a:xfrm>
            <a:off x="1331640" y="1"/>
            <a:ext cx="7429499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C000"/>
              </a:buClr>
              <a:buSzPts val="8000"/>
              <a:buFont typeface="Arial"/>
              <a:buNone/>
            </a:pPr>
            <a:r>
              <a:rPr b="1" lang="en-US" sz="8000">
                <a:solidFill>
                  <a:srgbClr val="FFC000"/>
                </a:solidFill>
                <a:latin typeface="Arial"/>
                <a:ea typeface="Arial"/>
                <a:cs typeface="Arial"/>
                <a:sym typeface="Arial"/>
              </a:rPr>
              <a:t>HUFFLEPUFF</a:t>
            </a:r>
            <a:endParaRPr b="1" sz="8000">
              <a:solidFill>
                <a:srgbClr val="FFC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p8">
            <a:hlinkClick action="ppaction://hlinksldjump" r:id="rId8"/>
          </p:cNvPr>
          <p:cNvSpPr/>
          <p:nvPr/>
        </p:nvSpPr>
        <p:spPr>
          <a:xfrm>
            <a:off x="132168" y="6309320"/>
            <a:ext cx="695416" cy="394344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darken" h="120000" w="120000"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none" h="120000" w="120000"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0" name="Google Shape;330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43808" y="1648051"/>
            <a:ext cx="3595600" cy="399511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1" name="Google Shape;331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98371" y="1234640"/>
            <a:ext cx="1818560" cy="363712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32" name="Google Shape;332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259632" y="4214510"/>
            <a:ext cx="1716071" cy="228973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33" name="Google Shape;333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318432" y="4060689"/>
            <a:ext cx="1826127" cy="2436575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334" name="Google Shape;334;p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020272" y="1433173"/>
            <a:ext cx="1707319" cy="2278051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335" name="Google Shape;335;p9"/>
          <p:cNvSpPr txBox="1"/>
          <p:nvPr/>
        </p:nvSpPr>
        <p:spPr>
          <a:xfrm>
            <a:off x="1187624" y="7576"/>
            <a:ext cx="7429499" cy="2387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8000"/>
              <a:buFont typeface="Arial"/>
              <a:buNone/>
            </a:pPr>
            <a:r>
              <a:rPr b="1" lang="en-US" sz="8000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GRYFFINDOR</a:t>
            </a:r>
            <a:endParaRPr b="1" sz="800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6" name="Google Shape;336;p9">
            <a:hlinkClick action="ppaction://hlinksldjump" r:id="rId8"/>
          </p:cNvPr>
          <p:cNvSpPr/>
          <p:nvPr/>
        </p:nvSpPr>
        <p:spPr>
          <a:xfrm>
            <a:off x="132168" y="6309320"/>
            <a:ext cx="695416" cy="394344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darken" h="120000" w="120000"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none" h="120000" w="120000">
                <a:moveTo>
                  <a:pt x="34482" y="60000"/>
                </a:moveTo>
                <a:lnTo>
                  <a:pt x="85518" y="15000"/>
                </a:lnTo>
                <a:lnTo>
                  <a:pt x="85518" y="105000"/>
                </a:lnTo>
                <a:close/>
              </a:path>
              <a:path extrusionOk="0" fill="none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500"/>
                            </p:stCondLst>
                            <p:childTnLst>
                              <p:par>
                                <p:cTn fill="hold" nodeType="afterEffect" presetClass="entr" presetID="23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0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Тема1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2019-03-13T05:24:10Z</dcterms:created>
  <dc:creator>Екатерина</dc:creator>
</cp:coreProperties>
</file>