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slideLayouts/slideLayout22.xml" ContentType="application/vnd.openxmlformats-officedocument.presentationml.slideLayout+xml"/>
  <Override PartName="/ppt/theme/theme8.xml" ContentType="application/vnd.openxmlformats-officedocument.theme+xml"/>
  <Override PartName="/ppt/slideLayouts/slideLayout23.xml" ContentType="application/vnd.openxmlformats-officedocument.presentationml.slideLayout+xml"/>
  <Override PartName="/ppt/theme/theme9.xml" ContentType="application/vnd.openxmlformats-officedocument.theme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theme/theme11.xml" ContentType="application/vnd.openxmlformats-officedocument.theme+xml"/>
  <Override PartName="/ppt/slideLayouts/slideLayout26.xml" ContentType="application/vnd.openxmlformats-officedocument.presentationml.slideLayout+xml"/>
  <Override PartName="/ppt/theme/theme12.xml" ContentType="application/vnd.openxmlformats-officedocument.theme+xml"/>
  <Override PartName="/ppt/slideLayouts/slideLayout27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2" r:id="rId3"/>
    <p:sldMasterId id="2147483674" r:id="rId4"/>
    <p:sldMasterId id="2147483676" r:id="rId5"/>
    <p:sldMasterId id="2147483678" r:id="rId6"/>
    <p:sldMasterId id="2147483680" r:id="rId7"/>
    <p:sldMasterId id="2147483682" r:id="rId8"/>
    <p:sldMasterId id="2147483686" r:id="rId9"/>
    <p:sldMasterId id="2147483688" r:id="rId10"/>
    <p:sldMasterId id="2147483690" r:id="rId11"/>
    <p:sldMasterId id="2147483692" r:id="rId12"/>
    <p:sldMasterId id="2147483694" r:id="rId13"/>
  </p:sldMasterIdLst>
  <p:notesMasterIdLst>
    <p:notesMasterId r:id="rId39"/>
  </p:notesMasterIdLst>
  <p:sldIdLst>
    <p:sldId id="435" r:id="rId14"/>
    <p:sldId id="436" r:id="rId15"/>
    <p:sldId id="437" r:id="rId16"/>
    <p:sldId id="438" r:id="rId17"/>
    <p:sldId id="439" r:id="rId18"/>
    <p:sldId id="440" r:id="rId19"/>
    <p:sldId id="451" r:id="rId20"/>
    <p:sldId id="453" r:id="rId21"/>
    <p:sldId id="454" r:id="rId22"/>
    <p:sldId id="455" r:id="rId23"/>
    <p:sldId id="456" r:id="rId24"/>
    <p:sldId id="457" r:id="rId25"/>
    <p:sldId id="442" r:id="rId26"/>
    <p:sldId id="446" r:id="rId27"/>
    <p:sldId id="447" r:id="rId28"/>
    <p:sldId id="448" r:id="rId29"/>
    <p:sldId id="449" r:id="rId30"/>
    <p:sldId id="450" r:id="rId31"/>
    <p:sldId id="277" r:id="rId32"/>
    <p:sldId id="429" r:id="rId33"/>
    <p:sldId id="431" r:id="rId34"/>
    <p:sldId id="374" r:id="rId35"/>
    <p:sldId id="432" r:id="rId36"/>
    <p:sldId id="459" r:id="rId37"/>
    <p:sldId id="458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50" autoAdjust="0"/>
    <p:restoredTop sz="94063" autoAdjust="0"/>
  </p:normalViewPr>
  <p:slideViewPr>
    <p:cSldViewPr snapToGrid="0">
      <p:cViewPr>
        <p:scale>
          <a:sx n="78" d="100"/>
          <a:sy n="78" d="100"/>
        </p:scale>
        <p:origin x="341" y="16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5D01FC-B680-4585-AF03-8AE965D30166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63DAB-71C1-4621-B99B-4C093BDEBA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576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63DAB-71C1-4621-B99B-4C093BDEBA66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303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ptmon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ptmon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ptmon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4" Type="http://schemas.openxmlformats.org/officeDocument/2006/relationships/image" Target="../media/image2.sv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32497F-9ADF-46F0-8896-301C52308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EFC8EAF-CE32-4B74-BFB8-6609D7318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2E3C29-E66E-4DE5-B51D-C70D488C2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1544CE-E957-4EA0-A053-1ECEC5E82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8462FE-A9F2-4731-957B-19C2A1A9A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122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E2F18E-F4FF-411C-B349-0BDD39065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0DF157-3518-4FAF-AA92-09375C542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7B50CE-0D3C-4BE4-96D5-3496845A6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5E8852-F56C-4CEC-9FEB-FECD621FB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9149B2-0C65-4235-980C-1E40F39D4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389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6A0DC-2619-474B-9F20-7E0B33AEC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F9056A-EAA7-4134-BF6E-17EA8A0D5D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45412F-2DD7-4A86-BEF1-5F6B6C83B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32A9B4-56F7-47C6-9058-0FF6E586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53EDBC-B0EF-4CE9-8C36-0EC30CBE4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42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66453B-C908-44EE-87CE-05BE9C9AD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62910A-9BDB-465B-8C74-1CB974C654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327B22A-715E-4CE6-8AA9-CC7290CA7E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52E66A0-5401-4F78-B990-F2D8CAA33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E5B79E-7B62-438C-9B97-3BF5DEF5E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75155C-4644-4668-BF54-AFA78CD65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441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19A37F-2AE5-4C92-987A-09EE329E4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857304-E529-4BE0-9607-C3A116824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C1762DE-135A-4899-940C-B1E1820A85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1DF583-75F6-41B6-B989-C3A4487435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7BC5D33-83C4-4009-88F8-AC94180949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F0FA0A4-1726-4F75-8C24-9F08C812C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856AF9F-43FD-488E-9B25-CE92A7DE5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51DBCB0-4D23-4943-B49A-440EC4E6F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92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02FFC4-E6FA-415D-A034-64C0C390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1C61107-1A94-4A6C-AFBD-63585E7F0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57A9E10-2C3F-41E1-B13A-085E37AF2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28E0373-18E0-4F5C-A6EF-06996DD24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52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362BFE0-4056-4F46-83FC-D23C881F9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494A312-AFA4-40EC-AC88-C44AFBE84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1B30915-116A-467D-A1C5-1575E92EE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239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19C782-202E-422C-86C3-D1FADA040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FD083D-D1D3-4D06-AC2A-9FE467EC1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7502CAE-ECA9-46C5-952F-8F4520BF89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0364C3-33B0-46BA-B442-597296A2D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18FBA3-00D0-4C56-9997-4ED6E46CA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6C16A3F-F60E-4083-B860-2A23F354D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96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C5555E-F3BE-4A9F-B2F0-4E50B6886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CDBDAE1-D0E5-47DC-80C3-AC6238AC08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2BF4A7A-982B-492A-A2DF-DC647C3E31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3F950ED-9026-48FA-A7BB-3F68DF4F8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C05C5F-79FB-4D23-9A59-59A5B11C5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A674EB-3B85-4B18-AE77-48EA756DE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6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073ABB-9EF6-4EDA-8815-CC2841156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2047063-99D1-4958-93DC-81E95E8F6E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EECE9D-DD3D-4D31-A0BA-EE6F1A037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4743E94-A2FB-454C-ABBD-9A70FB256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4BC74B-0561-4AF5-9473-DCB5B914F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143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EB48C31-6E9D-44C8-91EB-CFDBC46E7B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DFFDDA-464C-4146-BC72-3F4D708FA8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7CAF13-8712-4B5E-94AE-512AD7230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72C835-4E42-4C5E-810B-EC052CCB5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00C9B5-8C23-4648-8045-AE4009AD4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722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PTM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hlinkClick r:id="rId2"/>
            <a:extLst>
              <a:ext uri="{FF2B5EF4-FFF2-40B4-BE49-F238E27FC236}">
                <a16:creationId xmlns:a16="http://schemas.microsoft.com/office/drawing/2014/main" id="{18391A64-485F-424B-B3B2-B1CB6E26B0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647236" y="7063924"/>
            <a:ext cx="2471738" cy="1905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0222388-ACFB-4C7D-92F6-B808C17D7B09}"/>
              </a:ext>
            </a:extLst>
          </p:cNvPr>
          <p:cNvSpPr txBox="1"/>
          <p:nvPr userDrawn="1"/>
        </p:nvSpPr>
        <p:spPr>
          <a:xfrm>
            <a:off x="4073025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43097C4F-2691-4980-B8B3-926E5A9C1A7B}"/>
              </a:ext>
            </a:extLst>
          </p:cNvPr>
          <p:cNvSpPr>
            <a:spLocks noChangeAspect="1"/>
          </p:cNvSpPr>
          <p:nvPr userDrawn="1"/>
        </p:nvSpPr>
        <p:spPr>
          <a:xfrm rot="18900000">
            <a:off x="1809487" y="956504"/>
            <a:ext cx="108000" cy="1140059"/>
          </a:xfrm>
          <a:prstGeom prst="roundRect">
            <a:avLst>
              <a:gd name="adj" fmla="val 50000"/>
            </a:avLst>
          </a:prstGeom>
          <a:solidFill>
            <a:srgbClr val="FB9A50"/>
          </a:solidFill>
          <a:ln w="127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24" name="자유형: 도형 23">
            <a:extLst>
              <a:ext uri="{FF2B5EF4-FFF2-40B4-BE49-F238E27FC236}">
                <a16:creationId xmlns:a16="http://schemas.microsoft.com/office/drawing/2014/main" id="{484F732E-83CD-42F3-81EF-1E1D02EBAF6F}"/>
              </a:ext>
            </a:extLst>
          </p:cNvPr>
          <p:cNvSpPr/>
          <p:nvPr userDrawn="1"/>
        </p:nvSpPr>
        <p:spPr>
          <a:xfrm>
            <a:off x="1255473" y="3174034"/>
            <a:ext cx="1041400" cy="2082800"/>
          </a:xfrm>
          <a:custGeom>
            <a:avLst/>
            <a:gdLst>
              <a:gd name="connsiteX0" fmla="*/ 1041400 w 1041400"/>
              <a:gd name="connsiteY0" fmla="*/ 0 h 2082800"/>
              <a:gd name="connsiteX1" fmla="*/ 1041400 w 1041400"/>
              <a:gd name="connsiteY1" fmla="*/ 2082800 h 2082800"/>
              <a:gd name="connsiteX2" fmla="*/ 0 w 1041400"/>
              <a:gd name="connsiteY2" fmla="*/ 1041400 h 2082800"/>
              <a:gd name="connsiteX3" fmla="*/ 1041400 w 1041400"/>
              <a:gd name="connsiteY3" fmla="*/ 0 h 208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1400" h="2082800">
                <a:moveTo>
                  <a:pt x="1041400" y="0"/>
                </a:moveTo>
                <a:lnTo>
                  <a:pt x="1041400" y="2082800"/>
                </a:lnTo>
                <a:cubicBezTo>
                  <a:pt x="466251" y="2082800"/>
                  <a:pt x="0" y="1616549"/>
                  <a:pt x="0" y="1041400"/>
                </a:cubicBezTo>
                <a:cubicBezTo>
                  <a:pt x="0" y="466251"/>
                  <a:pt x="466251" y="0"/>
                  <a:pt x="1041400" y="0"/>
                </a:cubicBezTo>
                <a:close/>
              </a:path>
            </a:pathLst>
          </a:custGeom>
          <a:solidFill>
            <a:srgbClr val="FBD965"/>
          </a:solidFill>
          <a:ln w="127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EBD0CFE-3DEB-41A6-96CF-5DFFBFB68887}"/>
              </a:ext>
            </a:extLst>
          </p:cNvPr>
          <p:cNvSpPr/>
          <p:nvPr userDrawn="1"/>
        </p:nvSpPr>
        <p:spPr>
          <a:xfrm>
            <a:off x="10376612" y="5530838"/>
            <a:ext cx="127000" cy="1332000"/>
          </a:xfrm>
          <a:prstGeom prst="rect">
            <a:avLst/>
          </a:prstGeom>
          <a:solidFill>
            <a:srgbClr val="40CEE9"/>
          </a:solidFill>
          <a:ln w="12700" cap="flat">
            <a:noFill/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70C5F705-5BF9-4BF3-BD8C-847E9D2A061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0980394" y="4444461"/>
            <a:ext cx="54000" cy="1086377"/>
            <a:chOff x="6515161" y="2591286"/>
            <a:chExt cx="90000" cy="1810626"/>
          </a:xfrm>
          <a:solidFill>
            <a:srgbClr val="EE5A4E"/>
          </a:solidFill>
        </p:grpSpPr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7D2A5126-AF81-48E4-BC26-C98778750496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515161" y="2591286"/>
              <a:ext cx="90000" cy="90000"/>
            </a:xfrm>
            <a:prstGeom prst="ellipse">
              <a:avLst/>
            </a:prstGeom>
            <a:grpFill/>
            <a:ln w="19050" cap="flat">
              <a:noFill/>
              <a:prstDash val="solid"/>
              <a:miter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endParaRPr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ACF459B8-9565-4E21-8D29-BAE3A1B7F2DE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515161" y="3021443"/>
              <a:ext cx="90000" cy="90000"/>
            </a:xfrm>
            <a:prstGeom prst="ellipse">
              <a:avLst/>
            </a:prstGeom>
            <a:grpFill/>
            <a:ln w="19050" cap="flat">
              <a:noFill/>
              <a:prstDash val="solid"/>
              <a:miter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endParaRPr>
            </a:p>
          </p:txBody>
        </p:sp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584D8142-1B61-4DD0-81DC-FDF687F413EB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515161" y="3451600"/>
              <a:ext cx="90000" cy="90000"/>
            </a:xfrm>
            <a:prstGeom prst="ellipse">
              <a:avLst/>
            </a:prstGeom>
            <a:grpFill/>
            <a:ln w="19050" cap="flat">
              <a:noFill/>
              <a:prstDash val="solid"/>
              <a:miter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endParaRPr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id="{DCA8F9E4-7B96-443C-9F30-5766EBB61E89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515161" y="3881757"/>
              <a:ext cx="90000" cy="90000"/>
            </a:xfrm>
            <a:prstGeom prst="ellipse">
              <a:avLst/>
            </a:prstGeom>
            <a:grpFill/>
            <a:ln w="19050" cap="flat">
              <a:noFill/>
              <a:prstDash val="solid"/>
              <a:miter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endParaRPr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EE878635-D451-4D27-9D8A-6D2FF8F1E20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515161" y="4311912"/>
              <a:ext cx="90000" cy="90000"/>
            </a:xfrm>
            <a:prstGeom prst="ellipse">
              <a:avLst/>
            </a:prstGeom>
            <a:grpFill/>
            <a:ln w="19050" cap="flat">
              <a:noFill/>
              <a:prstDash val="solid"/>
              <a:miter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endParaRPr>
            </a:p>
          </p:txBody>
        </p:sp>
      </p:grpSp>
      <p:sp>
        <p:nvSpPr>
          <p:cNvPr id="62" name="원형: 비어 있음 61">
            <a:extLst>
              <a:ext uri="{FF2B5EF4-FFF2-40B4-BE49-F238E27FC236}">
                <a16:creationId xmlns:a16="http://schemas.microsoft.com/office/drawing/2014/main" id="{B05E7BFD-3123-49EF-AAB9-BCA65B79C3C5}"/>
              </a:ext>
            </a:extLst>
          </p:cNvPr>
          <p:cNvSpPr/>
          <p:nvPr userDrawn="1"/>
        </p:nvSpPr>
        <p:spPr>
          <a:xfrm>
            <a:off x="11034394" y="664364"/>
            <a:ext cx="420914" cy="420914"/>
          </a:xfrm>
          <a:prstGeom prst="donut">
            <a:avLst/>
          </a:prstGeom>
          <a:solidFill>
            <a:srgbClr val="EE5A4E"/>
          </a:solidFill>
          <a:ln w="34925" cap="flat">
            <a:noFill/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296931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hlinkClick r:id="rId2"/>
            <a:extLst>
              <a:ext uri="{FF2B5EF4-FFF2-40B4-BE49-F238E27FC236}">
                <a16:creationId xmlns:a16="http://schemas.microsoft.com/office/drawing/2014/main" id="{18391A64-485F-424B-B3B2-B1CB6E26B0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647236" y="7063924"/>
            <a:ext cx="2471738" cy="1905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0222388-ACFB-4C7D-92F6-B808C17D7B09}"/>
              </a:ext>
            </a:extLst>
          </p:cNvPr>
          <p:cNvSpPr txBox="1"/>
          <p:nvPr userDrawn="1"/>
        </p:nvSpPr>
        <p:spPr>
          <a:xfrm>
            <a:off x="4073025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그림 개체 틀 4">
            <a:extLst>
              <a:ext uri="{FF2B5EF4-FFF2-40B4-BE49-F238E27FC236}">
                <a16:creationId xmlns:a16="http://schemas.microsoft.com/office/drawing/2014/main" id="{35AB1F9A-7353-4B0C-9D88-BA74C004D4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040570" y="856311"/>
            <a:ext cx="3476224" cy="5145378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972000" anchor="ctr" anchorCtr="1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7388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PTMON 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hlinkClick r:id="rId2"/>
            <a:extLst>
              <a:ext uri="{FF2B5EF4-FFF2-40B4-BE49-F238E27FC236}">
                <a16:creationId xmlns:a16="http://schemas.microsoft.com/office/drawing/2014/main" id="{18391A64-485F-424B-B3B2-B1CB6E26B0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647236" y="7063924"/>
            <a:ext cx="2471738" cy="190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0AA798-D794-425E-BA64-2DD060502271}"/>
              </a:ext>
            </a:extLst>
          </p:cNvPr>
          <p:cNvSpPr txBox="1"/>
          <p:nvPr userDrawn="1"/>
        </p:nvSpPr>
        <p:spPr>
          <a:xfrm>
            <a:off x="4073025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2490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3">
            <a:hlinkClick r:id="rId2"/>
            <a:extLst>
              <a:ext uri="{FF2B5EF4-FFF2-40B4-BE49-F238E27FC236}">
                <a16:creationId xmlns:a16="http://schemas.microsoft.com/office/drawing/2014/main" id="{643790A2-6A70-42BD-84BD-76C152FF95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29909"/>
          <a:stretch/>
        </p:blipFill>
        <p:spPr>
          <a:xfrm>
            <a:off x="6024563" y="7063924"/>
            <a:ext cx="1732461" cy="190500"/>
          </a:xfrm>
          <a:prstGeom prst="rect">
            <a:avLst/>
          </a:prstGeom>
        </p:spPr>
      </p:pic>
      <p:sp>
        <p:nvSpPr>
          <p:cNvPr id="9" name="TextBox 8">
            <a:hlinkClick r:id="rId5"/>
            <a:extLst>
              <a:ext uri="{FF2B5EF4-FFF2-40B4-BE49-F238E27FC236}">
                <a16:creationId xmlns:a16="http://schemas.microsoft.com/office/drawing/2014/main" id="{9310155E-1589-4FEE-92F1-ECB85715A00D}"/>
              </a:ext>
            </a:extLst>
          </p:cNvPr>
          <p:cNvSpPr txBox="1"/>
          <p:nvPr userDrawn="1"/>
        </p:nvSpPr>
        <p:spPr>
          <a:xfrm>
            <a:off x="4434976" y="7063924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Presentation template by</a:t>
            </a:r>
            <a:endParaRPr lang="ko-KR" altLang="en-US" sz="10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90774977-DB5A-4EAC-919B-980724A4D4FC}"/>
              </a:ext>
            </a:extLst>
          </p:cNvPr>
          <p:cNvSpPr/>
          <p:nvPr userDrawn="1"/>
        </p:nvSpPr>
        <p:spPr>
          <a:xfrm flipH="1">
            <a:off x="0" y="3860800"/>
            <a:ext cx="1507620" cy="2997200"/>
          </a:xfrm>
          <a:custGeom>
            <a:avLst/>
            <a:gdLst>
              <a:gd name="connsiteX0" fmla="*/ 3035117 w 3041605"/>
              <a:gd name="connsiteY0" fmla="*/ 0 h 6046813"/>
              <a:gd name="connsiteX1" fmla="*/ 3041605 w 3041605"/>
              <a:gd name="connsiteY1" fmla="*/ 330 h 6046813"/>
              <a:gd name="connsiteX2" fmla="*/ 3041605 w 3041605"/>
              <a:gd name="connsiteY2" fmla="*/ 3035117 h 6046813"/>
              <a:gd name="connsiteX3" fmla="*/ 3041604 w 3041605"/>
              <a:gd name="connsiteY3" fmla="*/ 3035117 h 6046813"/>
              <a:gd name="connsiteX4" fmla="*/ 3041604 w 3041605"/>
              <a:gd name="connsiteY4" fmla="*/ 6046813 h 6046813"/>
              <a:gd name="connsiteX5" fmla="*/ 0 w 3041605"/>
              <a:gd name="connsiteY5" fmla="*/ 6046813 h 6046813"/>
              <a:gd name="connsiteX6" fmla="*/ 0 w 3041605"/>
              <a:gd name="connsiteY6" fmla="*/ 3035116 h 6046813"/>
              <a:gd name="connsiteX7" fmla="*/ 1 w 3041605"/>
              <a:gd name="connsiteY7" fmla="*/ 3035116 h 6046813"/>
              <a:gd name="connsiteX8" fmla="*/ 3951 w 3041605"/>
              <a:gd name="connsiteY8" fmla="*/ 2878930 h 6046813"/>
              <a:gd name="connsiteX9" fmla="*/ 3035117 w 3041605"/>
              <a:gd name="connsiteY9" fmla="*/ 0 h 604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41605" h="6046813">
                <a:moveTo>
                  <a:pt x="3035117" y="0"/>
                </a:moveTo>
                <a:lnTo>
                  <a:pt x="3041605" y="330"/>
                </a:lnTo>
                <a:lnTo>
                  <a:pt x="3041605" y="3035117"/>
                </a:lnTo>
                <a:lnTo>
                  <a:pt x="3041604" y="3035117"/>
                </a:lnTo>
                <a:lnTo>
                  <a:pt x="3041604" y="6046813"/>
                </a:lnTo>
                <a:lnTo>
                  <a:pt x="0" y="6046813"/>
                </a:lnTo>
                <a:lnTo>
                  <a:pt x="0" y="3035116"/>
                </a:lnTo>
                <a:lnTo>
                  <a:pt x="1" y="3035116"/>
                </a:lnTo>
                <a:lnTo>
                  <a:pt x="3951" y="2878930"/>
                </a:lnTo>
                <a:cubicBezTo>
                  <a:pt x="85240" y="1275266"/>
                  <a:pt x="1411252" y="0"/>
                  <a:pt x="3035117" y="0"/>
                </a:cubicBezTo>
                <a:close/>
              </a:path>
            </a:pathLst>
          </a:custGeom>
          <a:gradFill>
            <a:gsLst>
              <a:gs pos="100000">
                <a:srgbClr val="E7EAF0"/>
              </a:gs>
              <a:gs pos="0">
                <a:srgbClr val="BCD5E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sz="2400" dirty="0">
              <a:latin typeface="+mj-lt"/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D9D73F12-F276-4166-BA85-168BE7FEE7D8}"/>
              </a:ext>
            </a:extLst>
          </p:cNvPr>
          <p:cNvSpPr/>
          <p:nvPr userDrawn="1"/>
        </p:nvSpPr>
        <p:spPr>
          <a:xfrm flipV="1">
            <a:off x="10684381" y="-1"/>
            <a:ext cx="1507619" cy="1509609"/>
          </a:xfrm>
          <a:custGeom>
            <a:avLst/>
            <a:gdLst>
              <a:gd name="connsiteX0" fmla="*/ 0 w 1490824"/>
              <a:gd name="connsiteY0" fmla="*/ 1492793 h 1492793"/>
              <a:gd name="connsiteX1" fmla="*/ 1490824 w 1490824"/>
              <a:gd name="connsiteY1" fmla="*/ 1492793 h 1492793"/>
              <a:gd name="connsiteX2" fmla="*/ 1490824 w 1490824"/>
              <a:gd name="connsiteY2" fmla="*/ 0 h 1492793"/>
              <a:gd name="connsiteX3" fmla="*/ 1340258 w 1490824"/>
              <a:gd name="connsiteY3" fmla="*/ 7603 h 1492793"/>
              <a:gd name="connsiteX4" fmla="*/ 0 w 1490824"/>
              <a:gd name="connsiteY4" fmla="*/ 1492793 h 1492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0824" h="1492793">
                <a:moveTo>
                  <a:pt x="0" y="1492793"/>
                </a:moveTo>
                <a:lnTo>
                  <a:pt x="1490824" y="1492793"/>
                </a:lnTo>
                <a:lnTo>
                  <a:pt x="1490824" y="0"/>
                </a:lnTo>
                <a:lnTo>
                  <a:pt x="1340258" y="7603"/>
                </a:lnTo>
                <a:cubicBezTo>
                  <a:pt x="587454" y="84054"/>
                  <a:pt x="0" y="719819"/>
                  <a:pt x="0" y="1492793"/>
                </a:cubicBezTo>
                <a:close/>
              </a:path>
            </a:pathLst>
          </a:custGeom>
          <a:gradFill>
            <a:gsLst>
              <a:gs pos="100000">
                <a:srgbClr val="EFE8E7"/>
              </a:gs>
              <a:gs pos="0">
                <a:srgbClr val="F1D39D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39766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4A6E2-4BB5-4F9C-9484-3628F0F5034B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9FBB2-420C-4294-89CF-DC9B6F74573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36824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4A6E2-4BB5-4F9C-9484-3628F0F5034B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9FBB2-420C-4294-89CF-DC9B6F74573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477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4A6E2-4BB5-4F9C-9484-3628F0F5034B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9FBB2-420C-4294-89CF-DC9B6F74573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682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4A6E2-4BB5-4F9C-9484-3628F0F5034B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9FBB2-420C-4294-89CF-DC9B6F74573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8406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4A6E2-4BB5-4F9C-9484-3628F0F5034B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9FBB2-420C-4294-89CF-DC9B6F74573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9204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4A6E2-4BB5-4F9C-9484-3628F0F5034B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9FBB2-420C-4294-89CF-DC9B6F74573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A6B727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A6B727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8552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91AF4-157C-4099-952B-4AC51A3309A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5DDF4-2CB4-41C8-B692-36EDC3A4CB34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719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91AF4-157C-4099-952B-4AC51A3309A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5DDF4-2CB4-41C8-B692-36EDC3A4CB34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717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91AF4-157C-4099-952B-4AC51A3309A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5DDF4-2CB4-41C8-B692-36EDC3A4CB34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2172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91AF4-157C-4099-952B-4AC51A3309A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5DDF4-2CB4-41C8-B692-36EDC3A4CB34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2677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91AF4-157C-4099-952B-4AC51A3309A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5DDF4-2CB4-41C8-B692-36EDC3A4CB34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67985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91AF4-157C-4099-952B-4AC51A3309A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01.03.2022</a:t>
            </a:fld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5DDF4-2CB4-41C8-B692-36EDC3A4CB34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626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9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0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1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2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3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5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6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DAE363-8B6E-4FDD-B703-686C6EE05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9BEE268-760F-44A7-B828-A794E5643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0CA2A0-AEBA-4518-9059-983F3E1B08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C31CB-DA19-4A1C-A339-8DE7661C7B87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65D6BF-87CE-4FA5-9B1C-D0C67DBB52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D1130B-D080-4A0F-B18D-FF7E1A38F3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8D35-75C6-41E5-82F8-8F414B1479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958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554A6E2-4BB5-4F9C-9484-3628F0F5034B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D49FBB2-420C-4294-89CF-DC9B6F745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41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554A6E2-4BB5-4F9C-9484-3628F0F5034B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D49FBB2-420C-4294-89CF-DC9B6F745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99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554A6E2-4BB5-4F9C-9484-3628F0F5034B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D49FBB2-420C-4294-89CF-DC9B6F745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33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554A6E2-4BB5-4F9C-9484-3628F0F5034B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D49FBB2-420C-4294-89CF-DC9B6F745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31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554A6E2-4BB5-4F9C-9484-3628F0F5034B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D49FBB2-420C-4294-89CF-DC9B6F745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833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554A6E2-4BB5-4F9C-9484-3628F0F5034B}" type="datetimeFigureOut">
              <a:rPr lang="ru-RU" smtClean="0"/>
              <a:t>01.03.2022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D49FBB2-420C-4294-89CF-DC9B6F745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822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1AF4-157C-4099-952B-4AC51A3309AD}" type="datetimeFigureOut">
              <a:rPr lang="ru-RU" smtClean="0"/>
              <a:t>01.03.2022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25DDF4-2CB4-41C8-B692-36EDC3A4CB3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3418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1AF4-157C-4099-952B-4AC51A3309AD}" type="datetimeFigureOut">
              <a:rPr lang="ru-RU" smtClean="0"/>
              <a:t>01.03.2022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25DDF4-2CB4-41C8-B692-36EDC3A4CB3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883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1AF4-157C-4099-952B-4AC51A3309AD}" type="datetimeFigureOut">
              <a:rPr lang="ru-RU" smtClean="0"/>
              <a:t>01.03.2022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25DDF4-2CB4-41C8-B692-36EDC3A4CB3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1089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1AF4-157C-4099-952B-4AC51A3309AD}" type="datetimeFigureOut">
              <a:rPr lang="ru-RU" smtClean="0"/>
              <a:t>01.03.2022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25DDF4-2CB4-41C8-B692-36EDC3A4CB3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193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1AF4-157C-4099-952B-4AC51A3309AD}" type="datetimeFigureOut">
              <a:rPr lang="ru-RU" smtClean="0"/>
              <a:t>01.03.2022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25DDF4-2CB4-41C8-B692-36EDC3A4CB3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27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1AF4-157C-4099-952B-4AC51A3309AD}" type="datetimeFigureOut">
              <a:rPr lang="ru-RU" smtClean="0"/>
              <a:t>01.03.2022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25DDF4-2CB4-41C8-B692-36EDC3A4CB3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109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png"/><Relationship Id="rId4" Type="http://schemas.openxmlformats.org/officeDocument/2006/relationships/image" Target="../media/image25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4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70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371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i="1" dirty="0">
                <a:latin typeface="Georgia" pitchFamily="18" charset="0"/>
              </a:rPr>
              <a:t>Если вы хотите научиться плавать, то смело входите в воду, а если хотите научиться решать задачи, то решайте их</a:t>
            </a:r>
            <a:r>
              <a:rPr lang="ru-RU" i="1" dirty="0" smtClean="0">
                <a:latin typeface="Georgia" pitchFamily="18" charset="0"/>
              </a:rPr>
              <a:t>!»</a:t>
            </a:r>
          </a:p>
          <a:p>
            <a:pPr marL="0" indent="0" algn="ctr">
              <a:buNone/>
            </a:pPr>
            <a:endParaRPr lang="ru-RU" i="1" dirty="0">
              <a:latin typeface="Georgia" pitchFamily="18" charset="0"/>
            </a:endParaRPr>
          </a:p>
          <a:p>
            <a:pPr marL="0" indent="0" algn="ctr">
              <a:buNone/>
            </a:pPr>
            <a:r>
              <a:rPr lang="ru-RU" i="1" dirty="0" smtClean="0">
                <a:latin typeface="Georgia" pitchFamily="18" charset="0"/>
              </a:rPr>
              <a:t>                                          </a:t>
            </a:r>
            <a:r>
              <a:rPr lang="ru-RU" i="1" dirty="0">
                <a:latin typeface="Georgia" pitchFamily="18" charset="0"/>
              </a:rPr>
              <a:t>(Д. Пойа</a:t>
            </a:r>
            <a:r>
              <a:rPr lang="ru-RU" dirty="0"/>
              <a:t>)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45" y="4446128"/>
            <a:ext cx="4169833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750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r="22507"/>
          <a:stretch/>
        </p:blipFill>
        <p:spPr>
          <a:xfrm>
            <a:off x="6858000" y="0"/>
            <a:ext cx="5314950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3041" y="1834340"/>
            <a:ext cx="3108649" cy="750239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331" y="2838277"/>
            <a:ext cx="11506200" cy="217226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b="1" i="1" dirty="0" smtClean="0">
                <a:ea typeface="Calibri"/>
                <a:cs typeface="Times New Roman"/>
              </a:rPr>
              <a:t>«Элементы </a:t>
            </a:r>
            <a:r>
              <a:rPr lang="ru-RU" sz="3600" b="1" i="1" dirty="0">
                <a:ea typeface="Calibri"/>
                <a:cs typeface="Times New Roman"/>
              </a:rPr>
              <a:t>технологии проектного обучения с использованием кейс-методов на уроке математики в рамках подготовки к ЕГЭ при решении стереометрических задач на нахождение угла между </a:t>
            </a:r>
            <a:r>
              <a:rPr lang="ru-RU" sz="3600" b="1" i="1" dirty="0" smtClean="0">
                <a:ea typeface="Calibri"/>
                <a:cs typeface="Times New Roman"/>
              </a:rPr>
              <a:t>плоскостями». </a:t>
            </a:r>
            <a:endParaRPr lang="ru-RU" sz="2600" b="1" i="1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239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229" y="0"/>
            <a:ext cx="569974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594"/>
            <a:ext cx="6858594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3683" y="1886970"/>
            <a:ext cx="3127310" cy="698861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урока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0786" y="2940543"/>
            <a:ext cx="10813104" cy="143551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i="1" dirty="0" smtClean="0"/>
              <a:t>Повторить и систематизировать знания и умения по применению методов решения задач на нахождение угла между плоскостями.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251145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425"/>
          <a:stretch/>
        </p:blipFill>
        <p:spPr>
          <a:xfrm rot="20853296">
            <a:off x="3474338" y="842996"/>
            <a:ext cx="3451040" cy="12480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2221" y="806185"/>
            <a:ext cx="3990391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называется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9598" y="2448273"/>
            <a:ext cx="7991875" cy="2375655"/>
          </a:xfrm>
        </p:spPr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Углом между плоскостями?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Двугранным углом?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радусной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мерой двугранного угла?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Линейным углом двугранного угла?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9" t="8664" r="15641" b="8601"/>
          <a:stretch/>
        </p:blipFill>
        <p:spPr bwMode="auto">
          <a:xfrm>
            <a:off x="8591473" y="2192695"/>
            <a:ext cx="3012920" cy="233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745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199">
            <a:off x="292046" y="111914"/>
            <a:ext cx="1683668" cy="168366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Углом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пересекающимися плоскостями  называется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наименьший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 двугранных углов, образованный этими плоскостями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Двугранный угол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фигура, образованная прямой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двумя полуплоскостями с общей границей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принадлежащими одной плоскости.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Градусной мерой двугранного угла называется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градусная мера его линейного угла.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Отметим на ребре двугранного угла какую-нибудь точку и в каждой грани из точки проведем луч перпендикулярно к ребру. Образованный этими лучами угол называется линейным углом двугранного угла.</a:t>
            </a:r>
          </a:p>
        </p:txBody>
      </p:sp>
    </p:spTree>
    <p:extLst>
      <p:ext uri="{BB962C8B-B14F-4D97-AF65-F5344CB8AC3E}">
        <p14:creationId xmlns:p14="http://schemas.microsoft.com/office/powerpoint/2010/main" val="251618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DD1A69-435C-4EBE-9554-1D4F530D2C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 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способ: Геометрический (поисково-вычислительный)</a:t>
            </a:r>
            <a:r>
              <a:rPr lang="ru-RU" b="1" dirty="0"/>
              <a:t>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C32EEC4-38BA-49AE-8190-1FAC36C360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2791" y="5530841"/>
            <a:ext cx="2222753" cy="1096899"/>
          </a:xfrm>
        </p:spPr>
        <p:txBody>
          <a:bodyPr>
            <a:normAutofit lnSpcReduction="10000"/>
          </a:bodyPr>
          <a:lstStyle/>
          <a:p>
            <a:r>
              <a:rPr lang="ru-RU" sz="1100" dirty="0"/>
              <a:t>Корнеева Софья</a:t>
            </a:r>
          </a:p>
          <a:p>
            <a:r>
              <a:rPr lang="ru-RU" sz="1100" dirty="0"/>
              <a:t>Игонина Мария</a:t>
            </a:r>
          </a:p>
          <a:p>
            <a:r>
              <a:rPr lang="ru-RU" sz="1100" dirty="0"/>
              <a:t>Будрина Ангелина</a:t>
            </a:r>
          </a:p>
          <a:p>
            <a:r>
              <a:rPr lang="ru-RU" sz="1100" dirty="0"/>
              <a:t>Ермолаева Дарья</a:t>
            </a:r>
          </a:p>
        </p:txBody>
      </p:sp>
      <p:sp>
        <p:nvSpPr>
          <p:cNvPr id="4" name="Управляющая кнопка: в конец 3">
            <a:hlinkClick r:id="rId2" action="ppaction://hlinksldjump" highlightClick="1"/>
          </p:cNvPr>
          <p:cNvSpPr/>
          <p:nvPr/>
        </p:nvSpPr>
        <p:spPr>
          <a:xfrm>
            <a:off x="2277586" y="6140890"/>
            <a:ext cx="623253" cy="48602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1539240" y="6140890"/>
            <a:ext cx="579119" cy="486020"/>
          </a:xfrm>
          <a:prstGeom prst="actionButtonHom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94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CBE87B-FBAC-457C-A65D-8560D7195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8861" y="656863"/>
            <a:ext cx="8596668" cy="1313727"/>
          </a:xfrm>
        </p:spPr>
        <p:txBody>
          <a:bodyPr>
            <a:normAutofit/>
          </a:bodyPr>
          <a:lstStyle/>
          <a:p>
            <a:r>
              <a:rPr lang="en-US" dirty="0"/>
              <a:t>  </a:t>
            </a:r>
            <a:r>
              <a:rPr lang="ru-RU" dirty="0"/>
              <a:t>ЗАДАЧА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4BFE7D-F949-494D-BDE2-D12882676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8861" y="1758728"/>
            <a:ext cx="4904262" cy="37649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ДАНО:</a:t>
            </a:r>
          </a:p>
          <a:p>
            <a:pPr marL="0" indent="0">
              <a:buNone/>
            </a:pPr>
            <a:r>
              <a:rPr lang="ru-RU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ABCDA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правильная призма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AB = BC = 3</a:t>
            </a:r>
          </a:p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</a:p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:3</a:t>
            </a: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угол между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плоскостями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B1ECE81-F368-437E-BACA-858EECAEB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862" y="1561957"/>
            <a:ext cx="4436631" cy="415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12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417ECB-F28B-4BC2-BA3F-8DD3654A5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410" y="641023"/>
            <a:ext cx="7652592" cy="720638"/>
          </a:xfrm>
        </p:spPr>
        <p:txBody>
          <a:bodyPr>
            <a:normAutofit/>
          </a:bodyPr>
          <a:lstStyle/>
          <a:p>
            <a:r>
              <a:rPr lang="ru-RU" dirty="0"/>
              <a:t>Решение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56223F4-ACB7-4B89-A4CA-251418B1CAB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586" y="1361661"/>
            <a:ext cx="4756722" cy="4332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3AA913-AFC8-4528-BDA6-D27C9C7E4ED7}"/>
              </a:ext>
            </a:extLst>
          </p:cNvPr>
          <p:cNvSpPr txBox="1"/>
          <p:nvPr/>
        </p:nvSpPr>
        <p:spPr>
          <a:xfrm>
            <a:off x="865547" y="2082299"/>
            <a:ext cx="613241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⋂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AD = 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Плоскость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BED1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⋂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ABC = BK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⊥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BK (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проведем), тогда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⊥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BK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 теореме о 3 перпендикулярах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AME –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линейный угол двугранного угла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YS Tex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/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2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666306-8A63-411C-9C58-AF76DBD21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2529" y="650449"/>
            <a:ext cx="9056709" cy="725863"/>
          </a:xfrm>
        </p:spPr>
        <p:txBody>
          <a:bodyPr>
            <a:normAutofit/>
          </a:bodyPr>
          <a:lstStyle/>
          <a:p>
            <a:r>
              <a:rPr lang="ru-RU" dirty="0">
                <a:latin typeface="YS Text"/>
              </a:rPr>
              <a:t>ХОД РЕШЕНИЯ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348E71-9092-4D60-9F04-01BC3C971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7157" y="1875798"/>
            <a:ext cx="2770760" cy="5023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/>
              <a:t>   Из </a:t>
            </a:r>
            <a:r>
              <a:rPr lang="ru-RU" sz="2800" b="1" i="0" dirty="0">
                <a:solidFill>
                  <a:srgbClr val="333333"/>
                </a:solidFill>
                <a:effectLst/>
                <a:latin typeface="YS Text"/>
              </a:rPr>
              <a:t>△ </a:t>
            </a:r>
            <a:r>
              <a:rPr lang="en-US" sz="2800" b="1" i="0" dirty="0" smtClean="0">
                <a:solidFill>
                  <a:srgbClr val="333333"/>
                </a:solidFill>
                <a:effectLst/>
                <a:latin typeface="YS Text"/>
              </a:rPr>
              <a:t>AME</a:t>
            </a:r>
            <a:r>
              <a:rPr lang="ru-RU" sz="2800" b="1" i="0" dirty="0" smtClean="0">
                <a:solidFill>
                  <a:srgbClr val="333333"/>
                </a:solidFill>
                <a:effectLst/>
                <a:latin typeface="YS Text"/>
              </a:rPr>
              <a:t>:</a:t>
            </a:r>
            <a:endParaRPr lang="en-US" sz="2800" b="1" i="0" dirty="0">
              <a:solidFill>
                <a:srgbClr val="333333"/>
              </a:solidFill>
              <a:effectLst/>
              <a:latin typeface="YS Text"/>
            </a:endParaRPr>
          </a:p>
          <a:p>
            <a:pPr marL="0" indent="0">
              <a:buNone/>
            </a:pPr>
            <a:endParaRPr lang="ru-RU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B5F1636E-B597-44F8-8A27-B0A85EA258F2}"/>
                  </a:ext>
                </a:extLst>
              </p:cNvPr>
              <p:cNvSpPr/>
              <p:nvPr/>
            </p:nvSpPr>
            <p:spPr>
              <a:xfrm>
                <a:off x="1882263" y="2697364"/>
                <a:ext cx="2201049" cy="716203"/>
              </a:xfrm>
              <a:prstGeom prst="rect">
                <a:avLst/>
              </a:prstGeom>
              <a:ln w="381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tg</a:t>
                </a:r>
                <a:r>
                  <a:rPr kumimoji="0" lang="en-US" sz="2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 </a:t>
                </a:r>
                <a:r>
                  <a:rPr kumimoji="0" lang="ru-RU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∠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AME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000" b="0" i="0" u="none" strike="noStrike" kern="1200" cap="none" spc="0" normalizeH="0" baseline="0" noProof="0" dirty="0" err="1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𝐴𝐸</m:t>
                        </m:r>
                      </m:num>
                      <m:den>
                        <m:r>
                          <a:rPr kumimoji="0" lang="en-US" sz="2000" b="0" i="0" u="none" strike="noStrike" kern="1200" cap="none" spc="0" normalizeH="0" baseline="0" noProof="0" dirty="0" err="1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𝐴𝑀</m:t>
                        </m:r>
                      </m:den>
                    </m:f>
                  </m:oMath>
                </a14:m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 </a:t>
                </a:r>
                <a:endPara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YS Text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B5F1636E-B597-44F8-8A27-B0A85EA258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263" y="2697364"/>
                <a:ext cx="2201049" cy="71620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ый треугольник 4">
            <a:extLst>
              <a:ext uri="{FF2B5EF4-FFF2-40B4-BE49-F238E27FC236}">
                <a16:creationId xmlns:a16="http://schemas.microsoft.com/office/drawing/2014/main" id="{218AF9F7-394F-4350-B9BD-7CD6AC4F2AA1}"/>
              </a:ext>
            </a:extLst>
          </p:cNvPr>
          <p:cNvSpPr/>
          <p:nvPr/>
        </p:nvSpPr>
        <p:spPr>
          <a:xfrm>
            <a:off x="4856669" y="1963255"/>
            <a:ext cx="2313803" cy="1212511"/>
          </a:xfrm>
          <a:prstGeom prst="rt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90BDD00-E5E3-42B1-8F1D-903001C5FA9B}"/>
              </a:ext>
            </a:extLst>
          </p:cNvPr>
          <p:cNvSpPr/>
          <p:nvPr/>
        </p:nvSpPr>
        <p:spPr>
          <a:xfrm>
            <a:off x="4874879" y="2916675"/>
            <a:ext cx="231668" cy="25162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82294-9D59-4D54-A702-2E9BEEDC12A5}"/>
              </a:ext>
            </a:extLst>
          </p:cNvPr>
          <p:cNvSpPr txBox="1"/>
          <p:nvPr/>
        </p:nvSpPr>
        <p:spPr>
          <a:xfrm>
            <a:off x="4644305" y="1618003"/>
            <a:ext cx="29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E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152F1B-B980-40E2-929E-B8EEEEE6C678}"/>
              </a:ext>
            </a:extLst>
          </p:cNvPr>
          <p:cNvSpPr txBox="1"/>
          <p:nvPr/>
        </p:nvSpPr>
        <p:spPr>
          <a:xfrm>
            <a:off x="4668395" y="3131298"/>
            <a:ext cx="29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DDFECD-4A7B-4BD8-8DBC-574781F77BA4}"/>
              </a:ext>
            </a:extLst>
          </p:cNvPr>
          <p:cNvSpPr txBox="1"/>
          <p:nvPr/>
        </p:nvSpPr>
        <p:spPr>
          <a:xfrm>
            <a:off x="6986153" y="3202457"/>
            <a:ext cx="268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166555-C25D-47A5-822A-CBDC5F163FB2}"/>
              </a:ext>
            </a:extLst>
          </p:cNvPr>
          <p:cNvSpPr txBox="1"/>
          <p:nvPr/>
        </p:nvSpPr>
        <p:spPr>
          <a:xfrm flipH="1">
            <a:off x="1647848" y="4366987"/>
            <a:ext cx="6285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A1E:AE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3:1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следовательно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AE=1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2B07784-E72D-4410-AACA-9A2AD64894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6894" y="1489072"/>
            <a:ext cx="4216027" cy="416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6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3C45F6-EF6D-4E76-A032-FC2F3EE44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0400" y="585520"/>
            <a:ext cx="9844212" cy="701461"/>
          </a:xfrm>
        </p:spPr>
        <p:txBody>
          <a:bodyPr>
            <a:normAutofit/>
          </a:bodyPr>
          <a:lstStyle/>
          <a:p>
            <a:r>
              <a:rPr lang="ru-RU" dirty="0">
                <a:latin typeface="YS Text"/>
              </a:rPr>
              <a:t>ХОД РЕШЕНИЯ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F4EA60D-85B7-4D4A-AE41-D1D407AA56D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157348" y="5106586"/>
                <a:ext cx="1506344" cy="755547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𝑫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ru-RU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𝑫</m:t>
                        </m:r>
                      </m:num>
                      <m:den>
                        <m:r>
                          <a:rPr lang="ru-RU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𝑨𝑬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latin typeface="YS Text"/>
                  </a:rPr>
                  <a:t> </a:t>
                </a:r>
                <a:r>
                  <a:rPr lang="en-US" sz="2400" b="1" dirty="0">
                    <a:latin typeface="YS Text"/>
                  </a:rPr>
                  <a:t>=</a:t>
                </a:r>
                <a:r>
                  <a:rPr lang="ru-RU" sz="2400" b="1" dirty="0">
                    <a:latin typeface="YS Text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0" smtClean="0">
                            <a:latin typeface="Cambria Math" panose="02040503050406030204" pitchFamily="18" charset="0"/>
                          </a:rPr>
                          <m:t>𝐃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𝑲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𝑨𝑲</m:t>
                        </m:r>
                      </m:den>
                    </m:f>
                  </m:oMath>
                </a14:m>
                <a:endParaRPr lang="ru-RU" b="1" dirty="0">
                  <a:latin typeface="YS Text"/>
                </a:endParaRP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F4EA60D-85B7-4D4A-AE41-D1D407AA56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57348" y="5106586"/>
                <a:ext cx="1506344" cy="75554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523711EB-A22F-4602-94DE-C82C6895008D}"/>
              </a:ext>
            </a:extLst>
          </p:cNvPr>
          <p:cNvSpPr txBox="1"/>
          <p:nvPr/>
        </p:nvSpPr>
        <p:spPr>
          <a:xfrm>
            <a:off x="3208589" y="2060487"/>
            <a:ext cx="12702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△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KEA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020932-2E5D-44EC-8B0C-C9DB3309C057}"/>
              </a:ext>
            </a:extLst>
          </p:cNvPr>
          <p:cNvSpPr txBox="1"/>
          <p:nvPr/>
        </p:nvSpPr>
        <p:spPr>
          <a:xfrm>
            <a:off x="811314" y="4019015"/>
            <a:ext cx="65225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Прямоугольные треугольники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подобны по общему углу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K (D1KD)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F0968C7-6F1F-407A-914A-007A8982F86C}"/>
                  </a:ext>
                </a:extLst>
              </p:cNvPr>
              <p:cNvSpPr txBox="1"/>
              <p:nvPr/>
            </p:nvSpPr>
            <p:spPr>
              <a:xfrm>
                <a:off x="1969664" y="5069637"/>
                <a:ext cx="6094428" cy="6685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ru-RU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836967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ru-RU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𝟒</m:t>
                          </m:r>
                        </m:num>
                        <m:den>
                          <m:r>
                            <a:rPr kumimoji="0" lang="ru-RU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𝟏</m:t>
                          </m:r>
                        </m:den>
                      </m:f>
                      <m:r>
                        <a:rPr kumimoji="0" lang="ru-RU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ru-RU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𝑨𝑲</m:t>
                          </m:r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𝟑</m:t>
                          </m:r>
                        </m:num>
                        <m:den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𝑨𝑲</m:t>
                          </m:r>
                        </m:den>
                      </m:f>
                      <m:r>
                        <a:rPr kumimoji="0" lang="ru-RU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ru-RU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следавательно </m:t>
                      </m:r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𝑨𝑲</m:t>
                      </m:r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𝟏</m:t>
                      </m:r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</m:oMath>
                  </m:oMathPara>
                </a14:m>
                <a:endParaRPr kumimoji="0" lang="ru-R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F0968C7-6F1F-407A-914A-007A8982F8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9664" y="5069637"/>
                <a:ext cx="6094428" cy="66851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Прямоугольный треугольник 21">
            <a:extLst>
              <a:ext uri="{FF2B5EF4-FFF2-40B4-BE49-F238E27FC236}">
                <a16:creationId xmlns:a16="http://schemas.microsoft.com/office/drawing/2014/main" id="{57055EE1-CD8D-4C5F-9624-04B51D21344E}"/>
              </a:ext>
            </a:extLst>
          </p:cNvPr>
          <p:cNvSpPr/>
          <p:nvPr/>
        </p:nvSpPr>
        <p:spPr>
          <a:xfrm flipH="1">
            <a:off x="1284816" y="2802206"/>
            <a:ext cx="1116869" cy="716203"/>
          </a:xfrm>
          <a:prstGeom prst="rt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3" name="Прямоугольный треугольник 22">
            <a:extLst>
              <a:ext uri="{FF2B5EF4-FFF2-40B4-BE49-F238E27FC236}">
                <a16:creationId xmlns:a16="http://schemas.microsoft.com/office/drawing/2014/main" id="{F94A124C-3DE9-403F-9016-52977B42A945}"/>
              </a:ext>
            </a:extLst>
          </p:cNvPr>
          <p:cNvSpPr/>
          <p:nvPr/>
        </p:nvSpPr>
        <p:spPr>
          <a:xfrm flipH="1">
            <a:off x="3732147" y="2801187"/>
            <a:ext cx="1116868" cy="716203"/>
          </a:xfrm>
          <a:prstGeom prst="rt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9F7C834-AC5B-4542-BE3F-E0996ECD1ECC}"/>
              </a:ext>
            </a:extLst>
          </p:cNvPr>
          <p:cNvSpPr txBox="1"/>
          <p:nvPr/>
        </p:nvSpPr>
        <p:spPr>
          <a:xfrm>
            <a:off x="1088466" y="2083899"/>
            <a:ext cx="1116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△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KDD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1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92CCC1A-CF3D-47BE-9462-826A7F799059}"/>
              </a:ext>
            </a:extLst>
          </p:cNvPr>
          <p:cNvSpPr/>
          <p:nvPr/>
        </p:nvSpPr>
        <p:spPr>
          <a:xfrm>
            <a:off x="2260284" y="3340610"/>
            <a:ext cx="141401" cy="1767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E78B9CEE-61BC-4981-927D-25F700A511F7}"/>
              </a:ext>
            </a:extLst>
          </p:cNvPr>
          <p:cNvSpPr/>
          <p:nvPr/>
        </p:nvSpPr>
        <p:spPr>
          <a:xfrm>
            <a:off x="4707614" y="3341580"/>
            <a:ext cx="141401" cy="1767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B2447A4-EA6A-42A4-BF04-05A6990C9A3D}"/>
              </a:ext>
            </a:extLst>
          </p:cNvPr>
          <p:cNvSpPr txBox="1"/>
          <p:nvPr/>
        </p:nvSpPr>
        <p:spPr>
          <a:xfrm>
            <a:off x="2352607" y="2453231"/>
            <a:ext cx="511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D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1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YS Text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A97EA8-6D3E-4556-BC4C-EA010E0EA979}"/>
              </a:ext>
            </a:extLst>
          </p:cNvPr>
          <p:cNvSpPr txBox="1"/>
          <p:nvPr/>
        </p:nvSpPr>
        <p:spPr>
          <a:xfrm>
            <a:off x="2407922" y="3441227"/>
            <a:ext cx="370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D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YS Text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5740FD5-12F4-420F-9F07-FEAECA4BC5A3}"/>
              </a:ext>
            </a:extLst>
          </p:cNvPr>
          <p:cNvSpPr txBox="1"/>
          <p:nvPr/>
        </p:nvSpPr>
        <p:spPr>
          <a:xfrm>
            <a:off x="987666" y="3473705"/>
            <a:ext cx="339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K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YS Text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00198D-A695-4D8E-A03C-A75301F65BE5}"/>
              </a:ext>
            </a:extLst>
          </p:cNvPr>
          <p:cNvSpPr txBox="1"/>
          <p:nvPr/>
        </p:nvSpPr>
        <p:spPr>
          <a:xfrm>
            <a:off x="4849015" y="2461412"/>
            <a:ext cx="335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E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E8AA3F3-EC36-41E2-8C05-BF078246F466}"/>
              </a:ext>
            </a:extLst>
          </p:cNvPr>
          <p:cNvSpPr txBox="1"/>
          <p:nvPr/>
        </p:nvSpPr>
        <p:spPr>
          <a:xfrm>
            <a:off x="4849015" y="3435799"/>
            <a:ext cx="386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F4F333E-F1D1-47D7-8C89-692B1EEB2F98}"/>
              </a:ext>
            </a:extLst>
          </p:cNvPr>
          <p:cNvSpPr txBox="1"/>
          <p:nvPr/>
        </p:nvSpPr>
        <p:spPr>
          <a:xfrm>
            <a:off x="3447584" y="3472787"/>
            <a:ext cx="20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K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4150AB8-0EF7-42EE-B0CE-B69128C1B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640" y="1185463"/>
            <a:ext cx="4580802" cy="448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41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3" grpId="0"/>
      <p:bldP spid="15" grpId="0"/>
      <p:bldP spid="21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D5310A-ED4D-4F88-A118-6F664C279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194" y="573104"/>
            <a:ext cx="9873775" cy="786051"/>
          </a:xfrm>
        </p:spPr>
        <p:txBody>
          <a:bodyPr/>
          <a:lstStyle/>
          <a:p>
            <a:r>
              <a:rPr lang="ru-RU" dirty="0">
                <a:latin typeface="YS Text"/>
              </a:rPr>
              <a:t>ХОД РЕШЕНИЯ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230670-E4D0-4BB1-8616-2AE2F9EF27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756" y="1376314"/>
            <a:ext cx="2790334" cy="137631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 </a:t>
            </a:r>
            <a:r>
              <a:rPr lang="ru-RU" dirty="0"/>
              <a:t>Из  </a:t>
            </a:r>
            <a:r>
              <a:rPr lang="ru-RU" i="0" dirty="0">
                <a:solidFill>
                  <a:srgbClr val="333333"/>
                </a:solidFill>
                <a:effectLst/>
                <a:latin typeface="YS Text"/>
              </a:rPr>
              <a:t> △</a:t>
            </a:r>
            <a:r>
              <a:rPr lang="en-US" dirty="0">
                <a:solidFill>
                  <a:srgbClr val="333333"/>
                </a:solidFill>
                <a:latin typeface="YS Text"/>
              </a:rPr>
              <a:t>KAB</a:t>
            </a:r>
            <a:r>
              <a:rPr lang="ru-RU" dirty="0"/>
              <a:t>  </a:t>
            </a:r>
          </a:p>
        </p:txBody>
      </p:sp>
      <p:sp>
        <p:nvSpPr>
          <p:cNvPr id="4" name="Прямоугольный треугольник 3">
            <a:extLst>
              <a:ext uri="{FF2B5EF4-FFF2-40B4-BE49-F238E27FC236}">
                <a16:creationId xmlns:a16="http://schemas.microsoft.com/office/drawing/2014/main" id="{0E3DA17C-F738-4BD2-99DB-ED8ADDB0A771}"/>
              </a:ext>
            </a:extLst>
          </p:cNvPr>
          <p:cNvSpPr/>
          <p:nvPr/>
        </p:nvSpPr>
        <p:spPr>
          <a:xfrm flipV="1">
            <a:off x="2469822" y="1874422"/>
            <a:ext cx="1300899" cy="725864"/>
          </a:xfrm>
          <a:prstGeom prst="rt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471EBD-2E4F-41C5-B406-ABD37512760B}"/>
              </a:ext>
            </a:extLst>
          </p:cNvPr>
          <p:cNvSpPr txBox="1"/>
          <p:nvPr/>
        </p:nvSpPr>
        <p:spPr>
          <a:xfrm>
            <a:off x="2196443" y="2512072"/>
            <a:ext cx="179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K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325623-0710-44DC-B0D2-0805009AB110}"/>
              </a:ext>
            </a:extLst>
          </p:cNvPr>
          <p:cNvSpPr txBox="1"/>
          <p:nvPr/>
        </p:nvSpPr>
        <p:spPr>
          <a:xfrm>
            <a:off x="2196443" y="1505090"/>
            <a:ext cx="461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DA4485-FC9A-4463-8179-EB2DC18D39FD}"/>
              </a:ext>
            </a:extLst>
          </p:cNvPr>
          <p:cNvSpPr txBox="1"/>
          <p:nvPr/>
        </p:nvSpPr>
        <p:spPr>
          <a:xfrm>
            <a:off x="3733016" y="1554579"/>
            <a:ext cx="263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65023B-1F08-4B96-8990-6441668C2B6A}"/>
              </a:ext>
            </a:extLst>
          </p:cNvPr>
          <p:cNvSpPr txBox="1"/>
          <p:nvPr/>
        </p:nvSpPr>
        <p:spPr>
          <a:xfrm>
            <a:off x="2912879" y="1585356"/>
            <a:ext cx="3110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3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YS Text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5D957A-FDA6-4BD2-B628-5058C626B558}"/>
              </a:ext>
            </a:extLst>
          </p:cNvPr>
          <p:cNvSpPr txBox="1"/>
          <p:nvPr/>
        </p:nvSpPr>
        <p:spPr>
          <a:xfrm>
            <a:off x="2227078" y="2075151"/>
            <a:ext cx="2592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YS Text"/>
                <a:ea typeface="+mn-ea"/>
                <a:cs typeface="+mn-cs"/>
              </a:rPr>
              <a:t>1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YS Text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BD898B3-723C-4845-A1C9-9C7DD5059B54}"/>
                  </a:ext>
                </a:extLst>
              </p:cNvPr>
              <p:cNvSpPr txBox="1"/>
              <p:nvPr/>
            </p:nvSpPr>
            <p:spPr>
              <a:xfrm>
                <a:off x="-318161" y="3172171"/>
                <a:ext cx="5608949" cy="477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kumimoji="0" lang="ru-RU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kumimoji="0" lang="ru-RU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𝑨𝑲</m:t>
                              </m:r>
                            </m:e>
                            <m:sup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p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p>
                            <m:sSupPr>
                              <m:ctrlP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𝑨𝑩</m:t>
                              </m:r>
                            </m:e>
                            <m:sup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𝟏</m:t>
                              </m:r>
                            </m:e>
                            <m:sup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p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p>
                            <m:sSupPr>
                              <m:ctrlP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𝟑</m:t>
                              </m:r>
                            </m:e>
                            <m:sup>
                              <m:r>
                                <a:rPr kumimoji="0" lang="en-US" sz="2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kumimoji="0" lang="en-US" sz="20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r>
                            <a:rPr kumimoji="0" lang="en-US" sz="2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𝟏𝟎</m:t>
                          </m:r>
                        </m:e>
                      </m:rad>
                    </m:oMath>
                  </m:oMathPara>
                </a14:m>
                <a:endParaRPr kumimoji="0" lang="ru-R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BD898B3-723C-4845-A1C9-9C7DD5059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18161" y="3172171"/>
                <a:ext cx="5608949" cy="47750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ый треугольник 9">
            <a:extLst>
              <a:ext uri="{FF2B5EF4-FFF2-40B4-BE49-F238E27FC236}">
                <a16:creationId xmlns:a16="http://schemas.microsoft.com/office/drawing/2014/main" id="{7BAF1E8D-E34B-441C-9160-D4981EF4B1F3}"/>
              </a:ext>
            </a:extLst>
          </p:cNvPr>
          <p:cNvSpPr/>
          <p:nvPr/>
        </p:nvSpPr>
        <p:spPr>
          <a:xfrm flipV="1">
            <a:off x="1941923" y="4085852"/>
            <a:ext cx="2149314" cy="1395834"/>
          </a:xfrm>
          <a:prstGeom prst="rt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7AAEDBEA-9B8D-4814-8131-676280F5838E}"/>
              </a:ext>
            </a:extLst>
          </p:cNvPr>
          <p:cNvCxnSpPr>
            <a:cxnSpLocks/>
            <a:stCxn id="29" idx="1"/>
            <a:endCxn id="10" idx="5"/>
          </p:cNvCxnSpPr>
          <p:nvPr/>
        </p:nvCxnSpPr>
        <p:spPr>
          <a:xfrm>
            <a:off x="1941923" y="4150869"/>
            <a:ext cx="1074657" cy="63290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3B149FFD-2CE5-4764-BCE6-513E6BF7E04A}"/>
              </a:ext>
            </a:extLst>
          </p:cNvPr>
          <p:cNvSpPr/>
          <p:nvPr/>
        </p:nvSpPr>
        <p:spPr>
          <a:xfrm>
            <a:off x="1941923" y="4085508"/>
            <a:ext cx="153971" cy="13072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2CD4DC0-66EF-44DF-A1AB-AEC100121FB6}"/>
              </a:ext>
            </a:extLst>
          </p:cNvPr>
          <p:cNvSpPr txBox="1"/>
          <p:nvPr/>
        </p:nvSpPr>
        <p:spPr>
          <a:xfrm>
            <a:off x="1630837" y="3836709"/>
            <a:ext cx="311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04EFBB0-9EBB-490D-AABB-64D0829978AE}"/>
              </a:ext>
            </a:extLst>
          </p:cNvPr>
          <p:cNvSpPr txBox="1"/>
          <p:nvPr/>
        </p:nvSpPr>
        <p:spPr>
          <a:xfrm>
            <a:off x="4091237" y="3836709"/>
            <a:ext cx="311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EB79AA3-3BBE-47FB-B91F-C4DBA58A5617}"/>
              </a:ext>
            </a:extLst>
          </p:cNvPr>
          <p:cNvSpPr txBox="1"/>
          <p:nvPr/>
        </p:nvSpPr>
        <p:spPr>
          <a:xfrm>
            <a:off x="1630837" y="5362037"/>
            <a:ext cx="311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K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BD65C0C-2B1C-45C5-8C9A-ACDD7FCA73C1}"/>
              </a:ext>
            </a:extLst>
          </p:cNvPr>
          <p:cNvSpPr txBox="1"/>
          <p:nvPr/>
        </p:nvSpPr>
        <p:spPr>
          <a:xfrm>
            <a:off x="2955299" y="4744712"/>
            <a:ext cx="226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9961A12-B2DC-4AC1-83C2-2FC20CF8A951}"/>
              </a:ext>
            </a:extLst>
          </p:cNvPr>
          <p:cNvSpPr txBox="1"/>
          <p:nvPr/>
        </p:nvSpPr>
        <p:spPr>
          <a:xfrm rot="2378255">
            <a:off x="3256823" y="4314793"/>
            <a:ext cx="584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==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4417929-C8C7-4022-B0DA-705DB380710C}"/>
              </a:ext>
            </a:extLst>
          </p:cNvPr>
          <p:cNvSpPr txBox="1"/>
          <p:nvPr/>
        </p:nvSpPr>
        <p:spPr>
          <a:xfrm rot="2836712">
            <a:off x="2232774" y="4959287"/>
            <a:ext cx="474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==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6FB1B83-7C79-409B-BAAF-DF6F4FD7A3F8}"/>
              </a:ext>
            </a:extLst>
          </p:cNvPr>
          <p:cNvSpPr txBox="1"/>
          <p:nvPr/>
        </p:nvSpPr>
        <p:spPr>
          <a:xfrm>
            <a:off x="3227108" y="5118755"/>
            <a:ext cx="3799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Так как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AM –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высота, то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86D3153-2DD3-45D7-B478-0623303E205C}"/>
                  </a:ext>
                </a:extLst>
              </p:cNvPr>
              <p:cNvSpPr txBox="1"/>
              <p:nvPr/>
            </p:nvSpPr>
            <p:spPr>
              <a:xfrm>
                <a:off x="2422385" y="5686278"/>
                <a:ext cx="2253007" cy="6230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cs typeface="+mn-cs"/>
                  </a:rPr>
                  <a:t>AM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𝑨𝑲</m:t>
                        </m:r>
                        <m: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×</m:t>
                        </m:r>
                        <m: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𝑨𝑩</m:t>
                        </m:r>
                      </m:num>
                      <m:den>
                        <m: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𝑩𝑲</m:t>
                        </m:r>
                      </m:den>
                    </m:f>
                    <m:r>
                      <a:rPr kumimoji="0" lang="ru-RU" sz="24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  </m:t>
                    </m:r>
                    <m:r>
                      <a:rPr kumimoji="0" lang="en-US" sz="24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;</m:t>
                    </m:r>
                  </m:oMath>
                </a14:m>
                <a:endPara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cs typeface="+mn-cs"/>
                </a:endParaRPr>
              </a:p>
            </p:txBody>
          </p:sp>
        </mc:Choice>
        <mc:Fallback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86D3153-2DD3-45D7-B478-0623303E20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385" y="5686278"/>
                <a:ext cx="2253007" cy="623056"/>
              </a:xfrm>
              <a:prstGeom prst="rect">
                <a:avLst/>
              </a:prstGeom>
              <a:blipFill>
                <a:blip r:embed="rId3"/>
                <a:stretch>
                  <a:fillRect l="-4054" b="-78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6A2574D-21AC-414B-B401-413549641D6B}"/>
                  </a:ext>
                </a:extLst>
              </p:cNvPr>
              <p:cNvSpPr txBox="1"/>
              <p:nvPr/>
            </p:nvSpPr>
            <p:spPr>
              <a:xfrm>
                <a:off x="4543720" y="5686278"/>
                <a:ext cx="2253007" cy="6383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cs typeface="+mn-cs"/>
                  </a:rPr>
                  <a:t>AM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𝟏</m:t>
                        </m:r>
                        <m: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×</m:t>
                        </m:r>
                        <m: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𝟑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kumimoji="0" lang="en-US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+mn-cs"/>
                              </a:rPr>
                            </m:ctrlPr>
                          </m:radPr>
                          <m:deg/>
                          <m:e>
                            <m:r>
                              <a:rPr kumimoji="0" lang="ru-RU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+mn-cs"/>
                              </a:rPr>
                              <m:t>𝟏𝟎</m:t>
                            </m:r>
                          </m:e>
                        </m:rad>
                      </m:den>
                    </m:f>
                  </m:oMath>
                </a14:m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cs typeface="+mn-cs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𝟑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kumimoji="0" lang="en-US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+mn-cs"/>
                              </a:rPr>
                            </m:ctrlPr>
                          </m:radPr>
                          <m:deg/>
                          <m:e>
                            <m:r>
                              <a:rPr kumimoji="0" lang="ru-RU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+mn-cs"/>
                              </a:rPr>
                              <m:t>𝟏𝟎</m:t>
                            </m:r>
                          </m:e>
                        </m:rad>
                      </m:den>
                    </m:f>
                  </m:oMath>
                </a14:m>
                <a:endParaRPr kumimoji="0" lang="ru-R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cs typeface="+mn-cs"/>
                </a:endParaRPr>
              </a:p>
            </p:txBody>
          </p:sp>
        </mc:Choice>
        <mc:Fallback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6A2574D-21AC-414B-B401-413549641D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3720" y="5686278"/>
                <a:ext cx="2253007" cy="638316"/>
              </a:xfrm>
              <a:prstGeom prst="rect">
                <a:avLst/>
              </a:prstGeom>
              <a:blipFill>
                <a:blip r:embed="rId4"/>
                <a:stretch>
                  <a:fillRect l="-4054" b="-57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01C22F42-F426-47E0-AE9D-4D3F122FB93B}"/>
              </a:ext>
            </a:extLst>
          </p:cNvPr>
          <p:cNvSpPr/>
          <p:nvPr/>
        </p:nvSpPr>
        <p:spPr>
          <a:xfrm>
            <a:off x="7239786" y="4572000"/>
            <a:ext cx="4703975" cy="206447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FA242665-29E5-4D44-A639-EAA9BBF2A755}"/>
                  </a:ext>
                </a:extLst>
              </p:cNvPr>
              <p:cNvSpPr txBox="1"/>
              <p:nvPr/>
            </p:nvSpPr>
            <p:spPr>
              <a:xfrm>
                <a:off x="7453460" y="4783769"/>
                <a:ext cx="4276625" cy="8754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tg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 </a:t>
                </a:r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∠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33333"/>
                    </a:solidFill>
                    <a:effectLst/>
                    <a:uLnTx/>
                    <a:uFillTx/>
                    <a:latin typeface="YS Text"/>
                    <a:ea typeface="+mn-ea"/>
                    <a:cs typeface="+mn-cs"/>
                  </a:rPr>
                  <a:t>AME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𝟏</m:t>
                        </m:r>
                      </m:num>
                      <m:den>
                        <m:f>
                          <m:fPr>
                            <m:ctrlPr>
                              <a:rPr kumimoji="0" lang="en-US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333333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a:rPr kumimoji="0" lang="ru-RU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333333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𝟑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kumimoji="0" lang="en-US" sz="24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333333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kumimoji="0" lang="ru-RU" sz="24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333333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𝟏𝟎</m:t>
                                </m:r>
                              </m:e>
                            </m:rad>
                          </m:den>
                        </m:f>
                      </m:den>
                    </m:f>
                    <m:r>
                      <a:rPr kumimoji="0" lang="ru-RU" sz="24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 </m:t>
                    </m:r>
                    <m:f>
                      <m:fPr>
                        <m:ctrlP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kumimoji="0" lang="ru-RU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333333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radPr>
                          <m:deg/>
                          <m:e>
                            <m:r>
                              <a:rPr kumimoji="0" lang="ru-RU" sz="24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333333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𝟏𝟎</m:t>
                            </m:r>
                          </m:e>
                        </m:rad>
                      </m:num>
                      <m:den>
                        <m:r>
                          <a:rPr kumimoji="0" lang="ru-RU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333333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𝟑</m:t>
                        </m:r>
                      </m:den>
                    </m:f>
                  </m:oMath>
                </a14:m>
                <a:endParaRPr kumimoji="0" lang="ru-RU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FA242665-29E5-4D44-A639-EAA9BBF2A7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3460" y="4783769"/>
                <a:ext cx="4276625" cy="875496"/>
              </a:xfrm>
              <a:prstGeom prst="rect">
                <a:avLst/>
              </a:prstGeom>
              <a:blipFill>
                <a:blip r:embed="rId5"/>
                <a:stretch>
                  <a:fillRect l="-22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ACE2CC5-8198-4B27-BA2D-11B550B064E1}"/>
                  </a:ext>
                </a:extLst>
              </p:cNvPr>
              <p:cNvSpPr txBox="1"/>
              <p:nvPr/>
            </p:nvSpPr>
            <p:spPr>
              <a:xfrm>
                <a:off x="8100765" y="5863472"/>
                <a:ext cx="3550765" cy="583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371600" marR="0" lvl="3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000" b="1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ОТВЕТ</a:t>
                </a:r>
                <a:r>
                  <a:rPr kumimoji="0" lang="ru-RU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: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arctg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kumimoji="0" lang="en-US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radPr>
                          <m:deg/>
                          <m:e>
                            <m:r>
                              <a:rPr kumimoji="0" lang="ru-RU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kumimoji="0" lang="ru-RU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endPara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ACE2CC5-8198-4B27-BA2D-11B550B064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0765" y="5863472"/>
                <a:ext cx="3550765" cy="583493"/>
              </a:xfrm>
              <a:prstGeom prst="rect">
                <a:avLst/>
              </a:prstGeom>
              <a:blipFill>
                <a:blip r:embed="rId6"/>
                <a:stretch>
                  <a:fillRect b="-5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>
            <a:extLst>
              <a:ext uri="{FF2B5EF4-FFF2-40B4-BE49-F238E27FC236}">
                <a16:creationId xmlns:a16="http://schemas.microsoft.com/office/drawing/2014/main" id="{64D80BDE-B0A0-4EEC-B207-A22A651B2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999" y="852902"/>
            <a:ext cx="5125808" cy="313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87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42" grpId="0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1508" y="799249"/>
            <a:ext cx="9966960" cy="2926080"/>
          </a:xfrm>
        </p:spPr>
        <p:txBody>
          <a:bodyPr>
            <a:normAutofit/>
          </a:bodyPr>
          <a:lstStyle/>
          <a:p>
            <a:r>
              <a:rPr lang="ru-RU" sz="8800" dirty="0" smtClean="0">
                <a:latin typeface="Bahnschrift SemiBold Condensed" panose="020B0502040204020203" pitchFamily="34" charset="0"/>
              </a:rPr>
              <a:t>Координатный метод</a:t>
            </a:r>
            <a:endParaRPr lang="ru-RU" sz="8800" dirty="0">
              <a:latin typeface="Bahnschrift SemiBold Condensed" panose="020B0502040204020203" pitchFamily="34" charset="0"/>
            </a:endParaRPr>
          </a:p>
        </p:txBody>
      </p:sp>
      <p:sp>
        <p:nvSpPr>
          <p:cNvPr id="4" name="Управляющая кнопка: документ 3">
            <a:hlinkClick r:id="rId2" action="ppaction://hlinksldjump" highlightClick="1"/>
          </p:cNvPr>
          <p:cNvSpPr/>
          <p:nvPr/>
        </p:nvSpPr>
        <p:spPr>
          <a:xfrm>
            <a:off x="5161460" y="3897297"/>
            <a:ext cx="559294" cy="550416"/>
          </a:xfrm>
          <a:prstGeom prst="actionButtonDocumen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6" name="Управляющая кнопка: сведения 5">
            <a:hlinkClick r:id="rId2" action="ppaction://hlinksldjump" highlightClick="1"/>
          </p:cNvPr>
          <p:cNvSpPr/>
          <p:nvPr/>
        </p:nvSpPr>
        <p:spPr>
          <a:xfrm>
            <a:off x="5923642" y="3897297"/>
            <a:ext cx="559294" cy="550416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99317" y="4370219"/>
            <a:ext cx="6835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Теория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55277" y="4370219"/>
            <a:ext cx="6960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Задача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79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0220" y="588008"/>
            <a:ext cx="3598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 Condensed" panose="020B0502040204020203" pitchFamily="34" charset="0"/>
                <a:ea typeface="+mn-ea"/>
                <a:cs typeface="+mn-cs"/>
              </a:rPr>
              <a:t>Угол между плоскостями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 Condensed" panose="020B05020402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2197055" y="1318542"/>
                <a:ext cx="8663777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marR="0" lvl="0" indent="-34290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Char char="ü"/>
                  <a:tabLst/>
                  <a:defRPr/>
                </a:pP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Угол между плоскостями равен углу между прямыми, содержащими нормали к этим плоскостям.</a:t>
                </a: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ahnschrift Light Condensed" panose="020B0502040204020203" pitchFamily="34" charset="0"/>
                  <a:ea typeface="+mn-ea"/>
                  <a:cs typeface="+mn-cs"/>
                </a:endParaRPr>
              </a:p>
              <a:p>
                <a:pPr marL="342900" marR="0" lvl="0" indent="-34290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Char char="ü"/>
                  <a:tabLst/>
                  <a:defRPr/>
                </a:pP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В уравнении плоскости </a:t>
                </a:r>
                <a:r>
                  <a:rPr kumimoji="0" lang="en-US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Bauhaus 93" panose="04030905020B02020C02" pitchFamily="82" charset="0"/>
                    <a:ea typeface="+mn-ea"/>
                    <a:cs typeface="+mn-cs"/>
                  </a:rPr>
                  <a:t>ax + by + </a:t>
                </a:r>
                <a:r>
                  <a:rPr kumimoji="0" lang="en-US" sz="2800" b="1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Bauhaus 93" panose="04030905020B02020C02" pitchFamily="82" charset="0"/>
                    <a:ea typeface="+mn-ea"/>
                    <a:cs typeface="+mn-cs"/>
                  </a:rPr>
                  <a:t>cz</a:t>
                </a:r>
                <a:r>
                  <a:rPr kumimoji="0" lang="en-US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Bauhaus 93" panose="04030905020B02020C02" pitchFamily="82" charset="0"/>
                    <a:ea typeface="+mn-ea"/>
                    <a:cs typeface="+mn-cs"/>
                  </a:rPr>
                  <a:t> + d=0 </a:t>
                </a: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коэффициенты</a:t>
                </a: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      (</a:t>
                </a:r>
                <a:r>
                  <a:rPr kumimoji="0" lang="en-US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a</a:t>
                </a: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; </a:t>
                </a:r>
                <a:r>
                  <a:rPr kumimoji="0" lang="en-US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b</a:t>
                </a: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; </a:t>
                </a:r>
                <a:r>
                  <a:rPr kumimoji="0" lang="en-US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c)</a:t>
                </a: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 являются координатами вектора нормали к плоскости.</a:t>
                </a: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ahnschrift Light Condensed" panose="020B0502040204020203" pitchFamily="34" charset="0"/>
                  <a:ea typeface="+mn-ea"/>
                  <a:cs typeface="+mn-cs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ahnschrift Light Condensed" panose="020B0502040204020203" pitchFamily="34" charset="0"/>
                  <a:ea typeface="+mn-ea"/>
                  <a:cs typeface="+mn-cs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ahnschrift Light Condensed" panose="020B0502040204020203" pitchFamily="34" charset="0"/>
                  <a:ea typeface="+mn-ea"/>
                  <a:cs typeface="+mn-cs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Bahnschrift Light Condensed" panose="020B0502040204020203" pitchFamily="34" charset="0"/>
                  <a:ea typeface="+mn-ea"/>
                  <a:cs typeface="+mn-cs"/>
                </a:endParaRPr>
              </a:p>
              <a:p>
                <a:pPr marL="342900" marR="0" lvl="0" indent="-34290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Char char="ü"/>
                  <a:tabLst/>
                  <a:defRPr/>
                </a:pP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Поскольку при пересечении двух плоскостей образуется 4 угла, то необходимо взять меньший из них.</a:t>
                </a:r>
              </a:p>
              <a:p>
                <a:pPr marL="0" marR="0" lvl="0" indent="0" algn="ju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     В этом случае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kumimoji="0" lang="ru-RU" sz="2800" b="1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uncPr>
                      <m:fName>
                        <m:r>
                          <a:rPr kumimoji="0" lang="ru-RU" sz="2800" b="1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𝐜𝐨𝐬</m:t>
                        </m:r>
                      </m:fName>
                      <m:e>
                        <m:r>
                          <a:rPr kumimoji="0" lang="ru-RU" sz="2800" b="1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𝝋</m:t>
                        </m:r>
                      </m:e>
                    </m:func>
                    <m:r>
                      <a:rPr kumimoji="0" lang="ru-RU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≥</m:t>
                    </m:r>
                    <m:r>
                      <a:rPr kumimoji="0" lang="ru-RU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𝟎</m:t>
                    </m:r>
                  </m:oMath>
                </a14:m>
                <a:r>
                  <a:rPr kumimoji="0" lang="ru-RU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Bahnschrift Light Condensed" panose="020B0502040204020203" pitchFamily="34" charset="0"/>
                    <a:ea typeface="+mn-ea"/>
                    <a:cs typeface="+mn-cs"/>
                  </a:rPr>
                  <a:t>.</a:t>
                </a: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7055" y="1318542"/>
                <a:ext cx="8663777" cy="4955203"/>
              </a:xfrm>
              <a:prstGeom prst="rect">
                <a:avLst/>
              </a:prstGeom>
              <a:blipFill>
                <a:blip r:embed="rId2"/>
                <a:stretch>
                  <a:fillRect l="-1195" t="-1230" r="-1406" b="-23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133" y="1458013"/>
            <a:ext cx="823031" cy="8291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38800" y="2974109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r="66922"/>
          <a:stretch/>
        </p:blipFill>
        <p:spPr>
          <a:xfrm>
            <a:off x="5915797" y="3651958"/>
            <a:ext cx="1814121" cy="96278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197055" y="3651958"/>
            <a:ext cx="48952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Угол между плоскостями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     определяется по формуле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Light Condensed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65209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0" t="23328" r="56516" b="63131"/>
          <a:stretch/>
        </p:blipFill>
        <p:spPr>
          <a:xfrm>
            <a:off x="4367129" y="1181478"/>
            <a:ext cx="901821" cy="5847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9930" y="1120168"/>
            <a:ext cx="14903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 Condensed" panose="020B0502040204020203" pitchFamily="34" charset="0"/>
                <a:ea typeface="+mn-ea"/>
                <a:cs typeface="+mn-cs"/>
              </a:rPr>
              <a:t>Задача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019637" y="1181478"/>
            <a:ext cx="901821" cy="5852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0907" y="2127103"/>
            <a:ext cx="8947368" cy="145660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716382" y="4275568"/>
            <a:ext cx="63478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Найдем угол между векторами нормалей данных плоскостей.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2720" y="4275568"/>
            <a:ext cx="679371" cy="68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549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2982" y="979056"/>
            <a:ext cx="2724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 Condensed" panose="020B0502040204020203" pitchFamily="34" charset="0"/>
                <a:ea typeface="+mn-ea"/>
                <a:cs typeface="+mn-cs"/>
              </a:rPr>
              <a:t>Шаги решения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5941" y="1845748"/>
            <a:ext cx="544204" cy="55498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904836" y="1892410"/>
            <a:ext cx="67610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Введем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прямоугольную систему координат с началом в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точке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D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2695" y="2828463"/>
            <a:ext cx="3057371" cy="33321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8548" y="2828463"/>
            <a:ext cx="1120017" cy="4307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8548" y="3259238"/>
            <a:ext cx="1080390" cy="4141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5315" y="3673388"/>
            <a:ext cx="1063623" cy="4090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7710" y="2828463"/>
            <a:ext cx="1725349" cy="101386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87637" y="4412065"/>
            <a:ext cx="1266109" cy="37983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15314" y="4354451"/>
            <a:ext cx="4855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Пусть                      вектор нормали плоскости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BED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1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                 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2723" y="4325100"/>
            <a:ext cx="542591" cy="55478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42891" y="5185448"/>
            <a:ext cx="1409638" cy="956540"/>
          </a:xfrm>
          <a:prstGeom prst="rect">
            <a:avLst/>
          </a:prstGeom>
        </p:spPr>
      </p:pic>
      <p:cxnSp>
        <p:nvCxnSpPr>
          <p:cNvPr id="4" name="Прямая соединительная линия 3"/>
          <p:cNvCxnSpPr/>
          <p:nvPr/>
        </p:nvCxnSpPr>
        <p:spPr>
          <a:xfrm flipV="1">
            <a:off x="2283865" y="3238584"/>
            <a:ext cx="577137" cy="16877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832212">
            <a:off x="2709310" y="4550352"/>
            <a:ext cx="514796" cy="1465592"/>
          </a:xfrm>
          <a:prstGeom prst="rect">
            <a:avLst/>
          </a:prstGeom>
        </p:spPr>
      </p:pic>
      <p:cxnSp>
        <p:nvCxnSpPr>
          <p:cNvPr id="23" name="Прямая соединительная линия 22"/>
          <p:cNvCxnSpPr/>
          <p:nvPr/>
        </p:nvCxnSpPr>
        <p:spPr>
          <a:xfrm>
            <a:off x="2861002" y="3259238"/>
            <a:ext cx="768889" cy="241097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369976" y="5113176"/>
            <a:ext cx="1838130" cy="55703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369976" y="5670211"/>
            <a:ext cx="136424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3629891" y="5113176"/>
            <a:ext cx="578215" cy="55703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2705878" y="3673388"/>
            <a:ext cx="29266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2616180" y="3975495"/>
            <a:ext cx="478978" cy="990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508043" y="4239282"/>
            <a:ext cx="663027" cy="2216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418847" y="4551297"/>
            <a:ext cx="870194" cy="506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332583" y="4809109"/>
            <a:ext cx="1037965" cy="513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2543067" y="5037826"/>
            <a:ext cx="898313" cy="379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2904836" y="5262147"/>
            <a:ext cx="594467" cy="17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44466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2982" y="979056"/>
            <a:ext cx="2724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 Condensed" panose="020B0502040204020203" pitchFamily="34" charset="0"/>
                <a:ea typeface="+mn-ea"/>
                <a:cs typeface="+mn-cs"/>
              </a:rPr>
              <a:t>Шаги решения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9140" y="1953845"/>
            <a:ext cx="544204" cy="554988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96665" y="3022721"/>
            <a:ext cx="48555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Получаем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Пусть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           , то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Вектор нормали (вектор, перпендикулярный плоскости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ABC)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753" y="3013109"/>
            <a:ext cx="542591" cy="5547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6665" y="1840767"/>
            <a:ext cx="3199335" cy="8338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1423" y="1840767"/>
            <a:ext cx="2332574" cy="8529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999185" y="2015896"/>
                <a:ext cx="548838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ru-RU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⇒</m:t>
                      </m:r>
                    </m:oMath>
                  </m:oMathPara>
                </a14:m>
                <a:endParaRPr kumimoji="0" lang="ru-RU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rbel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185" y="2015896"/>
                <a:ext cx="548838" cy="43088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3480" y="3105835"/>
            <a:ext cx="833985" cy="3597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6742" y="3072256"/>
            <a:ext cx="794327" cy="3566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83368" y="3030140"/>
            <a:ext cx="1267176" cy="3754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34684" y="3812089"/>
            <a:ext cx="675222" cy="37137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80096" y="3787752"/>
            <a:ext cx="1067618" cy="42004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40753" y="4506179"/>
            <a:ext cx="542591" cy="5547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54087" y="4925189"/>
            <a:ext cx="952531" cy="3747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475" y="2693724"/>
            <a:ext cx="2829088" cy="320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5073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2982" y="979056"/>
            <a:ext cx="2724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 Condensed" panose="020B0502040204020203" pitchFamily="34" charset="0"/>
                <a:ea typeface="+mn-ea"/>
                <a:cs typeface="+mn-cs"/>
              </a:rPr>
              <a:t>Шаги решения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22982" y="2671308"/>
            <a:ext cx="544204" cy="554988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982" y="3933270"/>
            <a:ext cx="542591" cy="5547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4779" y="3864384"/>
            <a:ext cx="4125861" cy="69255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1441" y="5302080"/>
            <a:ext cx="1572535" cy="6739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38661" y="5408220"/>
            <a:ext cx="906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Light Condensed" panose="020B0502040204020203" pitchFamily="34" charset="0"/>
                <a:ea typeface="+mn-ea"/>
                <a:cs typeface="+mn-cs"/>
              </a:rPr>
              <a:t>Ответ: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Light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4813" y="2593434"/>
            <a:ext cx="4802854" cy="8404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612" y="2035926"/>
            <a:ext cx="3228534" cy="365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030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9402A81-AFED-4E1D-8539-ABAC57D40E00}"/>
              </a:ext>
            </a:extLst>
          </p:cNvPr>
          <p:cNvSpPr txBox="1"/>
          <p:nvPr/>
        </p:nvSpPr>
        <p:spPr>
          <a:xfrm>
            <a:off x="2416628" y="2929812"/>
            <a:ext cx="9217353" cy="19389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altLang="ko-KR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задач методом                        </a:t>
            </a:r>
            <a:r>
              <a:rPr lang="ru-RU" altLang="ko-KR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ko-KR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ko-KR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ортогональной проекции</a:t>
            </a:r>
            <a:endParaRPr lang="ko-KR" altLang="en-US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10CA36-002F-4E15-82B7-18D3CFF64BEC}"/>
              </a:ext>
            </a:extLst>
          </p:cNvPr>
          <p:cNvSpPr txBox="1"/>
          <p:nvPr/>
        </p:nvSpPr>
        <p:spPr>
          <a:xfrm>
            <a:off x="2500604" y="4795935"/>
            <a:ext cx="54210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400" b="1" dirty="0">
                <a:solidFill>
                  <a:schemeClr val="tx1"/>
                </a:solidFill>
                <a:cs typeface="Arial" panose="020B0604020202020204" pitchFamily="34" charset="0"/>
              </a:rPr>
              <a:t>Работу </a:t>
            </a:r>
            <a:r>
              <a:rPr lang="ru-RU" altLang="ko-KR" sz="24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выполнили: </a:t>
            </a:r>
          </a:p>
          <a:p>
            <a:r>
              <a:rPr lang="ru-RU" altLang="ko-KR" sz="2400" dirty="0" smtClean="0">
                <a:solidFill>
                  <a:schemeClr val="tx1"/>
                </a:solidFill>
                <a:cs typeface="Arial" panose="020B0604020202020204" pitchFamily="34" charset="0"/>
              </a:rPr>
              <a:t>Демидова Анастасия</a:t>
            </a:r>
          </a:p>
          <a:p>
            <a:r>
              <a:rPr lang="ru-RU" altLang="ko-KR" sz="2400" dirty="0" smtClean="0">
                <a:cs typeface="Arial" panose="020B0604020202020204" pitchFamily="34" charset="0"/>
              </a:rPr>
              <a:t>Хамитов Тимур </a:t>
            </a:r>
          </a:p>
          <a:p>
            <a:r>
              <a:rPr lang="ru-RU" altLang="ko-KR" sz="2400" dirty="0" smtClean="0">
                <a:solidFill>
                  <a:schemeClr val="tx1"/>
                </a:solidFill>
                <a:cs typeface="Arial" panose="020B0604020202020204" pitchFamily="34" charset="0"/>
              </a:rPr>
              <a:t>Скоробогатов Никита</a:t>
            </a:r>
          </a:p>
          <a:p>
            <a:r>
              <a:rPr lang="ru-RU" altLang="ko-KR" sz="2400" dirty="0" err="1" smtClean="0">
                <a:cs typeface="Arial" panose="020B0604020202020204" pitchFamily="34" charset="0"/>
              </a:rPr>
              <a:t>Мусагитов</a:t>
            </a:r>
            <a:r>
              <a:rPr lang="ru-RU" altLang="ko-KR" sz="2400" dirty="0" smtClean="0">
                <a:cs typeface="Arial" panose="020B0604020202020204" pitchFamily="34" charset="0"/>
              </a:rPr>
              <a:t> Булат </a:t>
            </a:r>
            <a:endParaRPr lang="ko-KR" altLang="en-US" sz="24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" name="Управляющая кнопка: сведения 1">
            <a:hlinkClick r:id="rId2" action="ppaction://hlinksldjump" highlightClick="1"/>
          </p:cNvPr>
          <p:cNvSpPr/>
          <p:nvPr/>
        </p:nvSpPr>
        <p:spPr>
          <a:xfrm>
            <a:off x="6587412" y="4868805"/>
            <a:ext cx="709127" cy="68291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алее 2">
            <a:hlinkClick r:id="rId3" action="ppaction://hlinksldjump" highlightClick="1"/>
          </p:cNvPr>
          <p:cNvSpPr/>
          <p:nvPr/>
        </p:nvSpPr>
        <p:spPr>
          <a:xfrm>
            <a:off x="7590454" y="4868804"/>
            <a:ext cx="643812" cy="68291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540758" y="5494844"/>
            <a:ext cx="802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43800" y="5494844"/>
            <a:ext cx="802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1400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574B98E7-9572-4A42-886A-D7EAE86766AC}"/>
              </a:ext>
            </a:extLst>
          </p:cNvPr>
          <p:cNvSpPr/>
          <p:nvPr/>
        </p:nvSpPr>
        <p:spPr>
          <a:xfrm>
            <a:off x="469349" y="1072811"/>
            <a:ext cx="392328" cy="784655"/>
          </a:xfrm>
          <a:custGeom>
            <a:avLst/>
            <a:gdLst>
              <a:gd name="connsiteX0" fmla="*/ 1041400 w 1041400"/>
              <a:gd name="connsiteY0" fmla="*/ 0 h 2082800"/>
              <a:gd name="connsiteX1" fmla="*/ 1041400 w 1041400"/>
              <a:gd name="connsiteY1" fmla="*/ 2082800 h 2082800"/>
              <a:gd name="connsiteX2" fmla="*/ 0 w 1041400"/>
              <a:gd name="connsiteY2" fmla="*/ 1041400 h 2082800"/>
              <a:gd name="connsiteX3" fmla="*/ 1041400 w 1041400"/>
              <a:gd name="connsiteY3" fmla="*/ 0 h 208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1400" h="2082800">
                <a:moveTo>
                  <a:pt x="1041400" y="0"/>
                </a:moveTo>
                <a:lnTo>
                  <a:pt x="1041400" y="2082800"/>
                </a:lnTo>
                <a:cubicBezTo>
                  <a:pt x="466251" y="2082800"/>
                  <a:pt x="0" y="1616549"/>
                  <a:pt x="0" y="1041400"/>
                </a:cubicBezTo>
                <a:cubicBezTo>
                  <a:pt x="0" y="466251"/>
                  <a:pt x="466251" y="0"/>
                  <a:pt x="1041400" y="0"/>
                </a:cubicBezTo>
                <a:close/>
              </a:path>
            </a:pathLst>
          </a:custGeom>
          <a:solidFill>
            <a:srgbClr val="FBD965"/>
          </a:solidFill>
          <a:ln w="127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CE5333-35AA-4FFB-A824-E3B15339026D}"/>
              </a:ext>
            </a:extLst>
          </p:cNvPr>
          <p:cNvSpPr txBox="1"/>
          <p:nvPr/>
        </p:nvSpPr>
        <p:spPr>
          <a:xfrm>
            <a:off x="911793" y="1857466"/>
            <a:ext cx="5171766" cy="3664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ABCDA</a:t>
            </a:r>
            <a:r>
              <a:rPr lang="en-US" sz="24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24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4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правильная призма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 = BC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3</a:t>
            </a:r>
            <a:b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AA</a:t>
            </a:r>
            <a:r>
              <a:rPr lang="en-US" sz="24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AE:EA</a:t>
            </a:r>
            <a:r>
              <a:rPr lang="en-US" sz="24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1:3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угол между плоскостями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(ABC)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(BED</a:t>
            </a:r>
            <a:r>
              <a:rPr lang="en-US" sz="20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397F30-F198-4B90-96C6-B4525951E810}"/>
              </a:ext>
            </a:extLst>
          </p:cNvPr>
          <p:cNvSpPr txBox="1"/>
          <p:nvPr/>
        </p:nvSpPr>
        <p:spPr>
          <a:xfrm>
            <a:off x="911793" y="1141972"/>
            <a:ext cx="484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3600" b="1" dirty="0">
                <a:latin typeface="+mj-lt"/>
                <a:cs typeface="Arial" panose="020B0604020202020204" pitchFamily="34" charset="0"/>
              </a:rPr>
              <a:t>Дано:</a:t>
            </a:r>
            <a:endParaRPr lang="ko-KR" altLang="en-US" sz="36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4C474060-9F02-4AED-B795-98CAF5D38CBE}"/>
              </a:ext>
            </a:extLst>
          </p:cNvPr>
          <p:cNvSpPr/>
          <p:nvPr userDrawn="1"/>
        </p:nvSpPr>
        <p:spPr>
          <a:xfrm>
            <a:off x="11097940" y="6001689"/>
            <a:ext cx="420914" cy="420914"/>
          </a:xfrm>
          <a:prstGeom prst="ellipse">
            <a:avLst/>
          </a:prstGeom>
          <a:solidFill>
            <a:srgbClr val="EE5A4E"/>
          </a:solidFill>
          <a:ln w="34925" cap="flat">
            <a:solidFill>
              <a:srgbClr val="EE5A4E"/>
            </a:solidFill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95CFACC1-4FA8-47E6-8A6E-28D8DEC2C98D}"/>
              </a:ext>
            </a:extLst>
          </p:cNvPr>
          <p:cNvSpPr/>
          <p:nvPr userDrawn="1"/>
        </p:nvSpPr>
        <p:spPr>
          <a:xfrm>
            <a:off x="10768689" y="6001689"/>
            <a:ext cx="420914" cy="420914"/>
          </a:xfrm>
          <a:prstGeom prst="ellipse">
            <a:avLst/>
          </a:prstGeom>
          <a:noFill/>
          <a:ln w="34925" cap="flat">
            <a:solidFill>
              <a:srgbClr val="40CEE9"/>
            </a:solidFill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4687D49-D35E-422C-866F-577272B32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305" y="386863"/>
            <a:ext cx="4460540" cy="5457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113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2ECDA893-2A48-4700-91DD-56E126460B2D}"/>
              </a:ext>
            </a:extLst>
          </p:cNvPr>
          <p:cNvSpPr/>
          <p:nvPr/>
        </p:nvSpPr>
        <p:spPr>
          <a:xfrm rot="5400000">
            <a:off x="1054705" y="495424"/>
            <a:ext cx="308070" cy="1332000"/>
          </a:xfrm>
          <a:prstGeom prst="rect">
            <a:avLst/>
          </a:prstGeom>
          <a:solidFill>
            <a:srgbClr val="FB9A50"/>
          </a:solidFill>
          <a:ln w="12700" cap="flat">
            <a:noFill/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BE3093-E151-4DEF-86AC-3276413261D9}"/>
              </a:ext>
            </a:extLst>
          </p:cNvPr>
          <p:cNvSpPr txBox="1"/>
          <p:nvPr/>
        </p:nvSpPr>
        <p:spPr>
          <a:xfrm>
            <a:off x="457200" y="886408"/>
            <a:ext cx="5076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800" b="1" dirty="0">
                <a:latin typeface="+mj-lt"/>
                <a:cs typeface="Arial" panose="020B0604020202020204" pitchFamily="34" charset="0"/>
              </a:rPr>
              <a:t>Решение</a:t>
            </a:r>
            <a:endParaRPr lang="ko-KR" altLang="en-US" sz="2800" b="1" dirty="0">
              <a:latin typeface="+mj-lt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A3FBF52-B34B-4E65-9F59-15F3B5867093}"/>
                  </a:ext>
                </a:extLst>
              </p:cNvPr>
              <p:cNvSpPr txBox="1"/>
              <p:nvPr/>
            </p:nvSpPr>
            <p:spPr>
              <a:xfrm>
                <a:off x="5059391" y="1040475"/>
                <a:ext cx="7023752" cy="5215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24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Теорема</a:t>
                </a:r>
                <a:r>
                  <a:rPr lang="ru-RU" sz="2400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sz="2400" dirty="0" smtClean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07000"/>
                  </a:lnSpc>
                  <a:spcAft>
                    <a:spcPts val="800"/>
                  </a:spcAft>
                  <a:buAutoNum type="arabicPeriod"/>
                </a:pPr>
                <a:endParaRPr lang="ru-RU" sz="2000" dirty="0" smtClean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07000"/>
                  </a:lnSpc>
                  <a:spcAft>
                    <a:spcPts val="800"/>
                  </a:spcAft>
                  <a:buAutoNum type="arabicPeriod"/>
                </a:pPr>
                <a:endParaRPr lang="ru-RU" sz="20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07000"/>
                  </a:lnSpc>
                  <a:spcAft>
                    <a:spcPts val="800"/>
                  </a:spcAft>
                  <a:buAutoNum type="arabicPeriod"/>
                </a:pPr>
                <a:endParaRPr lang="ru-RU" sz="2000" dirty="0" smtClean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07000"/>
                  </a:lnSpc>
                  <a:spcAft>
                    <a:spcPts val="800"/>
                  </a:spcAft>
                  <a:buAutoNum type="arabicPeriod"/>
                </a:pPr>
                <a:endParaRPr lang="ru-RU" sz="20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07000"/>
                  </a:lnSpc>
                  <a:spcAft>
                    <a:spcPts val="800"/>
                  </a:spcAft>
                  <a:buAutoNum type="arabicPeriod"/>
                </a:pPr>
                <a:endParaRPr lang="ru-RU" sz="20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:r>
                  <a:rPr lang="ru-RU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l-G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ABD </a:t>
                </a:r>
                <a:r>
                  <a:rPr lang="ru-RU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ортогональная проекция </a:t>
                </a:r>
                <a:r>
                  <a:rPr lang="el-G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BED</a:t>
                </a:r>
                <a:r>
                  <a:rPr lang="en-US" sz="24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ru-RU" sz="24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 (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ABD</a:t>
                </a:r>
                <a:r>
                  <a:rPr lang="ru-RU" sz="2400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), то есть</a:t>
                </a:r>
                <a:r>
                  <a:rPr lang="ru-RU" sz="24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4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ABD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4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BED</m:t>
                        </m:r>
                        <m:r>
                          <m:rPr>
                            <m:nor/>
                          </m:rPr>
                          <a:rPr lang="en-US" sz="2400" baseline="-250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m:rPr>
                        <m:sty m:val="p"/>
                      </m:rPr>
                      <a:rPr lang="el-GR" sz="24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ru-RU" sz="24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Рассмотрим </a:t>
                </a:r>
                <a:r>
                  <a:rPr lang="el-G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ABD </a:t>
                </a:r>
                <a:endParaRPr lang="ru-RU" sz="24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indent="-342900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:r>
                  <a:rPr lang="ru-RU" sz="24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∠ </a:t>
                </a:r>
                <a:r>
                  <a:rPr lang="en-US" sz="24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A=90</a:t>
                </a:r>
                <a:r>
                  <a:rPr lang="ru-RU" sz="24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°</a:t>
                </a:r>
                <a:endParaRPr lang="en-US" sz="2400" b="1" i="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𝑺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4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4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ABD</m:t>
                        </m:r>
                      </m:sub>
                    </m:sSub>
                    <m:r>
                      <a:rPr lang="en-US" sz="24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𝑨𝑫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𝑨𝑩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4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400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4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sz="24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ru-RU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A3FBF52-B34B-4E65-9F59-15F3B58670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9391" y="1040475"/>
                <a:ext cx="7023752" cy="5215595"/>
              </a:xfrm>
              <a:prstGeom prst="rect">
                <a:avLst/>
              </a:prstGeom>
              <a:blipFill>
                <a:blip r:embed="rId3"/>
                <a:stretch>
                  <a:fillRect l="-1389" t="-9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740" y="1530609"/>
            <a:ext cx="3938357" cy="48894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80689" y="1530609"/>
            <a:ext cx="6594544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ортогональной проекции многоугольника на плоскость равна произведению площади этого многоугольника на косинус угла между плоскостями многоугольника и его проекцией.</a:t>
            </a:r>
          </a:p>
        </p:txBody>
      </p:sp>
    </p:spTree>
    <p:extLst>
      <p:ext uri="{BB962C8B-B14F-4D97-AF65-F5344CB8AC3E}">
        <p14:creationId xmlns:p14="http://schemas.microsoft.com/office/powerpoint/2010/main" val="142283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4A7362F-3D04-4F8C-BBC2-713D375EEFF3}"/>
                  </a:ext>
                </a:extLst>
              </p:cNvPr>
              <p:cNvSpPr txBox="1"/>
              <p:nvPr/>
            </p:nvSpPr>
            <p:spPr>
              <a:xfrm>
                <a:off x="1008792" y="573630"/>
                <a:ext cx="6172846" cy="51193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3. 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Рассмотрим </a:t>
                </a:r>
                <a:r>
                  <a:rPr lang="el-G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AEB </a:t>
                </a:r>
              </a:p>
              <a:p>
                <a:pPr marL="285750" indent="-285750">
                  <a:lnSpc>
                    <a:spcPts val="24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:r>
                  <a:rPr lang="ru-RU" sz="20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∠ </a:t>
                </a:r>
                <a:r>
                  <a:rPr lang="en-US" sz="20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A=90</a:t>
                </a:r>
                <a:r>
                  <a:rPr lang="ru-RU" sz="20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°</a:t>
                </a:r>
                <a:endParaRPr lang="en-US" sz="2000" b="1" i="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lnSpc>
                    <a:spcPts val="24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:r>
                  <a:rPr lang="ru-RU" sz="2000" b="0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Из т. Пифагора</a:t>
                </a:r>
                <a:r>
                  <a:rPr lang="ru-RU" sz="2000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𝐵𝐸</m:t>
                    </m:r>
                    <m:r>
                      <a:rPr lang="en-US" sz="2000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000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𝐴𝐸</m:t>
                            </m:r>
                          </m:e>
                          <m:sup>
                            <m:r>
                              <a:rPr lang="en-US" sz="2000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000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  <m:sup>
                            <m:r>
                              <a:rPr lang="en-US" sz="2000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000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000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1+9</m:t>
                        </m:r>
                      </m:e>
                    </m:rad>
                    <m:r>
                      <a:rPr lang="en-US" sz="2000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000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</m:rad>
                  </m:oMath>
                </a14:m>
                <a:endParaRPr lang="en-US" sz="2000" b="0" i="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:endPara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4. 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Рассмотрим </a:t>
                </a:r>
                <a:r>
                  <a:rPr lang="el-G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EA</a:t>
                </a:r>
                <a:r>
                  <a:rPr lang="en-US" sz="20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en-US" sz="20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285750" indent="-285750">
                  <a:lnSpc>
                    <a:spcPts val="24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:r>
                  <a:rPr lang="ru-RU" sz="2000" b="1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∠</a:t>
                </a:r>
                <a:r>
                  <a:rPr lang="ru-RU" sz="2000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r>
                  <a:rPr lang="en-US" sz="2000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A=90</a:t>
                </a:r>
                <a:r>
                  <a:rPr lang="ru-RU" sz="2000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0" i="0" dirty="0" smtClean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°</a:t>
                </a:r>
                <a:endParaRPr lang="ru-RU" sz="2000" dirty="0">
                  <a:solidFill>
                    <a:srgbClr val="33333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lnSpc>
                    <a:spcPts val="24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</a:pPr>
                <a:r>
                  <a:rPr lang="ru-RU" sz="2000" b="0" i="0" dirty="0" smtClean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Из </a:t>
                </a:r>
                <a:r>
                  <a:rPr lang="ru-RU" sz="2000" b="0" i="0" dirty="0">
                    <a:solidFill>
                      <a:srgbClr val="333333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т. Пифагора</a:t>
                </a:r>
                <a:r>
                  <a:rPr lang="ru-RU" sz="2000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𝑬</m:t>
                    </m:r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000" b="1" i="1" smtClean="0">
                                    <a:solidFill>
                                      <a:srgbClr val="333333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333333"/>
                                    </a:solidFill>
                                    <a:latin typeface="Cambria Math" panose="02040503050406030204" pitchFamily="18" charset="0"/>
                                  </a:rPr>
                                  <m:t>𝑨</m:t>
                                </m:r>
                              </m:e>
                              <m:sub>
                                <m:r>
                                  <a:rPr lang="en-US" sz="2000" b="1" i="1" smtClean="0">
                                    <a:solidFill>
                                      <a:srgbClr val="333333"/>
                                    </a:solidFill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𝑬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e>
                          <m:sub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e>
                          <m:sub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sSup>
                          <m:sSupPr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/>
                          <m:sup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e>
                    </m:rad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ru-RU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e>
                    </m:rad>
                  </m:oMath>
                </a14:m>
                <a:endPara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:endParaRPr lang="ru-RU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5. 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Найдем диагональ призмы:</a:t>
                </a:r>
              </a:p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𝑩𝑫</m:t>
                        </m:r>
                      </m:e>
                      <m:sub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𝑨𝑩</m:t>
                            </m:r>
                          </m:e>
                          <m:sup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𝑩𝑪</m:t>
                            </m:r>
                          </m:e>
                          <m:sup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b="1" i="1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333333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 smtClean="0">
                                    <a:solidFill>
                                      <a:srgbClr val="333333"/>
                                    </a:solidFill>
                                    <a:latin typeface="Cambria Math" panose="02040503050406030204" pitchFamily="18" charset="0"/>
                                  </a:rPr>
                                  <m:t>𝑩</m:t>
                                </m:r>
                              </m:e>
                              <m:sub>
                                <m:r>
                                  <a:rPr lang="en-US" sz="2000" b="1" i="1" smtClean="0">
                                    <a:solidFill>
                                      <a:srgbClr val="333333"/>
                                    </a:solidFill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0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000" b="1" i="1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𝟑𝟒</m:t>
                        </m:r>
                      </m:e>
                    </m:rad>
                  </m:oMath>
                </a14:m>
                <a:endParaRPr lang="en-US" sz="20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ts val="2400"/>
                  </a:lnSpc>
                  <a:spcAft>
                    <a:spcPts val="80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Для того, чтобы найти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0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BED</m:t>
                        </m:r>
                        <m:r>
                          <m:rPr>
                            <m:nor/>
                          </m:rPr>
                          <a:rPr lang="en-US" sz="2000" baseline="-250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не хватает 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</a:t>
                </a:r>
                <a:r>
                  <a:rPr lang="ru-RU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∠</a:t>
                </a:r>
                <a:r>
                  <a:rPr lang="en-US" sz="2000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ru-RU" sz="2000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найдем косинус этого </a:t>
                </a:r>
                <a:r>
                  <a:rPr lang="ru-RU" sz="2000" dirty="0" smtClean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угла</a:t>
                </a:r>
                <a:endPara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4A7362F-3D04-4F8C-BBC2-713D375EEF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792" y="573630"/>
                <a:ext cx="6172846" cy="5119350"/>
              </a:xfrm>
              <a:prstGeom prst="rect">
                <a:avLst/>
              </a:prstGeom>
              <a:blipFill>
                <a:blip r:embed="rId2"/>
                <a:stretch>
                  <a:fillRect l="-987" t="-595" b="-11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638" y="1492898"/>
            <a:ext cx="4331553" cy="508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3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574B98E7-9572-4A42-886A-D7EAE86766AC}"/>
              </a:ext>
            </a:extLst>
          </p:cNvPr>
          <p:cNvSpPr/>
          <p:nvPr/>
        </p:nvSpPr>
        <p:spPr>
          <a:xfrm>
            <a:off x="11330289" y="-516838"/>
            <a:ext cx="1411459" cy="2247165"/>
          </a:xfrm>
          <a:custGeom>
            <a:avLst/>
            <a:gdLst>
              <a:gd name="connsiteX0" fmla="*/ 1041400 w 1041400"/>
              <a:gd name="connsiteY0" fmla="*/ 0 h 2082800"/>
              <a:gd name="connsiteX1" fmla="*/ 1041400 w 1041400"/>
              <a:gd name="connsiteY1" fmla="*/ 2082800 h 2082800"/>
              <a:gd name="connsiteX2" fmla="*/ 0 w 1041400"/>
              <a:gd name="connsiteY2" fmla="*/ 1041400 h 2082800"/>
              <a:gd name="connsiteX3" fmla="*/ 1041400 w 1041400"/>
              <a:gd name="connsiteY3" fmla="*/ 0 h 208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1400" h="2082800">
                <a:moveTo>
                  <a:pt x="1041400" y="0"/>
                </a:moveTo>
                <a:lnTo>
                  <a:pt x="1041400" y="2082800"/>
                </a:lnTo>
                <a:cubicBezTo>
                  <a:pt x="466251" y="2082800"/>
                  <a:pt x="0" y="1616549"/>
                  <a:pt x="0" y="1041400"/>
                </a:cubicBezTo>
                <a:cubicBezTo>
                  <a:pt x="0" y="466251"/>
                  <a:pt x="466251" y="0"/>
                  <a:pt x="1041400" y="0"/>
                </a:cubicBezTo>
                <a:close/>
              </a:path>
            </a:pathLst>
          </a:custGeom>
          <a:solidFill>
            <a:srgbClr val="FBD965"/>
          </a:solidFill>
          <a:ln w="12700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4C474060-9F02-4AED-B795-98CAF5D38CBE}"/>
              </a:ext>
            </a:extLst>
          </p:cNvPr>
          <p:cNvSpPr/>
          <p:nvPr userDrawn="1"/>
        </p:nvSpPr>
        <p:spPr>
          <a:xfrm>
            <a:off x="11097940" y="6001688"/>
            <a:ext cx="1534848" cy="1496391"/>
          </a:xfrm>
          <a:prstGeom prst="ellipse">
            <a:avLst/>
          </a:prstGeom>
          <a:solidFill>
            <a:srgbClr val="EE5A4E"/>
          </a:solidFill>
          <a:ln w="34925" cap="flat">
            <a:solidFill>
              <a:srgbClr val="EE5A4E"/>
            </a:solidFill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95CFACC1-4FA8-47E6-8A6E-28D8DEC2C98D}"/>
              </a:ext>
            </a:extLst>
          </p:cNvPr>
          <p:cNvSpPr/>
          <p:nvPr userDrawn="1"/>
        </p:nvSpPr>
        <p:spPr>
          <a:xfrm>
            <a:off x="10768689" y="6001688"/>
            <a:ext cx="991902" cy="1032157"/>
          </a:xfrm>
          <a:prstGeom prst="ellipse">
            <a:avLst/>
          </a:prstGeom>
          <a:noFill/>
          <a:ln w="34925" cap="flat">
            <a:solidFill>
              <a:srgbClr val="40CEE9"/>
            </a:solidFill>
            <a:prstDash val="solid"/>
            <a:miter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EE0D3F2-1514-4D83-9F07-59E914349E7E}"/>
                  </a:ext>
                </a:extLst>
              </p:cNvPr>
              <p:cNvSpPr txBox="1"/>
              <p:nvPr/>
            </p:nvSpPr>
            <p:spPr>
              <a:xfrm>
                <a:off x="4718671" y="779947"/>
                <a:ext cx="7041920" cy="54804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lnSpc>
                    <a:spcPct val="107000"/>
                  </a:lnSpc>
                  <a:spcAft>
                    <a:spcPts val="800"/>
                  </a:spcAft>
                  <a:buAutoNum type="arabicPeriod" startAt="6"/>
                </a:pP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Применим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теорему 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cos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для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l-GR" sz="2000" b="1" dirty="0" smtClean="0"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Δ</m:t>
                    </m:r>
                    <m:r>
                      <m:rPr>
                        <m:nor/>
                      </m:rPr>
                      <a:rPr lang="en-US" sz="2000" b="1" dirty="0" smtClean="0"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BED</m:t>
                    </m:r>
                    <m:r>
                      <m:rPr>
                        <m:nor/>
                      </m:rPr>
                      <a:rPr lang="en-US" sz="2000" b="1" baseline="-25000" dirty="0" smtClean="0"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sz="2000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𝑩𝑫</m:t>
                        </m:r>
                      </m:e>
                      <m:sub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𝑩𝑬</m:t>
                        </m:r>
                      </m:e>
                      <m:sup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p>
                      <m:sSupPr>
                        <m:ctrlP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  <m:sup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𝑩𝑬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𝑬</m:t>
                        </m:r>
                        <m: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𝒄𝒐𝒔</m:t>
                    </m:r>
                  </m:oMath>
                </a14:m>
                <a:r>
                  <a:rPr lang="ru-RU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 dirty="0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dirty="0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𝑩𝑬𝑫</m:t>
                        </m:r>
                      </m:e>
                      <m:sub>
                        <m:r>
                          <a:rPr lang="en-US" sz="2000" b="1" i="1" dirty="0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endParaRPr lang="en-US" sz="2000" b="1" dirty="0">
                  <a:solidFill>
                    <a:srgbClr val="33333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𝒄𝒐𝒔</m:t>
                    </m:r>
                  </m:oMath>
                </a14:m>
                <a:r>
                  <a:rPr lang="ru-RU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 dirty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dirty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𝑩𝑬𝑫</m:t>
                        </m:r>
                      </m:e>
                      <m:sub>
                        <m:r>
                          <a:rPr lang="en-US" sz="2000" b="1" i="1" dirty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𝟏𝟖</m:t>
                        </m:r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𝟑𝟒</m:t>
                        </m:r>
                      </m:num>
                      <m:den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ad>
                          <m:radPr>
                            <m:degHide m:val="on"/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𝟏𝟖</m:t>
                            </m:r>
                          </m:e>
                        </m:rad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ad>
                          <m:radPr>
                            <m:degHide m:val="on"/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</m:rad>
                      </m:den>
                    </m:f>
                    <m:r>
                      <a:rPr lang="en-US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𝟏𝟖𝟎</m:t>
                            </m:r>
                          </m:e>
                        </m:rad>
                      </m:den>
                    </m:f>
                  </m:oMath>
                </a14:m>
                <a:r>
                  <a:rPr lang="ru-RU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2000" b="1" dirty="0">
                  <a:solidFill>
                    <a:srgbClr val="33333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7. </a:t>
                </a:r>
                <a:r>
                  <a:rPr lang="en-US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</a:t>
                </a:r>
                <a:r>
                  <a:rPr lang="ru-RU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∠</a:t>
                </a:r>
                <a:r>
                  <a:rPr lang="en-US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ru-RU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ru-RU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ru-RU" sz="2000" b="1" i="1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𝒄𝒐𝒔</m:t>
                            </m:r>
                          </m:e>
                          <m:sup>
                            <m:r>
                              <a:rPr lang="ru-RU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ru-RU" sz="2000" b="1" dirty="0">
                            <a:solidFill>
                              <a:srgbClr val="333333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∠</m:t>
                        </m:r>
                        <m:sSub>
                          <m:sSubPr>
                            <m:ctrlPr>
                              <a:rPr lang="ru-RU" sz="2000" b="1" i="1" dirty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dirty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𝑩𝑬𝑫</m:t>
                            </m:r>
                          </m:e>
                          <m:sub>
                            <m:r>
                              <a:rPr lang="en-US" sz="2000" b="1" i="1" dirty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rad>
                    <m:r>
                      <a:rPr lang="ru-RU" sz="2000" b="1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ru-RU" sz="2000" b="1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ru-RU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𝟏𝟗</m:t>
                            </m:r>
                          </m:num>
                          <m:den>
                            <m:r>
                              <a:rPr lang="ru-RU" sz="2000" b="1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𝟐𝟎</m:t>
                            </m:r>
                          </m:den>
                        </m:f>
                      </m:e>
                    </m:rad>
                  </m:oMath>
                </a14:m>
                <a:endParaRPr lang="ru-RU" sz="20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𝑺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0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BED</m:t>
                        </m:r>
                        <m:r>
                          <m:rPr>
                            <m:nor/>
                          </m:rPr>
                          <a:rPr lang="en-US" sz="2000" b="1" baseline="-250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ad>
                      <m:radPr>
                        <m:degHide m:val="on"/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𝟏𝟎</m:t>
                        </m:r>
                      </m:e>
                    </m:rad>
                    <m:rad>
                      <m:radPr>
                        <m:degHide m:val="on"/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𝟏𝟖</m:t>
                        </m:r>
                      </m:e>
                    </m:rad>
                    <m:rad>
                      <m:radPr>
                        <m:degHide m:val="on"/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ru-RU" sz="2000" b="1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ru-RU" sz="2000" b="1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𝟏𝟗</m:t>
                            </m:r>
                          </m:num>
                          <m:den>
                            <m:r>
                              <a:rPr lang="ru-RU" sz="2000" b="1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𝟐𝟎</m:t>
                            </m:r>
                          </m:den>
                        </m:f>
                      </m:e>
                    </m:rad>
                    <m:r>
                      <a:rPr lang="ru-RU" sz="2000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num>
                      <m:den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ad>
                      <m:radPr>
                        <m:degHide m:val="on"/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ru-RU" sz="20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𝟏𝟗</m:t>
                        </m:r>
                      </m:e>
                    </m:rad>
                  </m:oMath>
                </a14:m>
                <a:endParaRPr lang="ru-RU" sz="20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9. Из соотношения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𝑺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0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ABD</m:t>
                        </m:r>
                      </m:sub>
                    </m:sSub>
                  </m:oMath>
                </a14:m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ru-RU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𝑺</m:t>
                        </m:r>
                      </m:e>
                      <m:sub>
                        <m:r>
                          <m:rPr>
                            <m:nor/>
                          </m:rPr>
                          <a:rPr lang="el-GR" sz="20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b="1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BED</m:t>
                        </m:r>
                        <m:r>
                          <m:rPr>
                            <m:nor/>
                          </m:rPr>
                          <a:rPr lang="en-US" sz="2000" b="1" baseline="-25000" dirty="0"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0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𝒄𝒐𝒔</m:t>
                    </m:r>
                    <m:r>
                      <a:rPr lang="el-GR" sz="20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𝜶</m:t>
                    </m:r>
                  </m:oMath>
                </a14:m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20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𝒄𝒐𝒔</m:t>
                    </m:r>
                    <m:r>
                      <a:rPr lang="el-GR" sz="20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𝜶</m:t>
                    </m:r>
                    <m:r>
                      <a:rPr lang="ru-RU" sz="20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000" b="1" dirty="0">
                    <a:solidFill>
                      <a:srgbClr val="3333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l-GR" sz="2000" b="1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Δ</m:t>
                            </m:r>
                            <m:r>
                              <m:rPr>
                                <m:nor/>
                              </m:rPr>
                              <a:rPr lang="en-US" sz="2000" b="1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ABD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l-GR" sz="2000" b="1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Δ</m:t>
                            </m:r>
                            <m:r>
                              <m:rPr>
                                <m:nor/>
                              </m:rPr>
                              <a:rPr lang="en-US" sz="2000" b="1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BED</m:t>
                            </m:r>
                            <m:r>
                              <m:rPr>
                                <m:nor/>
                              </m:rPr>
                              <a:rPr lang="en-US" sz="2000" b="1" baseline="-2500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000" b="1" i="0" dirty="0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num>
                      <m:den>
                        <m: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>
                      <a:rPr lang="ru-RU" sz="2000" b="1" i="1" dirty="0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f>
                      <m:fPr>
                        <m:ctrlP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num>
                      <m:den>
                        <m: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ru-RU" sz="2000" b="1" i="1" dirty="0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ru-RU" sz="2000" b="1" i="1" dirty="0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𝟏𝟗</m:t>
                            </m:r>
                          </m:e>
                        </m:rad>
                      </m:den>
                    </m:f>
                    <m:r>
                      <a:rPr lang="ru-RU" sz="2000" b="1" i="1" dirty="0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000" b="1" i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sz="2000" b="1" i="1" dirty="0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ru-RU" sz="2000" b="1" i="1" dirty="0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𝟏𝟗</m:t>
                            </m:r>
                          </m:e>
                        </m:rad>
                      </m:den>
                    </m:f>
                  </m:oMath>
                </a14:m>
                <a:endParaRPr lang="ru-RU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20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20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EE0D3F2-1514-4D83-9F07-59E914349E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8671" y="779947"/>
                <a:ext cx="7041920" cy="5480411"/>
              </a:xfrm>
              <a:prstGeom prst="rect">
                <a:avLst/>
              </a:prstGeom>
              <a:blipFill>
                <a:blip r:embed="rId2"/>
                <a:stretch>
                  <a:fillRect l="-866" t="-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FFB39A93-9B11-44EA-9299-146F9C13F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09" y="287653"/>
            <a:ext cx="4209524" cy="1800000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80967941-A7F7-4867-9BAA-6FBD72147D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2270" y="5329186"/>
            <a:ext cx="2276190" cy="79047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2C203AAD-1345-4CF1-AFA9-72B3E83C6DC9}"/>
              </a:ext>
            </a:extLst>
          </p:cNvPr>
          <p:cNvSpPr txBox="1"/>
          <p:nvPr/>
        </p:nvSpPr>
        <p:spPr>
          <a:xfrm>
            <a:off x="5043135" y="5444057"/>
            <a:ext cx="1289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</a:p>
        </p:txBody>
      </p:sp>
    </p:spTree>
    <p:extLst>
      <p:ext uri="{BB962C8B-B14F-4D97-AF65-F5344CB8AC3E}">
        <p14:creationId xmlns:p14="http://schemas.microsoft.com/office/powerpoint/2010/main" val="5719493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4848" y="586895"/>
            <a:ext cx="41588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sz="5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63007" y="2899293"/>
            <a:ext cx="80225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был полезен этот урок для вас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AutoNum type="arabicPeriod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трудности возникали? </a:t>
            </a:r>
          </a:p>
        </p:txBody>
      </p:sp>
    </p:spTree>
    <p:extLst>
      <p:ext uri="{BB962C8B-B14F-4D97-AF65-F5344CB8AC3E}">
        <p14:creationId xmlns:p14="http://schemas.microsoft.com/office/powerpoint/2010/main" val="11043166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8111" y="-260100"/>
            <a:ext cx="12520111" cy="799905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92244" y="2631433"/>
            <a:ext cx="6676892" cy="11079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урок!</a:t>
            </a:r>
            <a:endParaRPr lang="ru-RU" sz="66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68034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3.xml><?xml version="1.0" encoding="utf-8"?>
<a:theme xmlns:a="http://schemas.openxmlformats.org/drawingml/2006/main" name="4_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4.xml><?xml version="1.0" encoding="utf-8"?>
<a:theme xmlns:a="http://schemas.openxmlformats.org/drawingml/2006/main" name="5_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5.xml><?xml version="1.0" encoding="utf-8"?>
<a:theme xmlns:a="http://schemas.openxmlformats.org/drawingml/2006/main" name="6_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6.xml><?xml version="1.0" encoding="utf-8"?>
<a:theme xmlns:a="http://schemas.openxmlformats.org/drawingml/2006/main" name="7_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7.xml><?xml version="1.0" encoding="utf-8"?>
<a:theme xmlns:a="http://schemas.openxmlformats.org/drawingml/2006/main" name="8_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8.xml><?xml version="1.0" encoding="utf-8"?>
<a:theme xmlns:a="http://schemas.openxmlformats.org/drawingml/2006/main" name="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9.xml><?xml version="1.0" encoding="utf-8"?>
<a:theme xmlns:a="http://schemas.openxmlformats.org/drawingml/2006/main" name="2_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0.xml><?xml version="1.0" encoding="utf-8"?>
<a:theme xmlns:a="http://schemas.openxmlformats.org/drawingml/2006/main" name="3_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1.xml><?xml version="1.0" encoding="utf-8"?>
<a:theme xmlns:a="http://schemas.openxmlformats.org/drawingml/2006/main" name="4_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2.xml><?xml version="1.0" encoding="utf-8"?>
<a:theme xmlns:a="http://schemas.openxmlformats.org/drawingml/2006/main" name="5_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3.xml><?xml version="1.0" encoding="utf-8"?>
<a:theme xmlns:a="http://schemas.openxmlformats.org/drawingml/2006/main" name="6_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431</Words>
  <Application>Microsoft Office PowerPoint</Application>
  <PresentationFormat>Широкоэкранный</PresentationFormat>
  <Paragraphs>154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17</vt:i4>
      </vt:variant>
      <vt:variant>
        <vt:lpstr>Тема</vt:lpstr>
      </vt:variant>
      <vt:variant>
        <vt:i4>13</vt:i4>
      </vt:variant>
      <vt:variant>
        <vt:lpstr>Заголовки слайдов</vt:lpstr>
      </vt:variant>
      <vt:variant>
        <vt:i4>25</vt:i4>
      </vt:variant>
    </vt:vector>
  </HeadingPairs>
  <TitlesOfParts>
    <vt:vector size="55" baseType="lpstr">
      <vt:lpstr>맑은 고딕</vt:lpstr>
      <vt:lpstr>Arial</vt:lpstr>
      <vt:lpstr>Bahnschrift Light Condensed</vt:lpstr>
      <vt:lpstr>Bahnschrift SemiBold Condensed</vt:lpstr>
      <vt:lpstr>Bahnschrift SemiLight Condensed</vt:lpstr>
      <vt:lpstr>Bauhaus 93</vt:lpstr>
      <vt:lpstr>Calibri</vt:lpstr>
      <vt:lpstr>Calibri Light</vt:lpstr>
      <vt:lpstr>Cambria Math</vt:lpstr>
      <vt:lpstr>Century Gothic</vt:lpstr>
      <vt:lpstr>Corbel</vt:lpstr>
      <vt:lpstr>Courier New</vt:lpstr>
      <vt:lpstr>Georgia</vt:lpstr>
      <vt:lpstr>Times New Roman</vt:lpstr>
      <vt:lpstr>Wingdings</vt:lpstr>
      <vt:lpstr>Wingdings 3</vt:lpstr>
      <vt:lpstr>YS Text</vt:lpstr>
      <vt:lpstr>Тема Office</vt:lpstr>
      <vt:lpstr>Базис</vt:lpstr>
      <vt:lpstr>4_Базис</vt:lpstr>
      <vt:lpstr>5_Базис</vt:lpstr>
      <vt:lpstr>6_Базис</vt:lpstr>
      <vt:lpstr>7_Базис</vt:lpstr>
      <vt:lpstr>8_Базис</vt:lpstr>
      <vt:lpstr>Легкий дым</vt:lpstr>
      <vt:lpstr>2_Легкий дым</vt:lpstr>
      <vt:lpstr>3_Легкий дым</vt:lpstr>
      <vt:lpstr>4_Легкий дым</vt:lpstr>
      <vt:lpstr>5_Легкий дым</vt:lpstr>
      <vt:lpstr>6_Легкий дым</vt:lpstr>
      <vt:lpstr>Презентация PowerPoint</vt:lpstr>
      <vt:lpstr>Презентация PowerPoint</vt:lpstr>
      <vt:lpstr>Тема урока</vt:lpstr>
      <vt:lpstr>Цель урока</vt:lpstr>
      <vt:lpstr>Что называется:</vt:lpstr>
      <vt:lpstr>Определения</vt:lpstr>
      <vt:lpstr>I способ: Геометрический (поисково-вычислительный) </vt:lpstr>
      <vt:lpstr>  ЗАДАЧА </vt:lpstr>
      <vt:lpstr>Решение</vt:lpstr>
      <vt:lpstr>ХОД РЕШЕНИЯ </vt:lpstr>
      <vt:lpstr>ХОД РЕШЕНИЯ </vt:lpstr>
      <vt:lpstr>ХОД РЕШЕНИЯ </vt:lpstr>
      <vt:lpstr>Координатный метод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Exc24</dc:creator>
  <cp:lastModifiedBy>Tester</cp:lastModifiedBy>
  <cp:revision>32</cp:revision>
  <dcterms:created xsi:type="dcterms:W3CDTF">2022-02-11T18:40:49Z</dcterms:created>
  <dcterms:modified xsi:type="dcterms:W3CDTF">2022-03-01T18:57:46Z</dcterms:modified>
</cp:coreProperties>
</file>