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5"/>
  </p:notesMasterIdLst>
  <p:sldIdLst>
    <p:sldId id="275" r:id="rId4"/>
    <p:sldId id="280" r:id="rId5"/>
    <p:sldId id="260" r:id="rId6"/>
    <p:sldId id="261" r:id="rId7"/>
    <p:sldId id="276" r:id="rId8"/>
    <p:sldId id="289" r:id="rId9"/>
    <p:sldId id="286" r:id="rId10"/>
    <p:sldId id="287" r:id="rId11"/>
    <p:sldId id="288" r:id="rId12"/>
    <p:sldId id="266" r:id="rId13"/>
    <p:sldId id="290" r:id="rId14"/>
    <p:sldId id="285" r:id="rId15"/>
    <p:sldId id="284" r:id="rId16"/>
    <p:sldId id="259" r:id="rId17"/>
    <p:sldId id="263" r:id="rId18"/>
    <p:sldId id="281" r:id="rId19"/>
    <p:sldId id="282" r:id="rId20"/>
    <p:sldId id="264" r:id="rId21"/>
    <p:sldId id="283" r:id="rId22"/>
    <p:sldId id="268" r:id="rId23"/>
    <p:sldId id="29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765232-B093-48C7-BDCB-F9EF70DD8A6B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88AB6-8452-490C-BF59-62978A414B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689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F190EA-A2F7-4A0C-86DE-31812EBF63E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3337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88AB6-8452-490C-BF59-62978A414B6A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488AB6-8452-490C-BF59-62978A414B6A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629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4474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549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0235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103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0408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8903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6442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0782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18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8813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2413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0854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8964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0821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9884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5430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7911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1880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295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3109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3743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2535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0467EEF-345E-4828-8D08-0A22CCEB8AA3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8A4313D-3518-41E0-952D-CBB8BB8188A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3498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218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по русскому языку на тему: Сочинение по картине  </a:t>
            </a:r>
            <a:br>
              <a:rPr lang="ru-RU" sz="4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З.Е. Серебряковой </a:t>
            </a:r>
            <a:br>
              <a:rPr lang="ru-RU" sz="4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 обедом» </a:t>
            </a:r>
            <a:br>
              <a:rPr lang="ru-RU" sz="4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2класс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3809490-A0EA-441D-9614-63A9DD4DE2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3608" y="5105400"/>
            <a:ext cx="6400800" cy="175260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7463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 descr="Портрет Зинаиды Серебряков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Портрет Зинаиды Серебряков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9" name="Picture 5" descr="C:\Users\КомЛек\Documents\2 класс\image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0854" y="0"/>
            <a:ext cx="5568312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426631"/>
      </p:ext>
    </p:extLst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188913"/>
            <a:ext cx="8496300" cy="6480175"/>
          </a:xfrm>
        </p:spPr>
        <p:txBody>
          <a:bodyPr>
            <a:normAutofit fontScale="77500" lnSpcReduction="20000"/>
          </a:bodyPr>
          <a:lstStyle/>
          <a:p>
            <a:pPr indent="0">
              <a:buNone/>
            </a:pPr>
            <a:r>
              <a:rPr lang="ru-RU" b="1" dirty="0"/>
              <a:t>Зинаида Евгеньевна Серебрякова</a:t>
            </a:r>
            <a:r>
              <a:rPr lang="ru-RU" dirty="0"/>
              <a:t>  </a:t>
            </a:r>
          </a:p>
          <a:p>
            <a:pPr indent="0">
              <a:buNone/>
            </a:pPr>
            <a:r>
              <a:rPr lang="ru-RU" dirty="0"/>
              <a:t>родилась 28 ноября 1884 года в родовом имении  «Нескучное», под Харьковом. </a:t>
            </a:r>
          </a:p>
          <a:p>
            <a:pPr indent="0">
              <a:buNone/>
            </a:pPr>
            <a:r>
              <a:rPr lang="ru-RU" dirty="0"/>
              <a:t>Её отец был известным скульптором.</a:t>
            </a:r>
          </a:p>
          <a:p>
            <a:pPr indent="0">
              <a:buNone/>
            </a:pPr>
            <a:r>
              <a:rPr lang="ru-RU" dirty="0"/>
              <a:t>Мать  происходила из семьи Бенуа, и  в молодости была художником-графиком. </a:t>
            </a:r>
          </a:p>
          <a:p>
            <a:pPr indent="0">
              <a:buNone/>
            </a:pPr>
            <a:r>
              <a:rPr lang="ru-RU" dirty="0"/>
              <a:t>Её братья были не менее талантливы, младший был архитектором,  а старший  мастером монументальной живописи и графики.</a:t>
            </a:r>
          </a:p>
          <a:p>
            <a:pPr indent="0">
              <a:buNone/>
            </a:pPr>
            <a:r>
              <a:rPr lang="ru-RU" dirty="0"/>
              <a:t>Своим художественным развитием Зинаида в первую очередь обязана своему дяде  Александру Бенуа - брату матери и старшему брату.</a:t>
            </a:r>
          </a:p>
          <a:p>
            <a:pPr indent="0">
              <a:buNone/>
            </a:pPr>
            <a:r>
              <a:rPr lang="ru-RU" dirty="0"/>
              <a:t>Детство и юность художницы прошли в Петербурге в доме деда, архитектора Н. Л. Бенуа  и  в  имении «Нескучном». </a:t>
            </a:r>
          </a:p>
          <a:p>
            <a:pPr indent="0">
              <a:buNone/>
            </a:pPr>
            <a:r>
              <a:rPr lang="ru-RU" dirty="0"/>
              <a:t>Внимание Зинаиды всегда  привлекала работа юных крестьянских девушек в поле. Впоследствии это не раз отразиться в её творчестве.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654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1745" y="5731719"/>
            <a:ext cx="7249886" cy="101566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>
                <a:ln w="11430"/>
                <a:solidFill>
                  <a:srgbClr val="629DD1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Стр. 87 – упр. 133.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44758"/>
            <a:ext cx="8974182" cy="101566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>
                <a:ln w="11430"/>
                <a:solidFill>
                  <a:srgbClr val="629DD1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Работа   по учебнику </a:t>
            </a:r>
          </a:p>
        </p:txBody>
      </p:sp>
      <p:pic>
        <p:nvPicPr>
          <p:cNvPr id="1026" name="Picture 2" descr="https://media2.24aul.ru/imgs/5565762b7a26e31924bedb14/uchebnik-russkogo-yazyka-2-klass-chast-1-avtor-v-p-1-560856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8" t="7505" r="10383" b="13348"/>
          <a:stretch/>
        </p:blipFill>
        <p:spPr bwMode="auto">
          <a:xfrm>
            <a:off x="3203848" y="1412776"/>
            <a:ext cx="2979174" cy="39600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618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640763" cy="5457825"/>
          </a:xfrm>
        </p:spPr>
        <p:txBody>
          <a:bodyPr>
            <a:normAutofit/>
          </a:bodyPr>
          <a:lstStyle/>
          <a:p>
            <a:r>
              <a:rPr lang="ru-RU" dirty="0"/>
              <a:t>Сегодня мы с вами пишем сочинение по картине Зинаиды Евгеньевны Серебряковой</a:t>
            </a:r>
            <a:br>
              <a:rPr lang="ru-RU" dirty="0"/>
            </a:br>
            <a:r>
              <a:rPr lang="ru-RU" dirty="0"/>
              <a:t> «За обедом».</a:t>
            </a:r>
            <a:br>
              <a:rPr lang="ru-RU" dirty="0"/>
            </a:br>
            <a:r>
              <a:rPr lang="ru-RU" dirty="0"/>
              <a:t>На картине художница изобразила свою семью. </a:t>
            </a:r>
          </a:p>
        </p:txBody>
      </p:sp>
    </p:spTree>
    <p:extLst>
      <p:ext uri="{BB962C8B-B14F-4D97-AF65-F5344CB8AC3E}">
        <p14:creationId xmlns:p14="http://schemas.microsoft.com/office/powerpoint/2010/main" val="2122134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F0DA18F-DE78-4999-BF8E-4F88BBA3C124}"/>
              </a:ext>
            </a:extLst>
          </p:cNvPr>
          <p:cNvSpPr txBox="1"/>
          <p:nvPr/>
        </p:nvSpPr>
        <p:spPr>
          <a:xfrm>
            <a:off x="503548" y="188640"/>
            <a:ext cx="8136904" cy="5831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Репродукция картины простым языком – это ее копия. Она используется для того, чтобы произведение искусства можно было посмотреть, не посещая то место, где она хранится, ведь большинство хранится в музеях или частных коллекциях. Например, репродукции используются в учебниках или на карточках, которые показывают классу. Репродукции изготавливаются путем фотографирования, копирования или даже вручную.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0914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8FF16C-4075-4AE0-955F-882789CCF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44624"/>
            <a:ext cx="8229600" cy="1498178"/>
          </a:xfrm>
        </p:spPr>
        <p:txBody>
          <a:bodyPr>
            <a:noAutofit/>
          </a:bodyPr>
          <a:lstStyle/>
          <a:p>
            <a:br>
              <a:rPr lang="ru-RU" sz="3200" b="1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На полотне изображены дети художницы: восьмилетний Женя, семилетний Шура и двухлетняя Тата.</a:t>
            </a:r>
            <a:r>
              <a:rPr lang="ru-RU" sz="2400" dirty="0"/>
              <a:t> </a:t>
            </a:r>
            <a:br>
              <a:rPr lang="ru-RU" sz="2400" dirty="0"/>
            </a:br>
            <a:endParaRPr lang="ru-RU" sz="3200" dirty="0"/>
          </a:p>
        </p:txBody>
      </p:sp>
      <p:pic>
        <p:nvPicPr>
          <p:cNvPr id="3" name="Рисунок 2" descr="57129117_18235_03.jpg">
            <a:extLst>
              <a:ext uri="{FF2B5EF4-FFF2-40B4-BE49-F238E27FC236}">
                <a16:creationId xmlns:a16="http://schemas.microsoft.com/office/drawing/2014/main" id="{CDC6311F-EEFE-4517-991B-745DE387848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5715" y="1542802"/>
            <a:ext cx="6052567" cy="4978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199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0B3ACD-4746-4056-B1B2-80F6329E3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2E2F527A-9A53-4DB2-B666-3DF7C6DB1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9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5459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1C8FBEB-91AE-4EDB-86BB-72BBC042D827}"/>
              </a:ext>
            </a:extLst>
          </p:cNvPr>
          <p:cNvSpPr/>
          <p:nvPr/>
        </p:nvSpPr>
        <p:spPr>
          <a:xfrm>
            <a:off x="1983601" y="1340768"/>
            <a:ext cx="517680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cap="none" spc="0" dirty="0">
                <a:ln w="50800"/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Вступление</a:t>
            </a:r>
          </a:p>
          <a:p>
            <a:pPr algn="ctr"/>
            <a:endParaRPr lang="ru-RU" sz="5400" b="1" dirty="0">
              <a:ln w="5080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cap="none" spc="0" dirty="0">
                <a:ln w="50800"/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часть</a:t>
            </a:r>
          </a:p>
          <a:p>
            <a:pPr algn="ctr"/>
            <a:endParaRPr lang="ru-RU" sz="5400" b="1" dirty="0">
              <a:ln w="5080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cap="none" spc="0" dirty="0">
                <a:ln w="50800"/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Концовка</a:t>
            </a:r>
          </a:p>
        </p:txBody>
      </p:sp>
    </p:spTree>
    <p:extLst>
      <p:ext uri="{BB962C8B-B14F-4D97-AF65-F5344CB8AC3E}">
        <p14:creationId xmlns:p14="http://schemas.microsoft.com/office/powerpoint/2010/main" val="1280020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1"/>
          <p:cNvSpPr txBox="1">
            <a:spLocks/>
          </p:cNvSpPr>
          <p:nvPr/>
        </p:nvSpPr>
        <p:spPr>
          <a:xfrm>
            <a:off x="2267744" y="116632"/>
            <a:ext cx="3816425" cy="84908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900" b="1" i="0" u="none" strike="noStrike" kern="120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План:</a:t>
            </a:r>
            <a:endParaRPr kumimoji="0" lang="ru-RU" sz="49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Текст 12"/>
          <p:cNvSpPr txBox="1">
            <a:spLocks/>
          </p:cNvSpPr>
          <p:nvPr/>
        </p:nvSpPr>
        <p:spPr>
          <a:xfrm>
            <a:off x="659749" y="1340768"/>
            <a:ext cx="7597634" cy="27003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60000"/>
              <a:buFont typeface="Wingdings" pitchFamily="2" charset="2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 Столовая.</a:t>
            </a:r>
            <a:b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Дети.</a:t>
            </a:r>
            <a:b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 Что изображено на столе?</a:t>
            </a:r>
            <a:b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 Моё впечатление.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60000"/>
              <a:buFont typeface="Wingdings" pitchFamily="2" charset="2"/>
              <a:buChar char="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299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2.arhivurokov.ru/multiurok/html/2017/11/02/s_59faeb4e01acf/img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8" t="13772" r="2698" b="2494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38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57129117_18235_03.jpg">
            <a:extLst>
              <a:ext uri="{FF2B5EF4-FFF2-40B4-BE49-F238E27FC236}">
                <a16:creationId xmlns:a16="http://schemas.microsoft.com/office/drawing/2014/main" id="{581140C5-6113-4356-852A-C70E5CE693B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16632"/>
            <a:ext cx="4849268" cy="39889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8D3DD8-22D6-4317-8035-E4C10B6E13AD}"/>
              </a:ext>
            </a:extLst>
          </p:cNvPr>
          <p:cNvSpPr txBox="1"/>
          <p:nvPr/>
        </p:nvSpPr>
        <p:spPr>
          <a:xfrm>
            <a:off x="5529906" y="404664"/>
            <a:ext cx="245394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/>
              <a:t>1 часть.</a:t>
            </a:r>
          </a:p>
          <a:p>
            <a:pPr algn="ctr"/>
            <a:r>
              <a:rPr lang="ru-RU" sz="3200" b="1" dirty="0"/>
              <a:t>Вступление.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FE81A9-7CAC-4F4C-AB2F-518840DC14F7}"/>
              </a:ext>
            </a:extLst>
          </p:cNvPr>
          <p:cNvSpPr txBox="1"/>
          <p:nvPr/>
        </p:nvSpPr>
        <p:spPr>
          <a:xfrm>
            <a:off x="179512" y="4509120"/>
            <a:ext cx="8276486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Перед нами репродукция картины З. Е. Серебряковой «За обедом».</a:t>
            </a:r>
          </a:p>
        </p:txBody>
      </p:sp>
    </p:spTree>
    <p:extLst>
      <p:ext uri="{BB962C8B-B14F-4D97-AF65-F5344CB8AC3E}">
        <p14:creationId xmlns:p14="http://schemas.microsoft.com/office/powerpoint/2010/main" val="208309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7129117_18235_03.jpg">
            <a:extLst>
              <a:ext uri="{FF2B5EF4-FFF2-40B4-BE49-F238E27FC236}">
                <a16:creationId xmlns:a16="http://schemas.microsoft.com/office/drawing/2014/main" id="{0FCEBC30-A60F-4B7A-9FB0-B107D281F50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946" y="357166"/>
            <a:ext cx="4181429" cy="39980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85CDBAC-4BE5-4C7A-BD1D-6DDFC2F12939}"/>
              </a:ext>
            </a:extLst>
          </p:cNvPr>
          <p:cNvSpPr txBox="1"/>
          <p:nvPr/>
        </p:nvSpPr>
        <p:spPr>
          <a:xfrm>
            <a:off x="4651929" y="1485313"/>
            <a:ext cx="750099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36D0D5-D236-4700-B3D9-3FE733DC9D37}"/>
              </a:ext>
            </a:extLst>
          </p:cNvPr>
          <p:cNvSpPr txBox="1"/>
          <p:nvPr/>
        </p:nvSpPr>
        <p:spPr>
          <a:xfrm>
            <a:off x="4641245" y="2308316"/>
            <a:ext cx="1869165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картине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FE437B-94D4-4D04-97C7-E60FAC22D893}"/>
              </a:ext>
            </a:extLst>
          </p:cNvPr>
          <p:cNvSpPr txBox="1"/>
          <p:nvPr/>
        </p:nvSpPr>
        <p:spPr>
          <a:xfrm>
            <a:off x="4499992" y="3327991"/>
            <a:ext cx="2736304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изображена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E595CF-8E9B-45B2-8887-47E57363DD3F}"/>
              </a:ext>
            </a:extLst>
          </p:cNvPr>
          <p:cNvSpPr txBox="1"/>
          <p:nvPr/>
        </p:nvSpPr>
        <p:spPr>
          <a:xfrm>
            <a:off x="6660232" y="1645276"/>
            <a:ext cx="1869165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столовая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953827-5DB7-4B6B-8631-4EB97EBB7B68}"/>
              </a:ext>
            </a:extLst>
          </p:cNvPr>
          <p:cNvSpPr txBox="1"/>
          <p:nvPr/>
        </p:nvSpPr>
        <p:spPr>
          <a:xfrm>
            <a:off x="6786280" y="2603298"/>
            <a:ext cx="1869165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комната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165760-9DCD-42C4-A633-00A590B7784B}"/>
              </a:ext>
            </a:extLst>
          </p:cNvPr>
          <p:cNvSpPr txBox="1"/>
          <p:nvPr/>
        </p:nvSpPr>
        <p:spPr>
          <a:xfrm>
            <a:off x="125860" y="4814226"/>
            <a:ext cx="7992888" cy="553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изображено на картине?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07124D-7B6C-4857-A73E-CFB35CBC0336}"/>
              </a:ext>
            </a:extLst>
          </p:cNvPr>
          <p:cNvSpPr txBox="1"/>
          <p:nvPr/>
        </p:nvSpPr>
        <p:spPr>
          <a:xfrm>
            <a:off x="5622991" y="278310"/>
            <a:ext cx="25309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Часть 2.</a:t>
            </a:r>
          </a:p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Основная.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41B77B-E153-4ED6-B3B2-9C80EAD39894}"/>
              </a:ext>
            </a:extLst>
          </p:cNvPr>
          <p:cNvSpPr txBox="1"/>
          <p:nvPr/>
        </p:nvSpPr>
        <p:spPr>
          <a:xfrm>
            <a:off x="183946" y="5690031"/>
            <a:ext cx="827648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На картине изображена столовая комната.</a:t>
            </a:r>
          </a:p>
        </p:txBody>
      </p:sp>
    </p:spTree>
    <p:extLst>
      <p:ext uri="{BB962C8B-B14F-4D97-AF65-F5344CB8AC3E}">
        <p14:creationId xmlns:p14="http://schemas.microsoft.com/office/powerpoint/2010/main" val="2042235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170655" y="468215"/>
            <a:ext cx="750099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70655" y="1409682"/>
            <a:ext cx="1340432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сидят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34081" y="553035"/>
            <a:ext cx="1015021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</a:t>
            </a:r>
          </a:p>
        </p:txBody>
      </p:sp>
      <p:pic>
        <p:nvPicPr>
          <p:cNvPr id="15" name="Рисунок 14" descr="57129117_18235_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0"/>
            <a:ext cx="4849268" cy="39889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6" name="TextBox 15"/>
          <p:cNvSpPr txBox="1"/>
          <p:nvPr/>
        </p:nvSpPr>
        <p:spPr>
          <a:xfrm>
            <a:off x="46489" y="4140421"/>
            <a:ext cx="7992888" cy="553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сидит за столом?</a:t>
            </a:r>
          </a:p>
        </p:txBody>
      </p:sp>
      <p:sp>
        <p:nvSpPr>
          <p:cNvPr id="17" name="Заголовок 2"/>
          <p:cNvSpPr txBox="1">
            <a:spLocks/>
          </p:cNvSpPr>
          <p:nvPr/>
        </p:nvSpPr>
        <p:spPr>
          <a:xfrm>
            <a:off x="73060" y="5515408"/>
            <a:ext cx="3888432" cy="553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Чем они заняты?</a:t>
            </a:r>
          </a:p>
        </p:txBody>
      </p:sp>
      <p:sp>
        <p:nvSpPr>
          <p:cNvPr id="18" name="Заголовок 2"/>
          <p:cNvSpPr txBox="1">
            <a:spLocks/>
          </p:cNvSpPr>
          <p:nvPr/>
        </p:nvSpPr>
        <p:spPr>
          <a:xfrm>
            <a:off x="27606" y="6221923"/>
            <a:ext cx="6192688" cy="5539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rtlCol="0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Они обедают.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8BF1AF4-D0D3-4A57-9989-A52554319948}"/>
              </a:ext>
            </a:extLst>
          </p:cNvPr>
          <p:cNvSpPr txBox="1"/>
          <p:nvPr/>
        </p:nvSpPr>
        <p:spPr>
          <a:xfrm>
            <a:off x="7164288" y="1464339"/>
            <a:ext cx="864339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они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B56664B-A837-4374-9B87-812C1458E4B2}"/>
              </a:ext>
            </a:extLst>
          </p:cNvPr>
          <p:cNvSpPr txBox="1"/>
          <p:nvPr/>
        </p:nvSpPr>
        <p:spPr>
          <a:xfrm>
            <a:off x="5496066" y="2367926"/>
            <a:ext cx="1691360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обедают</a:t>
            </a:r>
          </a:p>
        </p:txBody>
      </p:sp>
      <p:sp>
        <p:nvSpPr>
          <p:cNvPr id="23" name="Заголовок 2">
            <a:extLst>
              <a:ext uri="{FF2B5EF4-FFF2-40B4-BE49-F238E27FC236}">
                <a16:creationId xmlns:a16="http://schemas.microsoft.com/office/drawing/2014/main" id="{92821853-A2DA-4868-886B-917D9BF3D42F}"/>
              </a:ext>
            </a:extLst>
          </p:cNvPr>
          <p:cNvSpPr txBox="1">
            <a:spLocks/>
          </p:cNvSpPr>
          <p:nvPr/>
        </p:nvSpPr>
        <p:spPr>
          <a:xfrm>
            <a:off x="50747" y="4827914"/>
            <a:ext cx="6192688" cy="5539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rtlCol="0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столом сидят дети.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707" y="4442403"/>
            <a:ext cx="3929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Что делает Женя?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6260" y="5301208"/>
            <a:ext cx="6815110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Женя пьёт воду из стакана.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72132" y="1340769"/>
            <a:ext cx="2816292" cy="206210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из стакана</a:t>
            </a:r>
          </a:p>
          <a:p>
            <a:pPr algn="ctr"/>
            <a:r>
              <a:rPr lang="ru-RU" sz="3200" b="1" dirty="0"/>
              <a:t>воду</a:t>
            </a:r>
          </a:p>
          <a:p>
            <a:pPr algn="ctr"/>
            <a:r>
              <a:rPr lang="ru-RU" sz="3200" b="1" dirty="0"/>
              <a:t>пьёт</a:t>
            </a:r>
          </a:p>
          <a:p>
            <a:pPr algn="ctr"/>
            <a:r>
              <a:rPr lang="ru-RU" sz="3200" b="1" dirty="0"/>
              <a:t>Женя</a:t>
            </a:r>
          </a:p>
        </p:txBody>
      </p:sp>
      <p:pic>
        <p:nvPicPr>
          <p:cNvPr id="10" name="Picture 2" descr="C:\Users\КомЛек\Documents\2 класс\mos251 - копия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260" y="188639"/>
            <a:ext cx="5309870" cy="4253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636"/>
            <a:ext cx="40632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Кто уже взял ложку?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5864527"/>
            <a:ext cx="4989148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Шурик уже взял ложку.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28700" y="332656"/>
            <a:ext cx="2499684" cy="206210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ложку</a:t>
            </a:r>
          </a:p>
          <a:p>
            <a:pPr algn="ctr"/>
            <a:r>
              <a:rPr lang="ru-RU" sz="3200" b="1" dirty="0"/>
              <a:t>Шурик</a:t>
            </a:r>
          </a:p>
          <a:p>
            <a:pPr algn="ctr"/>
            <a:r>
              <a:rPr lang="ru-RU" sz="3200" b="1" dirty="0"/>
              <a:t>взял</a:t>
            </a:r>
          </a:p>
          <a:p>
            <a:pPr algn="ctr"/>
            <a:r>
              <a:rPr lang="ru-RU" sz="3200" b="1" dirty="0"/>
              <a:t>уже</a:t>
            </a:r>
          </a:p>
        </p:txBody>
      </p:sp>
      <p:pic>
        <p:nvPicPr>
          <p:cNvPr id="9" name="Picture 2" descr="C:\Users\КомЛек\Documents\2 класс\mos251 - копия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3869789" cy="47971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151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0" y="3645024"/>
            <a:ext cx="4320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Что делает маленькая Тата?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5825404"/>
            <a:ext cx="8892480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Маленькая Тата положила руку на тарелку.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09244" y="332656"/>
            <a:ext cx="2195794" cy="30469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200" b="1" dirty="0"/>
              <a:t>тарелку</a:t>
            </a:r>
          </a:p>
          <a:p>
            <a:pPr algn="ctr"/>
            <a:r>
              <a:rPr lang="ru-RU" sz="3200" b="1" dirty="0"/>
              <a:t>Тата</a:t>
            </a:r>
          </a:p>
          <a:p>
            <a:pPr algn="ctr"/>
            <a:r>
              <a:rPr lang="ru-RU" sz="3200" b="1" dirty="0"/>
              <a:t>маленькая</a:t>
            </a:r>
          </a:p>
          <a:p>
            <a:pPr algn="ctr"/>
            <a:r>
              <a:rPr lang="ru-RU" sz="3200" b="1" dirty="0"/>
              <a:t>положила</a:t>
            </a:r>
          </a:p>
          <a:p>
            <a:pPr algn="ctr"/>
            <a:r>
              <a:rPr lang="ru-RU" sz="3200" b="1" dirty="0"/>
              <a:t>на</a:t>
            </a:r>
          </a:p>
          <a:p>
            <a:pPr algn="ctr"/>
            <a:r>
              <a:rPr lang="ru-RU" sz="3200" b="1" dirty="0"/>
              <a:t>руку</a:t>
            </a:r>
          </a:p>
        </p:txBody>
      </p:sp>
      <p:pic>
        <p:nvPicPr>
          <p:cNvPr id="6" name="Picture 2" descr="C:\Users\КомЛек\Documents\2 класс\mos251 -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31270"/>
            <a:ext cx="4191615" cy="56019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4120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5661248"/>
            <a:ext cx="7674742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Стол накрыт белой скатертью.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79480" y="116632"/>
            <a:ext cx="2132507" cy="206210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200" b="1" dirty="0"/>
              <a:t>скатертью</a:t>
            </a:r>
            <a:endParaRPr lang="ru-RU" sz="3200" b="1" dirty="0">
              <a:solidFill>
                <a:schemeClr val="bg1"/>
              </a:solidFill>
            </a:endParaRPr>
          </a:p>
          <a:p>
            <a:pPr algn="ctr"/>
            <a:r>
              <a:rPr lang="ru-RU" sz="3200" b="1" dirty="0"/>
              <a:t>белой</a:t>
            </a:r>
          </a:p>
          <a:p>
            <a:pPr algn="ctr"/>
            <a:r>
              <a:rPr lang="ru-RU" sz="3200" b="1" dirty="0"/>
              <a:t>накрыт </a:t>
            </a:r>
          </a:p>
          <a:p>
            <a:pPr algn="ctr"/>
            <a:r>
              <a:rPr lang="ru-RU" sz="3200" b="1" dirty="0"/>
              <a:t>стол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581128"/>
            <a:ext cx="7992888" cy="553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Чем накрыт стол?</a:t>
            </a:r>
          </a:p>
        </p:txBody>
      </p:sp>
      <p:pic>
        <p:nvPicPr>
          <p:cNvPr id="8" name="Рисунок 7" descr="57129117_18235_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4278"/>
            <a:ext cx="4849268" cy="39889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1301"/>
            <a:ext cx="7992888" cy="553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мы видим на столе?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0721" y="5229200"/>
            <a:ext cx="8820472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На столе мы видим супницу, хрустальный графин и румяные булочки.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31408" y="528255"/>
            <a:ext cx="2645468" cy="452431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200" b="1" dirty="0"/>
              <a:t>На</a:t>
            </a:r>
          </a:p>
          <a:p>
            <a:pPr algn="ctr"/>
            <a:r>
              <a:rPr lang="ru-RU" sz="3200" b="1" dirty="0"/>
              <a:t>видим</a:t>
            </a:r>
          </a:p>
          <a:p>
            <a:pPr algn="ctr"/>
            <a:r>
              <a:rPr lang="ru-RU" sz="3200" b="1" dirty="0"/>
              <a:t>хрустальный</a:t>
            </a:r>
            <a:endParaRPr lang="ru-RU" sz="3200" b="1" dirty="0">
              <a:solidFill>
                <a:schemeClr val="bg1"/>
              </a:solidFill>
            </a:endParaRPr>
          </a:p>
          <a:p>
            <a:pPr algn="ctr"/>
            <a:r>
              <a:rPr lang="ru-RU" sz="3200" b="1" dirty="0">
                <a:solidFill>
                  <a:schemeClr val="bg1"/>
                </a:solidFill>
              </a:rPr>
              <a:t>булочки</a:t>
            </a:r>
          </a:p>
          <a:p>
            <a:pPr algn="ctr"/>
            <a:r>
              <a:rPr lang="ru-RU" sz="3200" b="1" dirty="0"/>
              <a:t>графин</a:t>
            </a:r>
          </a:p>
          <a:p>
            <a:pPr algn="ctr"/>
            <a:r>
              <a:rPr lang="ru-RU" sz="3200" b="1" dirty="0"/>
              <a:t>супницу</a:t>
            </a:r>
          </a:p>
          <a:p>
            <a:pPr algn="ctr"/>
            <a:r>
              <a:rPr lang="ru-RU" sz="3200" b="1" dirty="0"/>
              <a:t>румяные</a:t>
            </a:r>
          </a:p>
          <a:p>
            <a:pPr algn="ctr"/>
            <a:r>
              <a:rPr lang="ru-RU" sz="3200" b="1" dirty="0"/>
              <a:t>столе</a:t>
            </a:r>
          </a:p>
          <a:p>
            <a:pPr algn="ctr"/>
            <a:r>
              <a:rPr lang="ru-RU" sz="3200" b="1" dirty="0"/>
              <a:t>мы</a:t>
            </a:r>
          </a:p>
        </p:txBody>
      </p:sp>
      <p:pic>
        <p:nvPicPr>
          <p:cNvPr id="5" name="Рисунок 4" descr="57129117_18235_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0"/>
            <a:ext cx="4849268" cy="39889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8516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7422" y="142852"/>
            <a:ext cx="30786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3 часть. </a:t>
            </a:r>
          </a:p>
          <a:p>
            <a:pPr algn="ctr"/>
            <a:r>
              <a:rPr lang="ru-RU" sz="3200" b="1" dirty="0"/>
              <a:t>Заключение.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46287" y="1220070"/>
            <a:ext cx="62370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Твоё отношение к картине</a:t>
            </a:r>
            <a:endParaRPr lang="ru-RU" sz="4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620" y="3068960"/>
            <a:ext cx="2693366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200" b="1" dirty="0"/>
              <a:t>п</a:t>
            </a:r>
            <a:r>
              <a:rPr lang="ru-RU" sz="3200" b="1" dirty="0">
                <a:solidFill>
                  <a:srgbClr val="FF0000"/>
                </a:solidFill>
              </a:rPr>
              <a:t>о</a:t>
            </a:r>
            <a:r>
              <a:rPr lang="ru-RU" sz="3200" b="1" dirty="0"/>
              <a:t>нравилась,</a:t>
            </a:r>
          </a:p>
          <a:p>
            <a:pPr algn="ctr"/>
            <a:r>
              <a:rPr lang="ru-RU" sz="3200" b="1" dirty="0"/>
              <a:t>к</a:t>
            </a:r>
            <a:r>
              <a:rPr lang="ru-RU" sz="3200" b="1" dirty="0">
                <a:solidFill>
                  <a:srgbClr val="FF0000"/>
                </a:solidFill>
              </a:rPr>
              <a:t>а</a:t>
            </a:r>
            <a:r>
              <a:rPr lang="ru-RU" sz="3200" b="1" dirty="0"/>
              <a:t>ртина,</a:t>
            </a:r>
          </a:p>
          <a:p>
            <a:pPr algn="ctr"/>
            <a:r>
              <a:rPr lang="ru-RU" sz="3200" b="1" dirty="0"/>
              <a:t>мне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71586" y="3151177"/>
            <a:ext cx="2274597" cy="255454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200" b="1" dirty="0"/>
              <a:t>художница,</a:t>
            </a:r>
          </a:p>
          <a:p>
            <a:pPr algn="ctr"/>
            <a:r>
              <a:rPr lang="ru-RU" sz="3200" b="1" dirty="0"/>
              <a:t>любит,</a:t>
            </a:r>
          </a:p>
          <a:p>
            <a:pPr algn="ctr"/>
            <a:r>
              <a:rPr lang="ru-RU" sz="3200" b="1" dirty="0"/>
              <a:t>очень,</a:t>
            </a:r>
          </a:p>
          <a:p>
            <a:pPr algn="ctr"/>
            <a:r>
              <a:rPr lang="ru-RU" sz="3200" b="1" dirty="0"/>
              <a:t>детей,</a:t>
            </a:r>
          </a:p>
          <a:p>
            <a:pPr algn="ctr"/>
            <a:r>
              <a:rPr lang="ru-RU" sz="3200" b="1" dirty="0"/>
              <a:t>своих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504" y="5120947"/>
            <a:ext cx="5411125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Мне п</a:t>
            </a:r>
            <a:r>
              <a:rPr lang="ru-RU" sz="3200" b="1" dirty="0">
                <a:solidFill>
                  <a:srgbClr val="FF0000"/>
                </a:solidFill>
              </a:rPr>
              <a:t>о</a:t>
            </a:r>
            <a:r>
              <a:rPr lang="ru-RU" sz="3200" b="1" dirty="0"/>
              <a:t>нравилась к</a:t>
            </a:r>
            <a:r>
              <a:rPr lang="ru-RU" sz="3200" b="1" dirty="0">
                <a:solidFill>
                  <a:srgbClr val="FF0000"/>
                </a:solidFill>
              </a:rPr>
              <a:t>а</a:t>
            </a:r>
            <a:r>
              <a:rPr lang="ru-RU" sz="3200" b="1" dirty="0"/>
              <a:t>ртина</a:t>
            </a:r>
            <a:r>
              <a:rPr lang="ru-RU" dirty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504" y="6021288"/>
            <a:ext cx="7488831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Художница очень любит своих детей</a:t>
            </a:r>
            <a:r>
              <a:rPr lang="ru-RU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8357" y="1887050"/>
            <a:ext cx="7992888" cy="553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Понравилась ли тебе картина?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161240-3ECC-4B6D-9A23-5F2436394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A077A9E-6D64-41B1-AE53-A74E2A09C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5851525"/>
          </a:xfrm>
        </p:spPr>
        <p:txBody>
          <a:bodyPr>
            <a:normAutofit fontScale="92500" lnSpcReduction="2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35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sz="3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очинение</a:t>
            </a:r>
          </a:p>
          <a:p>
            <a:pPr marL="0" lvl="0" indent="0" algn="ctr">
              <a:spcBef>
                <a:spcPts val="0"/>
              </a:spcBef>
              <a:buNone/>
            </a:pPr>
            <a:r>
              <a:rPr lang="ru-RU" sz="3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обедом</a:t>
            </a:r>
            <a:endParaRPr lang="ru-RU" sz="35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П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еред нами репродукция картины З. Е. Серебряковой «За обедом». На картине изображена столовая комната.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     </a:t>
            </a:r>
            <a:r>
              <a:rPr lang="ru-RU" sz="3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З</a:t>
            </a:r>
            <a:r>
              <a:rPr lang="ru-RU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а столом сидят дети. Они обедают.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Ж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еня пьёт воду из стакана.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Ш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урик уже взял ложку.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М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аленькая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Т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ата положила руку на тарелку.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  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С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тол накрыт белой скатертью.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Н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а столе мы видим супницу, хрустальный графин и румяные булочки.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М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не п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о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нравилась к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а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ртина.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Х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удожница очень любит своих детей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</a:rPr>
              <a:t>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</a:t>
            </a:r>
          </a:p>
          <a:p>
            <a:pPr marL="0" lvl="0" indent="0">
              <a:spcBef>
                <a:spcPts val="0"/>
              </a:spcBef>
              <a:buNone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sz="3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51453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449</TotalTime>
  <Words>554</Words>
  <Application>Microsoft Office PowerPoint</Application>
  <PresentationFormat>Экран (4:3)</PresentationFormat>
  <Paragraphs>107</Paragraphs>
  <Slides>21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21</vt:i4>
      </vt:variant>
    </vt:vector>
  </HeadingPairs>
  <TitlesOfParts>
    <vt:vector size="33" baseType="lpstr">
      <vt:lpstr>Arial</vt:lpstr>
      <vt:lpstr>Book Antiqua</vt:lpstr>
      <vt:lpstr>Calibri</vt:lpstr>
      <vt:lpstr>Lucida Sans</vt:lpstr>
      <vt:lpstr>Palatino Linotype</vt:lpstr>
      <vt:lpstr>Times New Roman</vt:lpstr>
      <vt:lpstr>Wingdings</vt:lpstr>
      <vt:lpstr>Wingdings 2</vt:lpstr>
      <vt:lpstr>Wingdings 3</vt:lpstr>
      <vt:lpstr>Апекс</vt:lpstr>
      <vt:lpstr>Базовая</vt:lpstr>
      <vt:lpstr>Тема Office</vt:lpstr>
      <vt:lpstr>Презентация по русскому языку на тему: Сочинение по картине   З.Е. Серебряковой  «За обедом»  2класс</vt:lpstr>
      <vt:lpstr>Презентация PowerPoint</vt:lpstr>
      <vt:lpstr>Презентация PowerPoint</vt:lpstr>
      <vt:lpstr>Презентация PowerPoint</vt:lpstr>
      <vt:lpstr>Сегодня мы с вами пишем сочинение по картине Зинаиды Евгеньевны Серебряковой  «За обедом». На картине художница изобразила свою семью. </vt:lpstr>
      <vt:lpstr>Презентация PowerPoint</vt:lpstr>
      <vt:lpstr> На полотне изображены дети художницы: восьмилетний Женя, семилетний Шура и двухлетняя Тата.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</dc:creator>
  <cp:lastModifiedBy>Пользователь</cp:lastModifiedBy>
  <cp:revision>48</cp:revision>
  <dcterms:created xsi:type="dcterms:W3CDTF">2012-09-16T11:32:35Z</dcterms:created>
  <dcterms:modified xsi:type="dcterms:W3CDTF">2022-11-08T10:22:02Z</dcterms:modified>
</cp:coreProperties>
</file>