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9"/>
  </p:notesMasterIdLst>
  <p:sldIdLst>
    <p:sldId id="265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72" r:id="rId13"/>
    <p:sldId id="264" r:id="rId14"/>
    <p:sldId id="266" r:id="rId15"/>
    <p:sldId id="271" r:id="rId16"/>
    <p:sldId id="270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7DB1"/>
    <a:srgbClr val="660033"/>
    <a:srgbClr val="00180B"/>
    <a:srgbClr val="EBE229"/>
    <a:srgbClr val="FBF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63" autoAdjust="0"/>
  </p:normalViewPr>
  <p:slideViewPr>
    <p:cSldViewPr>
      <p:cViewPr varScale="1">
        <p:scale>
          <a:sx n="62" d="100"/>
          <a:sy n="62" d="100"/>
        </p:scale>
        <p:origin x="88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50612-DBA3-49A1-90D9-8F858F99E33A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1CD5E3-F406-487F-BDF7-4227089E9E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092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CD5E3-F406-487F-BDF7-4227089E9ED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678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396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3842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393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4402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16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0219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4745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645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9691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477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230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7135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9454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1908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8358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9098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0066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09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911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912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4524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472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4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4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56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4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5546F-8D27-4452-A461-769CC279651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B83A0-6074-4326-918F-DC7DD678AE9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528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18" Type="http://schemas.microsoft.com/office/2007/relationships/hdphoto" Target="../media/hdphoto9.wdp"/><Relationship Id="rId3" Type="http://schemas.microsoft.com/office/2007/relationships/hdphoto" Target="../media/hdphoto6.wdp"/><Relationship Id="rId21" Type="http://schemas.openxmlformats.org/officeDocument/2006/relationships/image" Target="../media/image33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0.png"/><Relationship Id="rId25" Type="http://schemas.microsoft.com/office/2007/relationships/hdphoto" Target="../media/hdphoto10.wdp"/><Relationship Id="rId2" Type="http://schemas.openxmlformats.org/officeDocument/2006/relationships/image" Target="../media/image18.png"/><Relationship Id="rId16" Type="http://schemas.openxmlformats.org/officeDocument/2006/relationships/image" Target="../media/image29.jpeg"/><Relationship Id="rId20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24" Type="http://schemas.openxmlformats.org/officeDocument/2006/relationships/image" Target="../media/image36.png"/><Relationship Id="rId5" Type="http://schemas.microsoft.com/office/2007/relationships/hdphoto" Target="../media/hdphoto7.wdp"/><Relationship Id="rId15" Type="http://schemas.openxmlformats.org/officeDocument/2006/relationships/image" Target="../media/image28.jpeg"/><Relationship Id="rId23" Type="http://schemas.openxmlformats.org/officeDocument/2006/relationships/image" Target="../media/image35.jpeg"/><Relationship Id="rId10" Type="http://schemas.openxmlformats.org/officeDocument/2006/relationships/image" Target="../media/image24.jpeg"/><Relationship Id="rId19" Type="http://schemas.openxmlformats.org/officeDocument/2006/relationships/image" Target="../media/image31.jpeg"/><Relationship Id="rId4" Type="http://schemas.openxmlformats.org/officeDocument/2006/relationships/image" Target="../media/image19.png"/><Relationship Id="rId9" Type="http://schemas.openxmlformats.org/officeDocument/2006/relationships/image" Target="../media/image23.jpeg"/><Relationship Id="rId14" Type="http://schemas.microsoft.com/office/2007/relationships/hdphoto" Target="../media/hdphoto8.wdp"/><Relationship Id="rId22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229600" cy="4824536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</a:rPr>
              <a:t>English</a:t>
            </a:r>
            <a:b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</a:rPr>
            </a:br>
            <a: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</a:rPr>
              <a:t>Spotlight -10</a:t>
            </a:r>
            <a:b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</a:rPr>
            </a:br>
            <a: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</a:rPr>
              <a:t>Module 6</a:t>
            </a:r>
            <a:b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</a:rPr>
            </a:b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en-US" sz="54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</a:rPr>
              <a:t>Rainbow of Food</a:t>
            </a: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  <a:r>
              <a:rPr lang="ru-RU" sz="5400" b="1" dirty="0" smtClean="0">
                <a:solidFill>
                  <a:srgbClr val="660033"/>
                </a:solidFill>
              </a:rPr>
              <a:t/>
            </a:r>
            <a:br>
              <a:rPr lang="ru-RU" sz="5400" b="1" dirty="0" smtClean="0">
                <a:solidFill>
                  <a:srgbClr val="660033"/>
                </a:solidFill>
              </a:rPr>
            </a:br>
            <a:endParaRPr lang="ru-RU" sz="5400" b="1" dirty="0"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94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87849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sz="3600" b="1" dirty="0">
                <a:solidFill>
                  <a:srgbClr val="7030A0"/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I am the most popular </a:t>
            </a:r>
            <a:r>
              <a:rPr lang="en-US" sz="3600" b="1" dirty="0" smtClean="0">
                <a:solidFill>
                  <a:srgbClr val="7030A0"/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vegetable</a:t>
            </a:r>
            <a:r>
              <a:rPr lang="ru-RU" sz="3600" b="1" dirty="0" smtClean="0">
                <a:solidFill>
                  <a:srgbClr val="7030A0"/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 - ..</a:t>
            </a:r>
            <a:endParaRPr lang="en-US" sz="3600" b="1" dirty="0">
              <a:solidFill>
                <a:srgbClr val="7030A0"/>
              </a:solidFill>
              <a:latin typeface="Algerian" panose="04020705040A02060702" pitchFamily="82" charset="0"/>
              <a:ea typeface="NSimSun" panose="02010609030101010101" pitchFamily="49" charset="-122"/>
            </a:endParaRPr>
          </a:p>
          <a:p>
            <a:pPr marL="571500" indent="-57150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I grow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underground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 - …</a:t>
            </a:r>
            <a:endParaRPr lang="en-US" sz="3600" b="1" dirty="0">
              <a:solidFill>
                <a:schemeClr val="tx2">
                  <a:lumMod val="50000"/>
                </a:schemeClr>
              </a:solidFill>
              <a:latin typeface="Algerian" panose="04020705040A02060702" pitchFamily="82" charset="0"/>
              <a:ea typeface="NSimSun" panose="02010609030101010101" pitchFamily="49" charset="-122"/>
            </a:endParaRPr>
          </a:p>
          <a:p>
            <a:pPr marL="571500" indent="-571500" fontAlgn="base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I cannot be eaten 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raw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 - …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Algerian" panose="04020705040A02060702" pitchFamily="82" charset="0"/>
              <a:ea typeface="NSimSun" panose="02010609030101010101" pitchFamily="49" charset="-122"/>
            </a:endParaRPr>
          </a:p>
          <a:p>
            <a:pPr marL="571500" indent="-571500" fontAlgn="base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3600" b="1" dirty="0">
                <a:solidFill>
                  <a:srgbClr val="660033"/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You can cook me in many </a:t>
            </a:r>
            <a:r>
              <a:rPr lang="en-US" sz="3600" b="1" dirty="0" smtClean="0">
                <a:solidFill>
                  <a:srgbClr val="660033"/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ways</a:t>
            </a:r>
            <a:r>
              <a:rPr lang="ru-RU" sz="3600" b="1" dirty="0" smtClean="0">
                <a:solidFill>
                  <a:srgbClr val="660033"/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 - …</a:t>
            </a:r>
            <a:endParaRPr lang="en-US" sz="3600" b="1" dirty="0">
              <a:solidFill>
                <a:srgbClr val="660033"/>
              </a:solidFill>
              <a:latin typeface="Algerian" panose="04020705040A02060702" pitchFamily="82" charset="0"/>
              <a:ea typeface="NSimSun" panose="02010609030101010101" pitchFamily="49" charset="-122"/>
            </a:endParaRPr>
          </a:p>
          <a:p>
            <a:pPr marL="571500" indent="-571500" fontAlgn="base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Children adore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me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lgerian" panose="04020705040A02060702" pitchFamily="82" charset="0"/>
                <a:ea typeface="NSimSun" panose="02010609030101010101" pitchFamily="49" charset="-122"/>
              </a:rPr>
              <a:t> - …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latin typeface="Algerian" panose="04020705040A02060702" pitchFamily="82" charset="0"/>
              <a:ea typeface="NSimSun" panose="02010609030101010101" pitchFamily="49" charset="-122"/>
            </a:endParaRPr>
          </a:p>
          <a:p>
            <a:pPr fontAlgn="base">
              <a:lnSpc>
                <a:spcPct val="150000"/>
              </a:lnSpc>
            </a:pPr>
            <a:endParaRPr lang="en-US" sz="3600" b="1" i="0" dirty="0">
              <a:solidFill>
                <a:srgbClr val="FF0000"/>
              </a:solidFill>
              <a:effectLst/>
              <a:latin typeface="Algerian" panose="04020705040A02060702" pitchFamily="82" charset="0"/>
              <a:ea typeface="NSimSun" panose="02010609030101010101" pitchFamily="49" charset="-12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4409505"/>
            <a:ext cx="6358679" cy="245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15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6379" t="14634" r="43104" b="7317"/>
          <a:stretch/>
        </p:blipFill>
        <p:spPr>
          <a:xfrm>
            <a:off x="107504" y="188640"/>
            <a:ext cx="8928992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9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6966" t="23625" r="13664" b="33064"/>
          <a:stretch/>
        </p:blipFill>
        <p:spPr>
          <a:xfrm>
            <a:off x="1619672" y="1412776"/>
            <a:ext cx="6336704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74638"/>
            <a:ext cx="4978896" cy="1282154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7030A0"/>
                </a:solidFill>
                <a:latin typeface="Algerian" panose="04020705040A02060702" pitchFamily="82" charset="0"/>
              </a:rPr>
              <a:t>What is it?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808"/>
            <a:ext cx="3888432" cy="168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66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632649" y="1514685"/>
            <a:ext cx="7683767" cy="2364864"/>
          </a:xfrm>
          <a:prstGeom prst="bevel">
            <a:avLst/>
          </a:prstGeom>
          <a:solidFill>
            <a:srgbClr val="937DB1"/>
          </a:solidFill>
          <a:effectLst>
            <a:softEdge rad="635000"/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  <a:latin typeface="Algerian" panose="04020705040A02060702" pitchFamily="82" charset="0"/>
              </a:rPr>
              <a:t>VEGETABLES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428604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dirty="0" smtClean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 </a:t>
            </a:r>
            <a:r>
              <a:rPr lang="en-US" sz="60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  <a:cs typeface="Aharoni" pitchFamily="2" charset="-79"/>
              </a:rPr>
              <a:t>Crossword</a:t>
            </a:r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  <a:cs typeface="Aharoni" pitchFamily="2" charset="-79"/>
              </a:rPr>
              <a:t> </a:t>
            </a:r>
            <a:r>
              <a:rPr lang="en-US" sz="60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  <a:cs typeface="Aharoni" pitchFamily="2" charset="-79"/>
              </a:rPr>
              <a:t>puzzle</a:t>
            </a:r>
            <a:endParaRPr lang="ru-RU" sz="6000" dirty="0">
              <a:solidFill>
                <a:schemeClr val="tx2">
                  <a:lumMod val="50000"/>
                </a:schemeClr>
              </a:solidFill>
              <a:cs typeface="Aharoni" pitchFamily="2" charset="-79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45" y="3570866"/>
            <a:ext cx="7692843" cy="328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13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071546"/>
          <a:ext cx="4093494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075"/>
                <a:gridCol w="374075"/>
                <a:gridCol w="374075"/>
                <a:gridCol w="374075"/>
                <a:gridCol w="352743"/>
                <a:gridCol w="327291"/>
                <a:gridCol w="420860"/>
                <a:gridCol w="374075"/>
                <a:gridCol w="374075"/>
                <a:gridCol w="374075"/>
                <a:gridCol w="374075"/>
              </a:tblGrid>
              <a:tr h="353855"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V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3855"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E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38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G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604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E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38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T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3855"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A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3538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B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3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38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L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3855"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E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38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S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00562" y="571480"/>
            <a:ext cx="507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dirty="0" smtClean="0">
                <a:solidFill>
                  <a:prstClr val="black"/>
                </a:solidFill>
              </a:rPr>
              <a:t>1. Эти листья с наших гряд называются…</a:t>
            </a:r>
          </a:p>
          <a:p>
            <a:pPr marL="342900" indent="-342900"/>
            <a:endParaRPr lang="ru-RU" dirty="0" smtClean="0">
              <a:solidFill>
                <a:prstClr val="black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785918" y="1428736"/>
          <a:ext cx="2618526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4075"/>
                <a:gridCol w="327291"/>
                <a:gridCol w="420860"/>
                <a:gridCol w="374075"/>
                <a:gridCol w="374075"/>
                <a:gridCol w="374075"/>
                <a:gridCol w="374075"/>
              </a:tblGrid>
              <a:tr h="353855">
                <a:tc>
                  <a:txBody>
                    <a:bodyPr/>
                    <a:lstStyle/>
                    <a:p>
                      <a:r>
                        <a:rPr lang="en-US" dirty="0" smtClean="0"/>
                        <a:t>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85720" y="1785926"/>
          <a:ext cx="2670965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4075"/>
                <a:gridCol w="374075"/>
                <a:gridCol w="374075"/>
                <a:gridCol w="374075"/>
                <a:gridCol w="374075"/>
                <a:gridCol w="344203"/>
                <a:gridCol w="456387"/>
              </a:tblGrid>
              <a:tr h="353855"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500562" y="857232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</a:rPr>
              <a:t>2. Сто одёжек и все без застёжек.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428728" y="2143116"/>
          <a:ext cx="2992601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4075"/>
                <a:gridCol w="374075"/>
                <a:gridCol w="323388"/>
                <a:gridCol w="424763"/>
                <a:gridCol w="374075"/>
                <a:gridCol w="374075"/>
                <a:gridCol w="374075"/>
                <a:gridCol w="374075"/>
              </a:tblGrid>
              <a:tr h="188604"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500562" y="1142984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3. Красны </a:t>
            </a:r>
            <a:r>
              <a:rPr lang="ru-RU" dirty="0">
                <a:solidFill>
                  <a:prstClr val="black"/>
                </a:solidFill>
              </a:rPr>
              <a:t>сапожки,</a:t>
            </a:r>
            <a:r>
              <a:rPr lang="ru-RU" dirty="0" smtClean="0">
                <a:solidFill>
                  <a:prstClr val="black"/>
                </a:solidFill>
              </a:rPr>
              <a:t/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>
                <a:solidFill>
                  <a:prstClr val="black"/>
                </a:solidFill>
              </a:rPr>
              <a:t>В гряде и в лукошке.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42910" y="2500306"/>
          <a:ext cx="2244451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4075"/>
                <a:gridCol w="374075"/>
                <a:gridCol w="374075"/>
                <a:gridCol w="374075"/>
                <a:gridCol w="327291"/>
                <a:gridCol w="420860"/>
              </a:tblGrid>
              <a:tr h="353855">
                <a:tc>
                  <a:txBody>
                    <a:bodyPr/>
                    <a:lstStyle/>
                    <a:p>
                      <a:r>
                        <a:rPr lang="en-US" dirty="0" smtClean="0"/>
                        <a:t>P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500562" y="1714488"/>
            <a:ext cx="24668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4.Что копали из земли,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Жарили, варили?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Что в золе мы испекли,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Ели да хвалили?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7686" y="2786058"/>
            <a:ext cx="4724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  5. Сидит девица в темнице, а коса на улице. 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785918" y="2928934"/>
          <a:ext cx="2244451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4075"/>
                <a:gridCol w="327291"/>
                <a:gridCol w="420860"/>
                <a:gridCol w="374075"/>
                <a:gridCol w="374075"/>
                <a:gridCol w="374075"/>
              </a:tblGrid>
              <a:tr h="353855"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500562" y="3071810"/>
            <a:ext cx="3992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6. Лежит меж грядок – зелен и сладок.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85720" y="3286124"/>
          <a:ext cx="2992601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4075"/>
                <a:gridCol w="374075"/>
                <a:gridCol w="374075"/>
                <a:gridCol w="374075"/>
                <a:gridCol w="374075"/>
                <a:gridCol w="327291"/>
                <a:gridCol w="420860"/>
                <a:gridCol w="374075"/>
              </a:tblGrid>
              <a:tr h="353855"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42910" y="3643314"/>
          <a:ext cx="2618526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4075"/>
                <a:gridCol w="374075"/>
                <a:gridCol w="374075"/>
                <a:gridCol w="374075"/>
                <a:gridCol w="327291"/>
                <a:gridCol w="420860"/>
                <a:gridCol w="374075"/>
              </a:tblGrid>
              <a:tr h="353855">
                <a:tc>
                  <a:txBody>
                    <a:bodyPr/>
                    <a:lstStyle/>
                    <a:p>
                      <a:r>
                        <a:rPr lang="en-US" dirty="0" smtClean="0"/>
                        <a:t>P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500562" y="3357562"/>
            <a:ext cx="31279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7. Только снег сойдет весной,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Ты нам киваешь головой.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Ты первой зелени подружка –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Раскудрявая…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57686" y="4429132"/>
            <a:ext cx="4786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 8. На жарком солнышке подсох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  И рвется из стручков …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357686" y="50006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 9.Красная мышка с белым хвостом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   В норке сидит 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   Под зеленым кустом.</a:t>
            </a:r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785918" y="4000504"/>
          <a:ext cx="1122226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4075"/>
                <a:gridCol w="327291"/>
                <a:gridCol w="420860"/>
              </a:tblGrid>
              <a:tr h="353855">
                <a:tc>
                  <a:txBody>
                    <a:bodyPr/>
                    <a:lstStyle/>
                    <a:p>
                      <a:r>
                        <a:rPr lang="en-US" dirty="0" smtClean="0"/>
                        <a:t>P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714348" y="4357694"/>
          <a:ext cx="2223119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4075"/>
                <a:gridCol w="374075"/>
                <a:gridCol w="374075"/>
                <a:gridCol w="352743"/>
                <a:gridCol w="327291"/>
                <a:gridCol w="42086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" name="Семиугольник 29"/>
          <p:cNvSpPr/>
          <p:nvPr/>
        </p:nvSpPr>
        <p:spPr>
          <a:xfrm>
            <a:off x="1500166" y="1500174"/>
            <a:ext cx="285752" cy="285752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1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1" name="Семиугольник 30"/>
          <p:cNvSpPr/>
          <p:nvPr/>
        </p:nvSpPr>
        <p:spPr>
          <a:xfrm>
            <a:off x="0" y="1857364"/>
            <a:ext cx="285752" cy="285752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2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2" name="Семиугольник 31"/>
          <p:cNvSpPr/>
          <p:nvPr/>
        </p:nvSpPr>
        <p:spPr>
          <a:xfrm>
            <a:off x="1142976" y="2214554"/>
            <a:ext cx="285752" cy="285752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3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" name="Семиугольник 32"/>
          <p:cNvSpPr/>
          <p:nvPr/>
        </p:nvSpPr>
        <p:spPr>
          <a:xfrm>
            <a:off x="1500166" y="4071942"/>
            <a:ext cx="285752" cy="285752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8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4" name="Семиугольник 33"/>
          <p:cNvSpPr/>
          <p:nvPr/>
        </p:nvSpPr>
        <p:spPr>
          <a:xfrm>
            <a:off x="357158" y="3714752"/>
            <a:ext cx="285752" cy="285752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7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5" name="Семиугольник 34"/>
          <p:cNvSpPr/>
          <p:nvPr/>
        </p:nvSpPr>
        <p:spPr>
          <a:xfrm>
            <a:off x="0" y="3286124"/>
            <a:ext cx="285752" cy="285752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6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6" name="Семиугольник 35"/>
          <p:cNvSpPr/>
          <p:nvPr/>
        </p:nvSpPr>
        <p:spPr>
          <a:xfrm>
            <a:off x="1500166" y="2928934"/>
            <a:ext cx="285752" cy="285752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5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7" name="Семиугольник 36"/>
          <p:cNvSpPr/>
          <p:nvPr/>
        </p:nvSpPr>
        <p:spPr>
          <a:xfrm>
            <a:off x="357158" y="2571744"/>
            <a:ext cx="285752" cy="285752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4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8" name="Семиугольник 37"/>
          <p:cNvSpPr/>
          <p:nvPr/>
        </p:nvSpPr>
        <p:spPr>
          <a:xfrm>
            <a:off x="357158" y="4429132"/>
            <a:ext cx="285752" cy="285752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9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9" name="Управляющая кнопка: в начало 38">
            <a:hlinkClick r:id="" action="ppaction://hlinkshowjump?jump=lastslideviewed" highlightClick="1"/>
          </p:cNvPr>
          <p:cNvSpPr/>
          <p:nvPr/>
        </p:nvSpPr>
        <p:spPr>
          <a:xfrm>
            <a:off x="8001024" y="6143644"/>
            <a:ext cx="542350" cy="42860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69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9" grpId="0"/>
      <p:bldP spid="15" grpId="0"/>
      <p:bldP spid="16" grpId="0"/>
      <p:bldP spid="20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4351" t="35437" r="39122" b="15346"/>
          <a:stretch/>
        </p:blipFill>
        <p:spPr>
          <a:xfrm>
            <a:off x="1331640" y="2564904"/>
            <a:ext cx="6408712" cy="42930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63888" y="14458"/>
            <a:ext cx="40234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</a:rPr>
              <a:t>Crossword puzzle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</a:rPr>
              <a:t>Fruit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fruit_06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17077"/>
            <a:ext cx="1302461" cy="105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155679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pic>
        <p:nvPicPr>
          <p:cNvPr id="1028" name="Picture 4" descr="fruit_0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677" y="1227180"/>
            <a:ext cx="1263864" cy="137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91392" y="176352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  <p:pic>
        <p:nvPicPr>
          <p:cNvPr id="1030" name="Picture 6" descr="fruit_1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415" y="1230182"/>
            <a:ext cx="1208860" cy="1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37528" y="1632372"/>
            <a:ext cx="311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pic>
        <p:nvPicPr>
          <p:cNvPr id="1032" name="Picture 8" descr="fruit_1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799" y="1227180"/>
            <a:ext cx="1203951" cy="1344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03788" y="1700808"/>
            <a:ext cx="322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pic>
        <p:nvPicPr>
          <p:cNvPr id="1034" name="Picture 10" descr="fruit_0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7" y="4332367"/>
            <a:ext cx="1274005" cy="119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1895" y="4498279"/>
            <a:ext cx="661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  <p:pic>
        <p:nvPicPr>
          <p:cNvPr id="1036" name="Picture 12" descr="fruit_0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751" y="1302962"/>
            <a:ext cx="1431848" cy="1491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975276" y="2132660"/>
            <a:ext cx="940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 across</a:t>
            </a:r>
            <a:endParaRPr lang="ru-RU" dirty="0"/>
          </a:p>
        </p:txBody>
      </p:sp>
      <p:pic>
        <p:nvPicPr>
          <p:cNvPr id="1038" name="Picture 14" descr="fruit_09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2" y="5525349"/>
            <a:ext cx="1283800" cy="133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 rot="11048923" flipV="1">
            <a:off x="40140" y="6442858"/>
            <a:ext cx="1279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 down</a:t>
            </a:r>
            <a:endParaRPr lang="ru-RU" dirty="0"/>
          </a:p>
        </p:txBody>
      </p:sp>
      <p:pic>
        <p:nvPicPr>
          <p:cNvPr id="1040" name="Picture 16" descr="fruit_0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325" y="2767340"/>
            <a:ext cx="13966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244408" y="298195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7</a:t>
            </a:r>
            <a:endParaRPr lang="ru-RU" dirty="0"/>
          </a:p>
        </p:txBody>
      </p:sp>
      <p:pic>
        <p:nvPicPr>
          <p:cNvPr id="1042" name="Picture 18" descr="fruit_03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324" y="4164188"/>
            <a:ext cx="13966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387489" y="47936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</a:t>
            </a:r>
            <a:endParaRPr lang="ru-RU" dirty="0"/>
          </a:p>
        </p:txBody>
      </p:sp>
      <p:pic>
        <p:nvPicPr>
          <p:cNvPr id="1044" name="Picture 20" descr="fruit_18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750" y="0"/>
            <a:ext cx="1431849" cy="137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425668" y="40901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pic>
        <p:nvPicPr>
          <p:cNvPr id="1046" name="Picture 22" descr="fruit_16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529" y="5525348"/>
            <a:ext cx="1397069" cy="133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109411" y="589106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ru-RU" dirty="0"/>
          </a:p>
        </p:txBody>
      </p:sp>
      <p:pic>
        <p:nvPicPr>
          <p:cNvPr id="1048" name="Picture 24" descr="fruit_05.jpg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2" y="2218044"/>
            <a:ext cx="1306005" cy="1044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11544" y="2451577"/>
            <a:ext cx="43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</a:t>
            </a:r>
            <a:endParaRPr lang="ru-RU" dirty="0"/>
          </a:p>
        </p:txBody>
      </p:sp>
      <p:pic>
        <p:nvPicPr>
          <p:cNvPr id="1050" name="Picture 26" descr="fruit_07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6" y="3103422"/>
            <a:ext cx="1333775" cy="120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68004" y="3776551"/>
            <a:ext cx="569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ru-RU" dirty="0"/>
          </a:p>
        </p:txBody>
      </p:sp>
      <p:pic>
        <p:nvPicPr>
          <p:cNvPr id="2" name="Picture 2" descr="fruit_17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492" y="1217077"/>
            <a:ext cx="1424944" cy="131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351529" y="1586653"/>
            <a:ext cx="586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  <p:pic>
        <p:nvPicPr>
          <p:cNvPr id="19" name="Picture 4" descr="fruit_11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517" y="1217077"/>
            <a:ext cx="1432499" cy="135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390154" y="1832671"/>
            <a:ext cx="65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  <p:pic>
        <p:nvPicPr>
          <p:cNvPr id="21" name="Picture 6" descr="fruit_10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26" y="0"/>
            <a:ext cx="1342112" cy="123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92840" y="68697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  <p:pic>
        <p:nvPicPr>
          <p:cNvPr id="23" name="Picture 8" descr="fruit_12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554" y="14458"/>
            <a:ext cx="1309269" cy="118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547664" y="40901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16</a:t>
            </a:r>
            <a:endParaRPr lang="ru-RU" dirty="0"/>
          </a:p>
        </p:txBody>
      </p:sp>
      <p:pic>
        <p:nvPicPr>
          <p:cNvPr id="25" name="Picture 10" descr="fruit_13.jpg"/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010" y="-2288"/>
            <a:ext cx="1269878" cy="119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2705132" y="654402"/>
            <a:ext cx="514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645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357166"/>
            <a:ext cx="7500990" cy="110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600" b="1" i="1" dirty="0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Ra</a:t>
            </a:r>
            <a:r>
              <a:rPr lang="en-US" sz="6600" b="1" i="1" dirty="0" smtClean="0">
                <a:ln w="19050"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</a:t>
            </a:r>
            <a:r>
              <a:rPr lang="en-US" sz="6600" b="1" i="1" dirty="0" smtClean="0">
                <a:ln w="1905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bow</a:t>
            </a:r>
            <a:r>
              <a:rPr lang="en-US" sz="6600" b="1" i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6600" b="1" i="1" dirty="0" smtClean="0">
                <a:ln w="19050">
                  <a:solidFill>
                    <a:schemeClr val="tx1"/>
                  </a:solidFill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of</a:t>
            </a:r>
            <a:r>
              <a:rPr lang="en-US" sz="6600" b="1" i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6600" b="1" i="1" dirty="0" smtClean="0">
                <a:ln w="19050"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fo</a:t>
            </a:r>
            <a:r>
              <a:rPr lang="en-US" sz="6600" b="1" i="1" dirty="0" smtClean="0">
                <a:ln w="19050"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od</a:t>
            </a:r>
            <a:endParaRPr lang="ru-RU" sz="6600" b="1" i="1" dirty="0">
              <a:ln w="19050">
                <a:solidFill>
                  <a:schemeClr val="tx1"/>
                </a:solidFill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098" name="Picture 2" descr="C:\Users\Игорь\Desktop\bf7457e02f53b02afc256999bcc74aca842316a004f9d4fde0b6d770c2a3c4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67458"/>
            <a:ext cx="8715436" cy="49333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горь\Desktop\2020-11-17-2--Rainbow-Diet-201120--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0034" y="142852"/>
            <a:ext cx="8075600" cy="47983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00034" y="5143512"/>
            <a:ext cx="8320438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What fruit do you know in this picture?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214290"/>
            <a:ext cx="3357586" cy="193899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Red foods get you moving. They give you that extra boost when you really need it the most.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5929322" y="571480"/>
            <a:ext cx="2500298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What`s more, eating foods in this group will protect you from many serious illnesses and can keep older people active for longer.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6" name="Picture 4" descr="C:\Users\Игорь\Desktop\db4cwsa-948fcb98-6755-4103-8bbe-7802cf7217a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4459401"/>
            <a:ext cx="2008153" cy="2143116"/>
          </a:xfrm>
          <a:prstGeom prst="rect">
            <a:avLst/>
          </a:prstGeom>
          <a:noFill/>
        </p:spPr>
      </p:pic>
      <p:pic>
        <p:nvPicPr>
          <p:cNvPr id="3077" name="Picture 5" descr="C:\Users\Игорь\Desktop\fruits-красные-овощи-фрукты-и-овощи-акваре-и-нарисованные-рукой-67455249.jpg"/>
          <p:cNvPicPr>
            <a:picLocks noChangeAspect="1" noChangeArrowheads="1"/>
          </p:cNvPicPr>
          <p:nvPr/>
        </p:nvPicPr>
        <p:blipFill>
          <a:blip r:embed="rId3"/>
          <a:srcRect r="-962" b="7268"/>
          <a:stretch>
            <a:fillRect/>
          </a:stretch>
        </p:blipFill>
        <p:spPr bwMode="auto">
          <a:xfrm>
            <a:off x="467544" y="2780928"/>
            <a:ext cx="5141077" cy="3663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2500306"/>
            <a:ext cx="2857520" cy="304698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Orange foods are brain food. They help you keep your mind on  things and really improve  your powers of concentration.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785794"/>
            <a:ext cx="6143668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As everyone knows, carrots are also fantastic for your eyesight.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2050" name="Picture 2" descr="C:\Users\Игорь\Desktop\оранжевые-фрукты-и-овощи-фрукты-и-овощи-акваре-и-нарисованные-рукой-674551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857364"/>
            <a:ext cx="4572032" cy="4572032"/>
          </a:xfrm>
          <a:prstGeom prst="rect">
            <a:avLst/>
          </a:prstGeom>
          <a:noFill/>
        </p:spPr>
      </p:pic>
      <p:pic>
        <p:nvPicPr>
          <p:cNvPr id="2052" name="Picture 4" descr="C:\Users\Игорь\Desktop\c3b773555f34821b8d3d83796debacaf_w2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19050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571480"/>
            <a:ext cx="3143272" cy="923330"/>
          </a:xfrm>
          <a:prstGeom prst="rect">
            <a:avLst/>
          </a:prstGeom>
          <a:solidFill>
            <a:srgbClr val="EBE229"/>
          </a:solidFill>
        </p:spPr>
        <p:txBody>
          <a:bodyPr wrap="square" rtlCol="0">
            <a:spAutoFit/>
          </a:bodyPr>
          <a:lstStyle/>
          <a:p>
            <a:r>
              <a:rPr lang="en-US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Yellow foods are nature`s way of helping us to stay happy.</a:t>
            </a:r>
            <a:endParaRPr lang="ru-RU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3888" y="5357826"/>
            <a:ext cx="5151516" cy="830997"/>
          </a:xfrm>
          <a:prstGeom prst="rect">
            <a:avLst/>
          </a:prstGeom>
          <a:solidFill>
            <a:srgbClr val="EBE229"/>
          </a:solidFill>
          <a:ln>
            <a:solidFill>
              <a:srgbClr val="EBE229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They make you more optimistic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☺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772816"/>
            <a:ext cx="3571900" cy="2308324"/>
          </a:xfrm>
          <a:prstGeom prst="rect">
            <a:avLst/>
          </a:prstGeom>
          <a:noFill/>
          <a:ln>
            <a:solidFill>
              <a:srgbClr val="EBE22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EBE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Enjoying yellow foods is better foods is better for you, emotionally, than hearing the best jokes in the world.</a:t>
            </a:r>
            <a:endParaRPr lang="ru-RU" sz="2400" b="1" i="1" dirty="0">
              <a:solidFill>
                <a:srgbClr val="EBE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 descr="C:\Users\Игорь\Desktop\же-тый-цвет-овощей-п-о-оовощей-фрукты-и-овощи-акваре-и-нарисованные-67454632.jpg"/>
          <p:cNvPicPr>
            <a:picLocks noChangeAspect="1" noChangeArrowheads="1"/>
          </p:cNvPicPr>
          <p:nvPr/>
        </p:nvPicPr>
        <p:blipFill>
          <a:blip r:embed="rId2"/>
          <a:srcRect b="7343"/>
          <a:stretch>
            <a:fillRect/>
          </a:stretch>
        </p:blipFill>
        <p:spPr bwMode="auto">
          <a:xfrm>
            <a:off x="4286248" y="428604"/>
            <a:ext cx="4326133" cy="4286280"/>
          </a:xfrm>
          <a:prstGeom prst="rect">
            <a:avLst/>
          </a:prstGeom>
          <a:noFill/>
        </p:spPr>
      </p:pic>
      <p:pic>
        <p:nvPicPr>
          <p:cNvPr id="1028" name="Picture 4" descr="C:\Users\Игорь\Desktop\image_86280316125115322802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662" y="4808923"/>
            <a:ext cx="2669622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461536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Broccoli, lettuce and cucumbers are all green foods. These foods are great when you want to relax, calm yourself down or keep your emotions under control. 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C:\Users\Игорь\Desktop\green-fruits-vegetables-watercolor-hand-drawn-fruits-vegetables-eco-food-background-healthy-eating-6745426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8250"/>
          <a:stretch>
            <a:fillRect/>
          </a:stretch>
        </p:blipFill>
        <p:spPr bwMode="auto">
          <a:xfrm>
            <a:off x="4563893" y="2226455"/>
            <a:ext cx="4111925" cy="39290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67544" y="2348880"/>
            <a:ext cx="3747266" cy="16312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Green foods are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good for you because they contain vitamins and minerals that keep your teeth and bones strong and healthy.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2" name="Picture 2" descr="C:\Users\Игорь\Desktop\UnluckyTimelyCavy-max-1m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60" y="4191000"/>
            <a:ext cx="3603250" cy="2190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горь\Desktop\фио-етовые-фрукты-и-овощи-фрукты-и-овощи-акваре-и-нарисованные-рукой-67455364.jpg"/>
          <p:cNvPicPr>
            <a:picLocks noChangeAspect="1" noChangeArrowheads="1"/>
          </p:cNvPicPr>
          <p:nvPr/>
        </p:nvPicPr>
        <p:blipFill>
          <a:blip r:embed="rId2"/>
          <a:srcRect r="-2765" b="7268"/>
          <a:stretch>
            <a:fillRect/>
          </a:stretch>
        </p:blipFill>
        <p:spPr bwMode="auto">
          <a:xfrm>
            <a:off x="179512" y="1772816"/>
            <a:ext cx="4428441" cy="3929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7" name="Picture 3" descr="C:\Users\Игорь\Desktop\U9HJZNCIXJ4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214290"/>
            <a:ext cx="1063177" cy="13573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785794"/>
            <a:ext cx="5947594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Shakespeare, Da Vinci and Picasso must have all been fans of purple foods. 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1928802"/>
            <a:ext cx="3786214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This is because fruits and vegetables like figs, prunes and beetroot make people  more creative.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4501549"/>
            <a:ext cx="4250182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If that isn't a good enough reason to eat then think about this … purple foods can keep you looking young!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263" y="196105"/>
            <a:ext cx="3143272" cy="135421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Ri</a:t>
            </a:r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dd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</a:t>
            </a:r>
            <a:r>
              <a:rPr lang="en-US" sz="32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</a:t>
            </a:r>
            <a:r>
              <a:rPr lang="en-US" sz="32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bo</a:t>
            </a:r>
            <a:r>
              <a:rPr lang="en-US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ut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fruits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643050"/>
            <a:ext cx="25003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180B"/>
                </a:solidFill>
                <a:latin typeface="Comic Sans MS" pitchFamily="66" charset="0"/>
              </a:rPr>
              <a:t> 1. Name a fruit that is always sour.</a:t>
            </a:r>
            <a:br>
              <a:rPr lang="en-US" dirty="0" smtClean="0">
                <a:solidFill>
                  <a:srgbClr val="00180B"/>
                </a:solidFill>
                <a:latin typeface="Comic Sans MS" pitchFamily="66" charset="0"/>
              </a:rPr>
            </a:br>
            <a:r>
              <a:rPr lang="en-US" dirty="0" smtClean="0">
                <a:solidFill>
                  <a:srgbClr val="00180B"/>
                </a:solidFill>
                <a:latin typeface="Comic Sans MS" pitchFamily="66" charset="0"/>
              </a:rPr>
              <a:t>It is yellow inside and outside.</a:t>
            </a:r>
            <a:br>
              <a:rPr lang="en-US" dirty="0" smtClean="0">
                <a:solidFill>
                  <a:srgbClr val="00180B"/>
                </a:solidFill>
                <a:latin typeface="Comic Sans MS" pitchFamily="66" charset="0"/>
              </a:rPr>
            </a:br>
            <a:r>
              <a:rPr lang="en-US" dirty="0" smtClean="0">
                <a:solidFill>
                  <a:srgbClr val="00180B"/>
                </a:solidFill>
                <a:latin typeface="Comic Sans MS" pitchFamily="66" charset="0"/>
              </a:rPr>
              <a:t>Adults like to drink tea with it</a:t>
            </a:r>
            <a:endParaRPr lang="ru-RU" dirty="0">
              <a:solidFill>
                <a:srgbClr val="00180B"/>
              </a:solidFill>
              <a:latin typeface="Comic Sans MS" pitchFamily="66" charset="0"/>
            </a:endParaRPr>
          </a:p>
          <a:p>
            <a:r>
              <a:rPr lang="en-US" dirty="0" smtClean="0">
                <a:latin typeface="Comic Sans MS" pitchFamily="66" charset="0"/>
              </a:rPr>
              <a:t>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848" y="285728"/>
            <a:ext cx="28683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2. Name a fruit that</a:t>
            </a:r>
            <a:b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starts with «A».</a:t>
            </a:r>
            <a:b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It is white o inside and can be</a:t>
            </a:r>
            <a:b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red, yellow, or green  outside.</a:t>
            </a:r>
            <a:b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It grows on a big tree.</a:t>
            </a:r>
            <a:b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Children like it.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43636" y="428604"/>
            <a:ext cx="28928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3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. Name a red juicy fruit</a:t>
            </a:r>
            <a:b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that we eat in salads</a:t>
            </a:r>
            <a:b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or cook it to make ketchup.</a:t>
            </a:r>
            <a:b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Some people think that it is</a:t>
            </a:r>
            <a:b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a vegetable, but it is not.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68" y="3117880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Comic Sans MS" pitchFamily="66" charset="0"/>
              </a:rPr>
              <a:t>4. It’s the same color as its name.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191" y="3789578"/>
            <a:ext cx="2000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F0"/>
                </a:solidFill>
                <a:latin typeface="Comic Sans MS" pitchFamily="66" charset="0"/>
              </a:rPr>
              <a:t>5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. I can be red or green</a:t>
            </a:r>
          </a:p>
          <a:p>
            <a:pPr algn="ctr"/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It’s dried to make raisins</a:t>
            </a:r>
          </a:p>
          <a:p>
            <a:pPr algn="ctr"/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o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r squeezed to  make wine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Игорь\Desktop\284f-full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85119" y="3820356"/>
            <a:ext cx="6358881" cy="2889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505</Words>
  <Application>Microsoft Office PowerPoint</Application>
  <PresentationFormat>Экран (4:3)</PresentationFormat>
  <Paragraphs>132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NSimSun</vt:lpstr>
      <vt:lpstr>Aharoni</vt:lpstr>
      <vt:lpstr>Algerian</vt:lpstr>
      <vt:lpstr>Arial</vt:lpstr>
      <vt:lpstr>Calibri</vt:lpstr>
      <vt:lpstr>Comic Sans MS</vt:lpstr>
      <vt:lpstr>Times New Roman</vt:lpstr>
      <vt:lpstr>Wingdings</vt:lpstr>
      <vt:lpstr>Тема Office</vt:lpstr>
      <vt:lpstr>1_Тема Office</vt:lpstr>
      <vt:lpstr>2_Тема Office</vt:lpstr>
      <vt:lpstr>English Spotlight -10 Module 6 «Rainbow of Food»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What is it?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 Воробьёва</dc:creator>
  <cp:lastModifiedBy>Ученик</cp:lastModifiedBy>
  <cp:revision>33</cp:revision>
  <dcterms:created xsi:type="dcterms:W3CDTF">2022-02-20T10:07:43Z</dcterms:created>
  <dcterms:modified xsi:type="dcterms:W3CDTF">2022-03-13T15:03:57Z</dcterms:modified>
</cp:coreProperties>
</file>