
<file path=[Content_Types].xml><?xml version="1.0" encoding="utf-8"?>
<Types xmlns="http://schemas.openxmlformats.org/package/2006/content-types">
  <Default Extension="jpeg" ContentType="image/jpeg"/>
  <Default Extension="jpg" ContentType="image/jpeg"/>
  <Default Extension="mp3" ContentType="audio/m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sldIdLst>
    <p:sldId id="301" r:id="rId2"/>
    <p:sldId id="257" r:id="rId3"/>
    <p:sldId id="269" r:id="rId4"/>
    <p:sldId id="299" r:id="rId5"/>
    <p:sldId id="259" r:id="rId6"/>
    <p:sldId id="258" r:id="rId7"/>
    <p:sldId id="260" r:id="rId8"/>
    <p:sldId id="261" r:id="rId9"/>
    <p:sldId id="263" r:id="rId10"/>
    <p:sldId id="300" r:id="rId11"/>
    <p:sldId id="265" r:id="rId12"/>
    <p:sldId id="266" r:id="rId13"/>
    <p:sldId id="264" r:id="rId14"/>
    <p:sldId id="267" r:id="rId15"/>
    <p:sldId id="268" r:id="rId16"/>
    <p:sldId id="270" r:id="rId17"/>
    <p:sldId id="272" r:id="rId18"/>
    <p:sldId id="271" r:id="rId19"/>
    <p:sldId id="291" r:id="rId20"/>
    <p:sldId id="273" r:id="rId21"/>
    <p:sldId id="274" r:id="rId22"/>
    <p:sldId id="275" r:id="rId23"/>
    <p:sldId id="276" r:id="rId24"/>
    <p:sldId id="279" r:id="rId25"/>
    <p:sldId id="277" r:id="rId26"/>
    <p:sldId id="280" r:id="rId27"/>
    <p:sldId id="282" r:id="rId28"/>
    <p:sldId id="283" r:id="rId29"/>
    <p:sldId id="284" r:id="rId30"/>
    <p:sldId id="285" r:id="rId31"/>
    <p:sldId id="292" r:id="rId32"/>
    <p:sldId id="293" r:id="rId33"/>
    <p:sldId id="294" r:id="rId34"/>
    <p:sldId id="295" r:id="rId35"/>
    <p:sldId id="296" r:id="rId36"/>
    <p:sldId id="297" r:id="rId37"/>
    <p:sldId id="298" r:id="rId38"/>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95091"/>
    <a:srgbClr val="CC262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2" autoAdjust="0"/>
    <p:restoredTop sz="94660"/>
  </p:normalViewPr>
  <p:slideViewPr>
    <p:cSldViewPr snapToGrid="0">
      <p:cViewPr varScale="1">
        <p:scale>
          <a:sx n="81" d="100"/>
          <a:sy n="81" d="100"/>
        </p:scale>
        <p:origin x="725"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5BBDB81-58F3-4724-AE8E-B959A51E719F}" type="doc">
      <dgm:prSet loTypeId="urn:microsoft.com/office/officeart/2005/8/layout/orgChart1" loCatId="hierarchy" qsTypeId="urn:microsoft.com/office/officeart/2005/8/quickstyle/simple1" qsCatId="simple" csTypeId="urn:microsoft.com/office/officeart/2005/8/colors/accent1_5" csCatId="accent1" phldr="1"/>
      <dgm:spPr/>
      <dgm:t>
        <a:bodyPr/>
        <a:lstStyle/>
        <a:p>
          <a:endParaRPr lang="ru-RU"/>
        </a:p>
      </dgm:t>
    </dgm:pt>
    <dgm:pt modelId="{9DC01555-884E-443A-9D38-7681E70077DB}">
      <dgm:prSet phldrT="[Текст]"/>
      <dgm:spPr/>
      <dgm:t>
        <a:bodyPr/>
        <a:lstStyle/>
        <a:p>
          <a:r>
            <a:rPr lang="ru-RU" dirty="0"/>
            <a:t>Возвратные глаголы</a:t>
          </a:r>
        </a:p>
        <a:p>
          <a:r>
            <a:rPr lang="en-US" dirty="0"/>
            <a:t>reflexive verbs</a:t>
          </a:r>
          <a:endParaRPr lang="ru-RU" dirty="0"/>
        </a:p>
      </dgm:t>
    </dgm:pt>
    <dgm:pt modelId="{24BD9120-7A5A-4D5D-8E90-E706E2A99598}" type="parTrans" cxnId="{640B3725-7B62-4BE4-A382-3B2AA97E97C1}">
      <dgm:prSet/>
      <dgm:spPr/>
      <dgm:t>
        <a:bodyPr/>
        <a:lstStyle/>
        <a:p>
          <a:endParaRPr lang="ru-RU"/>
        </a:p>
      </dgm:t>
    </dgm:pt>
    <dgm:pt modelId="{B3157090-4584-446C-BB41-94880733793A}" type="sibTrans" cxnId="{640B3725-7B62-4BE4-A382-3B2AA97E97C1}">
      <dgm:prSet/>
      <dgm:spPr/>
      <dgm:t>
        <a:bodyPr/>
        <a:lstStyle/>
        <a:p>
          <a:endParaRPr lang="ru-RU"/>
        </a:p>
      </dgm:t>
    </dgm:pt>
    <dgm:pt modelId="{A94B0501-4A34-40AB-BC49-D88A497E438D}">
      <dgm:prSet phldrT="[Текст]"/>
      <dgm:spPr/>
      <dgm:t>
        <a:bodyPr/>
        <a:lstStyle/>
        <a:p>
          <a:r>
            <a:rPr lang="ru-RU" dirty="0"/>
            <a:t>Собственно-возвратные </a:t>
          </a:r>
        </a:p>
      </dgm:t>
    </dgm:pt>
    <dgm:pt modelId="{85F483E9-4E4C-4A92-B887-8034C412F91F}" type="parTrans" cxnId="{5D1D3C75-4D95-4083-BA13-33AFB7E48231}">
      <dgm:prSet/>
      <dgm:spPr/>
      <dgm:t>
        <a:bodyPr/>
        <a:lstStyle/>
        <a:p>
          <a:endParaRPr lang="ru-RU"/>
        </a:p>
      </dgm:t>
    </dgm:pt>
    <dgm:pt modelId="{D27F3D07-68CB-4028-9D31-CF48F0259AF4}" type="sibTrans" cxnId="{5D1D3C75-4D95-4083-BA13-33AFB7E48231}">
      <dgm:prSet/>
      <dgm:spPr/>
      <dgm:t>
        <a:bodyPr/>
        <a:lstStyle/>
        <a:p>
          <a:endParaRPr lang="ru-RU"/>
        </a:p>
      </dgm:t>
    </dgm:pt>
    <dgm:pt modelId="{FF8AEC14-01D3-4AB7-8BEE-5099836BD9BB}">
      <dgm:prSet phldrT="[Текст]"/>
      <dgm:spPr/>
      <dgm:t>
        <a:bodyPr/>
        <a:lstStyle/>
        <a:p>
          <a:r>
            <a:rPr lang="ru-RU" dirty="0"/>
            <a:t>??</a:t>
          </a:r>
        </a:p>
      </dgm:t>
    </dgm:pt>
    <dgm:pt modelId="{C38B37B6-844A-4C79-A861-B0A976207D4C}" type="parTrans" cxnId="{92DE55E2-16A9-44CD-875E-092937DA2220}">
      <dgm:prSet/>
      <dgm:spPr/>
      <dgm:t>
        <a:bodyPr/>
        <a:lstStyle/>
        <a:p>
          <a:endParaRPr lang="ru-RU"/>
        </a:p>
      </dgm:t>
    </dgm:pt>
    <dgm:pt modelId="{925F87FE-F3D8-42F6-B9E1-A06ECB7487EA}" type="sibTrans" cxnId="{92DE55E2-16A9-44CD-875E-092937DA2220}">
      <dgm:prSet/>
      <dgm:spPr/>
      <dgm:t>
        <a:bodyPr/>
        <a:lstStyle/>
        <a:p>
          <a:endParaRPr lang="ru-RU"/>
        </a:p>
      </dgm:t>
    </dgm:pt>
    <dgm:pt modelId="{4BAECB5A-E57D-4BA9-AEFE-4C4DF7C97C4D}">
      <dgm:prSet phldrT="[Текст]"/>
      <dgm:spPr/>
      <dgm:t>
        <a:bodyPr/>
        <a:lstStyle/>
        <a:p>
          <a:r>
            <a:rPr lang="ru-RU" dirty="0"/>
            <a:t>Умываться </a:t>
          </a:r>
        </a:p>
        <a:p>
          <a:r>
            <a:rPr lang="ru-RU" dirty="0"/>
            <a:t>Мыться</a:t>
          </a:r>
        </a:p>
        <a:p>
          <a:r>
            <a:rPr lang="ru-RU" dirty="0"/>
            <a:t>одеваться</a:t>
          </a:r>
        </a:p>
      </dgm:t>
    </dgm:pt>
    <dgm:pt modelId="{77C74F17-D81C-49C6-A755-2905F54220A1}" type="parTrans" cxnId="{59C4E947-E5F6-4471-8470-E96FAFBF552A}">
      <dgm:prSet/>
      <dgm:spPr/>
      <dgm:t>
        <a:bodyPr/>
        <a:lstStyle/>
        <a:p>
          <a:endParaRPr lang="ru-RU"/>
        </a:p>
      </dgm:t>
    </dgm:pt>
    <dgm:pt modelId="{2C7AB080-E54C-44F2-8F69-3F66DC097DAE}" type="sibTrans" cxnId="{59C4E947-E5F6-4471-8470-E96FAFBF552A}">
      <dgm:prSet/>
      <dgm:spPr/>
      <dgm:t>
        <a:bodyPr/>
        <a:lstStyle/>
        <a:p>
          <a:endParaRPr lang="ru-RU"/>
        </a:p>
      </dgm:t>
    </dgm:pt>
    <dgm:pt modelId="{E8E43F4C-5327-42D6-AEB5-9703980EA933}">
      <dgm:prSet phldrT="[Текст]"/>
      <dgm:spPr/>
      <dgm:t>
        <a:bodyPr/>
        <a:lstStyle/>
        <a:p>
          <a:r>
            <a:rPr lang="ru-RU" dirty="0"/>
            <a:t>Взаимно-возвратные глаголы</a:t>
          </a:r>
        </a:p>
      </dgm:t>
    </dgm:pt>
    <dgm:pt modelId="{0DDA1997-79FF-4F78-BAFC-0CCB5E4E180F}" type="parTrans" cxnId="{0095062C-9B15-4208-B5EC-8A4DD944F040}">
      <dgm:prSet/>
      <dgm:spPr/>
      <dgm:t>
        <a:bodyPr/>
        <a:lstStyle/>
        <a:p>
          <a:endParaRPr lang="ru-RU"/>
        </a:p>
      </dgm:t>
    </dgm:pt>
    <dgm:pt modelId="{AD356FF7-9911-4295-ACBF-F8CA87C19C15}" type="sibTrans" cxnId="{0095062C-9B15-4208-B5EC-8A4DD944F040}">
      <dgm:prSet/>
      <dgm:spPr/>
      <dgm:t>
        <a:bodyPr/>
        <a:lstStyle/>
        <a:p>
          <a:endParaRPr lang="ru-RU"/>
        </a:p>
      </dgm:t>
    </dgm:pt>
    <dgm:pt modelId="{0B1E9027-C3AA-4FDC-8FA9-93A68E159AB9}" type="pres">
      <dgm:prSet presAssocID="{F5BBDB81-58F3-4724-AE8E-B959A51E719F}" presName="hierChild1" presStyleCnt="0">
        <dgm:presLayoutVars>
          <dgm:orgChart val="1"/>
          <dgm:chPref val="1"/>
          <dgm:dir/>
          <dgm:animOne val="branch"/>
          <dgm:animLvl val="lvl"/>
          <dgm:resizeHandles/>
        </dgm:presLayoutVars>
      </dgm:prSet>
      <dgm:spPr/>
    </dgm:pt>
    <dgm:pt modelId="{31A3F4AB-9D57-42E2-B6C0-B2679843088B}" type="pres">
      <dgm:prSet presAssocID="{9DC01555-884E-443A-9D38-7681E70077DB}" presName="hierRoot1" presStyleCnt="0">
        <dgm:presLayoutVars>
          <dgm:hierBranch val="init"/>
        </dgm:presLayoutVars>
      </dgm:prSet>
      <dgm:spPr/>
    </dgm:pt>
    <dgm:pt modelId="{C753509E-CCC8-4CCA-9D46-C4BFA776800C}" type="pres">
      <dgm:prSet presAssocID="{9DC01555-884E-443A-9D38-7681E70077DB}" presName="rootComposite1" presStyleCnt="0"/>
      <dgm:spPr/>
    </dgm:pt>
    <dgm:pt modelId="{D8B6B28F-708F-4D3B-9879-17CA8DE5F401}" type="pres">
      <dgm:prSet presAssocID="{9DC01555-884E-443A-9D38-7681E70077DB}" presName="rootText1" presStyleLbl="node0" presStyleIdx="0" presStyleCnt="1">
        <dgm:presLayoutVars>
          <dgm:chPref val="3"/>
        </dgm:presLayoutVars>
      </dgm:prSet>
      <dgm:spPr/>
    </dgm:pt>
    <dgm:pt modelId="{E2D9B0FF-88EA-4DFF-B5BE-1FA52888C55E}" type="pres">
      <dgm:prSet presAssocID="{9DC01555-884E-443A-9D38-7681E70077DB}" presName="rootConnector1" presStyleLbl="node1" presStyleIdx="0" presStyleCnt="0"/>
      <dgm:spPr/>
    </dgm:pt>
    <dgm:pt modelId="{F9C1D0C9-1E8C-4F50-B9AC-CD59D256741E}" type="pres">
      <dgm:prSet presAssocID="{9DC01555-884E-443A-9D38-7681E70077DB}" presName="hierChild2" presStyleCnt="0"/>
      <dgm:spPr/>
    </dgm:pt>
    <dgm:pt modelId="{7A08F182-238C-466E-A4CA-BEF31319CDD6}" type="pres">
      <dgm:prSet presAssocID="{85F483E9-4E4C-4A92-B887-8034C412F91F}" presName="Name37" presStyleLbl="parChTrans1D2" presStyleIdx="0" presStyleCnt="2"/>
      <dgm:spPr/>
    </dgm:pt>
    <dgm:pt modelId="{D8B80446-2EBB-485B-9665-02DD0B404821}" type="pres">
      <dgm:prSet presAssocID="{A94B0501-4A34-40AB-BC49-D88A497E438D}" presName="hierRoot2" presStyleCnt="0">
        <dgm:presLayoutVars>
          <dgm:hierBranch val="init"/>
        </dgm:presLayoutVars>
      </dgm:prSet>
      <dgm:spPr/>
    </dgm:pt>
    <dgm:pt modelId="{0CA22DD2-5BFD-4EDD-A39F-FB654CB563C8}" type="pres">
      <dgm:prSet presAssocID="{A94B0501-4A34-40AB-BC49-D88A497E438D}" presName="rootComposite" presStyleCnt="0"/>
      <dgm:spPr/>
    </dgm:pt>
    <dgm:pt modelId="{63C157DE-27FC-4855-95ED-3E6574C927F6}" type="pres">
      <dgm:prSet presAssocID="{A94B0501-4A34-40AB-BC49-D88A497E438D}" presName="rootText" presStyleLbl="node2" presStyleIdx="0" presStyleCnt="2">
        <dgm:presLayoutVars>
          <dgm:chPref val="3"/>
        </dgm:presLayoutVars>
      </dgm:prSet>
      <dgm:spPr/>
    </dgm:pt>
    <dgm:pt modelId="{572B6094-F543-400C-BACC-1437F4E269C7}" type="pres">
      <dgm:prSet presAssocID="{A94B0501-4A34-40AB-BC49-D88A497E438D}" presName="rootConnector" presStyleLbl="node2" presStyleIdx="0" presStyleCnt="2"/>
      <dgm:spPr/>
    </dgm:pt>
    <dgm:pt modelId="{49808E3A-4E80-41DF-B9FC-40F8B21C2B1E}" type="pres">
      <dgm:prSet presAssocID="{A94B0501-4A34-40AB-BC49-D88A497E438D}" presName="hierChild4" presStyleCnt="0"/>
      <dgm:spPr/>
    </dgm:pt>
    <dgm:pt modelId="{C0CDE025-E169-468F-821D-50A80E61598F}" type="pres">
      <dgm:prSet presAssocID="{77C74F17-D81C-49C6-A755-2905F54220A1}" presName="Name37" presStyleLbl="parChTrans1D3" presStyleIdx="0" presStyleCnt="2"/>
      <dgm:spPr/>
    </dgm:pt>
    <dgm:pt modelId="{6295B0CC-6A62-4D8B-BB15-6DC8B993503E}" type="pres">
      <dgm:prSet presAssocID="{4BAECB5A-E57D-4BA9-AEFE-4C4DF7C97C4D}" presName="hierRoot2" presStyleCnt="0">
        <dgm:presLayoutVars>
          <dgm:hierBranch val="init"/>
        </dgm:presLayoutVars>
      </dgm:prSet>
      <dgm:spPr/>
    </dgm:pt>
    <dgm:pt modelId="{DD0ACA21-04C7-42EA-AD3E-B8F185C8051A}" type="pres">
      <dgm:prSet presAssocID="{4BAECB5A-E57D-4BA9-AEFE-4C4DF7C97C4D}" presName="rootComposite" presStyleCnt="0"/>
      <dgm:spPr/>
    </dgm:pt>
    <dgm:pt modelId="{5AA8C73C-5189-4308-8332-1DF7EF03E4FF}" type="pres">
      <dgm:prSet presAssocID="{4BAECB5A-E57D-4BA9-AEFE-4C4DF7C97C4D}" presName="rootText" presStyleLbl="node3" presStyleIdx="0" presStyleCnt="2">
        <dgm:presLayoutVars>
          <dgm:chPref val="3"/>
        </dgm:presLayoutVars>
      </dgm:prSet>
      <dgm:spPr/>
    </dgm:pt>
    <dgm:pt modelId="{0C18A1F5-61FB-4BD6-B841-256AC38D5331}" type="pres">
      <dgm:prSet presAssocID="{4BAECB5A-E57D-4BA9-AEFE-4C4DF7C97C4D}" presName="rootConnector" presStyleLbl="node3" presStyleIdx="0" presStyleCnt="2"/>
      <dgm:spPr/>
    </dgm:pt>
    <dgm:pt modelId="{6D5C2EBB-625F-4BCD-866D-5DB166289353}" type="pres">
      <dgm:prSet presAssocID="{4BAECB5A-E57D-4BA9-AEFE-4C4DF7C97C4D}" presName="hierChild4" presStyleCnt="0"/>
      <dgm:spPr/>
    </dgm:pt>
    <dgm:pt modelId="{F1D1240D-5E3E-49C8-A900-3A1CA8BBCD6D}" type="pres">
      <dgm:prSet presAssocID="{4BAECB5A-E57D-4BA9-AEFE-4C4DF7C97C4D}" presName="hierChild5" presStyleCnt="0"/>
      <dgm:spPr/>
    </dgm:pt>
    <dgm:pt modelId="{0E3E897E-ACAE-4851-9CF0-764F5382B84A}" type="pres">
      <dgm:prSet presAssocID="{A94B0501-4A34-40AB-BC49-D88A497E438D}" presName="hierChild5" presStyleCnt="0"/>
      <dgm:spPr/>
    </dgm:pt>
    <dgm:pt modelId="{9562910F-612D-4E5E-BA1F-0D9DAC59DF24}" type="pres">
      <dgm:prSet presAssocID="{0DDA1997-79FF-4F78-BAFC-0CCB5E4E180F}" presName="Name37" presStyleLbl="parChTrans1D2" presStyleIdx="1" presStyleCnt="2"/>
      <dgm:spPr/>
    </dgm:pt>
    <dgm:pt modelId="{898AFC18-B59D-4E58-AD75-6A4D7584D30B}" type="pres">
      <dgm:prSet presAssocID="{E8E43F4C-5327-42D6-AEB5-9703980EA933}" presName="hierRoot2" presStyleCnt="0">
        <dgm:presLayoutVars>
          <dgm:hierBranch val="init"/>
        </dgm:presLayoutVars>
      </dgm:prSet>
      <dgm:spPr/>
    </dgm:pt>
    <dgm:pt modelId="{62AD39F4-88AF-4D2B-82AD-965EA1A7DC26}" type="pres">
      <dgm:prSet presAssocID="{E8E43F4C-5327-42D6-AEB5-9703980EA933}" presName="rootComposite" presStyleCnt="0"/>
      <dgm:spPr/>
    </dgm:pt>
    <dgm:pt modelId="{DD3319CE-1679-4807-A405-22801736EA8A}" type="pres">
      <dgm:prSet presAssocID="{E8E43F4C-5327-42D6-AEB5-9703980EA933}" presName="rootText" presStyleLbl="node2" presStyleIdx="1" presStyleCnt="2">
        <dgm:presLayoutVars>
          <dgm:chPref val="3"/>
        </dgm:presLayoutVars>
      </dgm:prSet>
      <dgm:spPr/>
    </dgm:pt>
    <dgm:pt modelId="{B7FA004C-32D1-409A-AC7D-226B7CDD3F8F}" type="pres">
      <dgm:prSet presAssocID="{E8E43F4C-5327-42D6-AEB5-9703980EA933}" presName="rootConnector" presStyleLbl="node2" presStyleIdx="1" presStyleCnt="2"/>
      <dgm:spPr/>
    </dgm:pt>
    <dgm:pt modelId="{10126994-36F9-4B3B-A966-758BA2585D89}" type="pres">
      <dgm:prSet presAssocID="{E8E43F4C-5327-42D6-AEB5-9703980EA933}" presName="hierChild4" presStyleCnt="0"/>
      <dgm:spPr/>
    </dgm:pt>
    <dgm:pt modelId="{F38451A3-1054-4B0D-B5BB-25CEA04E1034}" type="pres">
      <dgm:prSet presAssocID="{C38B37B6-844A-4C79-A861-B0A976207D4C}" presName="Name37" presStyleLbl="parChTrans1D3" presStyleIdx="1" presStyleCnt="2"/>
      <dgm:spPr/>
    </dgm:pt>
    <dgm:pt modelId="{BB1AB522-5482-4DC4-BE27-287D8A235252}" type="pres">
      <dgm:prSet presAssocID="{FF8AEC14-01D3-4AB7-8BEE-5099836BD9BB}" presName="hierRoot2" presStyleCnt="0">
        <dgm:presLayoutVars>
          <dgm:hierBranch val="init"/>
        </dgm:presLayoutVars>
      </dgm:prSet>
      <dgm:spPr/>
    </dgm:pt>
    <dgm:pt modelId="{AA64EC50-9DE9-453E-BA98-6F7023A1E494}" type="pres">
      <dgm:prSet presAssocID="{FF8AEC14-01D3-4AB7-8BEE-5099836BD9BB}" presName="rootComposite" presStyleCnt="0"/>
      <dgm:spPr/>
    </dgm:pt>
    <dgm:pt modelId="{1F24B49F-1CDE-4B63-BEB7-6415B0A92D8A}" type="pres">
      <dgm:prSet presAssocID="{FF8AEC14-01D3-4AB7-8BEE-5099836BD9BB}" presName="rootText" presStyleLbl="node3" presStyleIdx="1" presStyleCnt="2">
        <dgm:presLayoutVars>
          <dgm:chPref val="3"/>
        </dgm:presLayoutVars>
      </dgm:prSet>
      <dgm:spPr/>
    </dgm:pt>
    <dgm:pt modelId="{552ED01E-61A0-41A6-A6C5-777A7769342B}" type="pres">
      <dgm:prSet presAssocID="{FF8AEC14-01D3-4AB7-8BEE-5099836BD9BB}" presName="rootConnector" presStyleLbl="node3" presStyleIdx="1" presStyleCnt="2"/>
      <dgm:spPr/>
    </dgm:pt>
    <dgm:pt modelId="{3B3D2FEF-4FBD-49F0-A357-1B1892F2BC9C}" type="pres">
      <dgm:prSet presAssocID="{FF8AEC14-01D3-4AB7-8BEE-5099836BD9BB}" presName="hierChild4" presStyleCnt="0"/>
      <dgm:spPr/>
    </dgm:pt>
    <dgm:pt modelId="{CE07FB71-CB88-47BC-BE9B-DAB3DE7F0EEC}" type="pres">
      <dgm:prSet presAssocID="{FF8AEC14-01D3-4AB7-8BEE-5099836BD9BB}" presName="hierChild5" presStyleCnt="0"/>
      <dgm:spPr/>
    </dgm:pt>
    <dgm:pt modelId="{802C19C3-3189-49C3-AA3D-5D1BBAD40D68}" type="pres">
      <dgm:prSet presAssocID="{E8E43F4C-5327-42D6-AEB5-9703980EA933}" presName="hierChild5" presStyleCnt="0"/>
      <dgm:spPr/>
    </dgm:pt>
    <dgm:pt modelId="{EBB3E77B-2A09-4AD2-87A9-DB65162688FB}" type="pres">
      <dgm:prSet presAssocID="{9DC01555-884E-443A-9D38-7681E70077DB}" presName="hierChild3" presStyleCnt="0"/>
      <dgm:spPr/>
    </dgm:pt>
  </dgm:ptLst>
  <dgm:cxnLst>
    <dgm:cxn modelId="{B0D3E507-2194-4E48-8B9F-F7D8739A221A}" type="presOf" srcId="{9DC01555-884E-443A-9D38-7681E70077DB}" destId="{D8B6B28F-708F-4D3B-9879-17CA8DE5F401}" srcOrd="0" destOrd="0" presId="urn:microsoft.com/office/officeart/2005/8/layout/orgChart1"/>
    <dgm:cxn modelId="{18753E19-014C-417A-853C-FC4817B1B690}" type="presOf" srcId="{A94B0501-4A34-40AB-BC49-D88A497E438D}" destId="{572B6094-F543-400C-BACC-1437F4E269C7}" srcOrd="1" destOrd="0" presId="urn:microsoft.com/office/officeart/2005/8/layout/orgChart1"/>
    <dgm:cxn modelId="{640B3725-7B62-4BE4-A382-3B2AA97E97C1}" srcId="{F5BBDB81-58F3-4724-AE8E-B959A51E719F}" destId="{9DC01555-884E-443A-9D38-7681E70077DB}" srcOrd="0" destOrd="0" parTransId="{24BD9120-7A5A-4D5D-8E90-E706E2A99598}" sibTransId="{B3157090-4584-446C-BB41-94880733793A}"/>
    <dgm:cxn modelId="{6204FE29-8D88-4D05-83D6-CE85EB885B3A}" type="presOf" srcId="{F5BBDB81-58F3-4724-AE8E-B959A51E719F}" destId="{0B1E9027-C3AA-4FDC-8FA9-93A68E159AB9}" srcOrd="0" destOrd="0" presId="urn:microsoft.com/office/officeart/2005/8/layout/orgChart1"/>
    <dgm:cxn modelId="{0095062C-9B15-4208-B5EC-8A4DD944F040}" srcId="{9DC01555-884E-443A-9D38-7681E70077DB}" destId="{E8E43F4C-5327-42D6-AEB5-9703980EA933}" srcOrd="1" destOrd="0" parTransId="{0DDA1997-79FF-4F78-BAFC-0CCB5E4E180F}" sibTransId="{AD356FF7-9911-4295-ACBF-F8CA87C19C15}"/>
    <dgm:cxn modelId="{1DF5302D-2D89-4577-9611-B61F3A0A09AE}" type="presOf" srcId="{A94B0501-4A34-40AB-BC49-D88A497E438D}" destId="{63C157DE-27FC-4855-95ED-3E6574C927F6}" srcOrd="0" destOrd="0" presId="urn:microsoft.com/office/officeart/2005/8/layout/orgChart1"/>
    <dgm:cxn modelId="{8418DF36-FCB6-4BB8-893B-6FDA51AFE64F}" type="presOf" srcId="{FF8AEC14-01D3-4AB7-8BEE-5099836BD9BB}" destId="{552ED01E-61A0-41A6-A6C5-777A7769342B}" srcOrd="1" destOrd="0" presId="urn:microsoft.com/office/officeart/2005/8/layout/orgChart1"/>
    <dgm:cxn modelId="{59C4E947-E5F6-4471-8470-E96FAFBF552A}" srcId="{A94B0501-4A34-40AB-BC49-D88A497E438D}" destId="{4BAECB5A-E57D-4BA9-AEFE-4C4DF7C97C4D}" srcOrd="0" destOrd="0" parTransId="{77C74F17-D81C-49C6-A755-2905F54220A1}" sibTransId="{2C7AB080-E54C-44F2-8F69-3F66DC097DAE}"/>
    <dgm:cxn modelId="{AC111675-EEDA-4DFF-92B0-F9401B4A2D0E}" type="presOf" srcId="{E8E43F4C-5327-42D6-AEB5-9703980EA933}" destId="{B7FA004C-32D1-409A-AC7D-226B7CDD3F8F}" srcOrd="1" destOrd="0" presId="urn:microsoft.com/office/officeart/2005/8/layout/orgChart1"/>
    <dgm:cxn modelId="{5D1D3C75-4D95-4083-BA13-33AFB7E48231}" srcId="{9DC01555-884E-443A-9D38-7681E70077DB}" destId="{A94B0501-4A34-40AB-BC49-D88A497E438D}" srcOrd="0" destOrd="0" parTransId="{85F483E9-4E4C-4A92-B887-8034C412F91F}" sibTransId="{D27F3D07-68CB-4028-9D31-CF48F0259AF4}"/>
    <dgm:cxn modelId="{8AF8D679-3577-4949-B540-ECF9D9014CD0}" type="presOf" srcId="{FF8AEC14-01D3-4AB7-8BEE-5099836BD9BB}" destId="{1F24B49F-1CDE-4B63-BEB7-6415B0A92D8A}" srcOrd="0" destOrd="0" presId="urn:microsoft.com/office/officeart/2005/8/layout/orgChart1"/>
    <dgm:cxn modelId="{F6D50A82-B6E0-4A76-895A-84A8E1595035}" type="presOf" srcId="{0DDA1997-79FF-4F78-BAFC-0CCB5E4E180F}" destId="{9562910F-612D-4E5E-BA1F-0D9DAC59DF24}" srcOrd="0" destOrd="0" presId="urn:microsoft.com/office/officeart/2005/8/layout/orgChart1"/>
    <dgm:cxn modelId="{F8FB3C8B-7272-4230-B139-23E7488C2051}" type="presOf" srcId="{4BAECB5A-E57D-4BA9-AEFE-4C4DF7C97C4D}" destId="{5AA8C73C-5189-4308-8332-1DF7EF03E4FF}" srcOrd="0" destOrd="0" presId="urn:microsoft.com/office/officeart/2005/8/layout/orgChart1"/>
    <dgm:cxn modelId="{4F4D26B1-F916-46A4-ADC4-86D0C80963D1}" type="presOf" srcId="{C38B37B6-844A-4C79-A861-B0A976207D4C}" destId="{F38451A3-1054-4B0D-B5BB-25CEA04E1034}" srcOrd="0" destOrd="0" presId="urn:microsoft.com/office/officeart/2005/8/layout/orgChart1"/>
    <dgm:cxn modelId="{C7BA02D3-D14F-4F97-A13D-C4E63A4F6587}" type="presOf" srcId="{77C74F17-D81C-49C6-A755-2905F54220A1}" destId="{C0CDE025-E169-468F-821D-50A80E61598F}" srcOrd="0" destOrd="0" presId="urn:microsoft.com/office/officeart/2005/8/layout/orgChart1"/>
    <dgm:cxn modelId="{1A3884DD-ED11-402D-A08C-6F4C38B3314D}" type="presOf" srcId="{E8E43F4C-5327-42D6-AEB5-9703980EA933}" destId="{DD3319CE-1679-4807-A405-22801736EA8A}" srcOrd="0" destOrd="0" presId="urn:microsoft.com/office/officeart/2005/8/layout/orgChart1"/>
    <dgm:cxn modelId="{92DE55E2-16A9-44CD-875E-092937DA2220}" srcId="{E8E43F4C-5327-42D6-AEB5-9703980EA933}" destId="{FF8AEC14-01D3-4AB7-8BEE-5099836BD9BB}" srcOrd="0" destOrd="0" parTransId="{C38B37B6-844A-4C79-A861-B0A976207D4C}" sibTransId="{925F87FE-F3D8-42F6-B9E1-A06ECB7487EA}"/>
    <dgm:cxn modelId="{2CCCBAF3-3960-4539-BE68-3FF84F855366}" type="presOf" srcId="{85F483E9-4E4C-4A92-B887-8034C412F91F}" destId="{7A08F182-238C-466E-A4CA-BEF31319CDD6}" srcOrd="0" destOrd="0" presId="urn:microsoft.com/office/officeart/2005/8/layout/orgChart1"/>
    <dgm:cxn modelId="{5B80F2F8-BC15-4821-9D92-FD2F17480AA6}" type="presOf" srcId="{4BAECB5A-E57D-4BA9-AEFE-4C4DF7C97C4D}" destId="{0C18A1F5-61FB-4BD6-B841-256AC38D5331}" srcOrd="1" destOrd="0" presId="urn:microsoft.com/office/officeart/2005/8/layout/orgChart1"/>
    <dgm:cxn modelId="{30CB34FE-4D35-45D1-89AC-B25207E171D2}" type="presOf" srcId="{9DC01555-884E-443A-9D38-7681E70077DB}" destId="{E2D9B0FF-88EA-4DFF-B5BE-1FA52888C55E}" srcOrd="1" destOrd="0" presId="urn:microsoft.com/office/officeart/2005/8/layout/orgChart1"/>
    <dgm:cxn modelId="{FE42D241-18A8-47A8-97E7-5233B802C364}" type="presParOf" srcId="{0B1E9027-C3AA-4FDC-8FA9-93A68E159AB9}" destId="{31A3F4AB-9D57-42E2-B6C0-B2679843088B}" srcOrd="0" destOrd="0" presId="urn:microsoft.com/office/officeart/2005/8/layout/orgChart1"/>
    <dgm:cxn modelId="{6B87BD9A-4B94-49FC-96FE-0533DFE49343}" type="presParOf" srcId="{31A3F4AB-9D57-42E2-B6C0-B2679843088B}" destId="{C753509E-CCC8-4CCA-9D46-C4BFA776800C}" srcOrd="0" destOrd="0" presId="urn:microsoft.com/office/officeart/2005/8/layout/orgChart1"/>
    <dgm:cxn modelId="{A37BDB5A-17B6-48ED-AFAD-9491B8753105}" type="presParOf" srcId="{C753509E-CCC8-4CCA-9D46-C4BFA776800C}" destId="{D8B6B28F-708F-4D3B-9879-17CA8DE5F401}" srcOrd="0" destOrd="0" presId="urn:microsoft.com/office/officeart/2005/8/layout/orgChart1"/>
    <dgm:cxn modelId="{6C078B30-2481-4300-89A7-B5A9989573C1}" type="presParOf" srcId="{C753509E-CCC8-4CCA-9D46-C4BFA776800C}" destId="{E2D9B0FF-88EA-4DFF-B5BE-1FA52888C55E}" srcOrd="1" destOrd="0" presId="urn:microsoft.com/office/officeart/2005/8/layout/orgChart1"/>
    <dgm:cxn modelId="{BD0BE0FB-CA50-4DB9-8D17-8F949AE531D2}" type="presParOf" srcId="{31A3F4AB-9D57-42E2-B6C0-B2679843088B}" destId="{F9C1D0C9-1E8C-4F50-B9AC-CD59D256741E}" srcOrd="1" destOrd="0" presId="urn:microsoft.com/office/officeart/2005/8/layout/orgChart1"/>
    <dgm:cxn modelId="{A008FAE9-C0FF-41E8-8B9A-E54492DAF8FD}" type="presParOf" srcId="{F9C1D0C9-1E8C-4F50-B9AC-CD59D256741E}" destId="{7A08F182-238C-466E-A4CA-BEF31319CDD6}" srcOrd="0" destOrd="0" presId="urn:microsoft.com/office/officeart/2005/8/layout/orgChart1"/>
    <dgm:cxn modelId="{06B78534-F0E1-4B76-9B02-F1C9E5B6C925}" type="presParOf" srcId="{F9C1D0C9-1E8C-4F50-B9AC-CD59D256741E}" destId="{D8B80446-2EBB-485B-9665-02DD0B404821}" srcOrd="1" destOrd="0" presId="urn:microsoft.com/office/officeart/2005/8/layout/orgChart1"/>
    <dgm:cxn modelId="{9487CBD6-9033-4B96-95EC-C3FC82E3CC83}" type="presParOf" srcId="{D8B80446-2EBB-485B-9665-02DD0B404821}" destId="{0CA22DD2-5BFD-4EDD-A39F-FB654CB563C8}" srcOrd="0" destOrd="0" presId="urn:microsoft.com/office/officeart/2005/8/layout/orgChart1"/>
    <dgm:cxn modelId="{7D731C31-FBF5-42D2-AFB1-54BD3EB6B644}" type="presParOf" srcId="{0CA22DD2-5BFD-4EDD-A39F-FB654CB563C8}" destId="{63C157DE-27FC-4855-95ED-3E6574C927F6}" srcOrd="0" destOrd="0" presId="urn:microsoft.com/office/officeart/2005/8/layout/orgChart1"/>
    <dgm:cxn modelId="{DA35BEDA-6FCF-4225-B555-42DBCE268A07}" type="presParOf" srcId="{0CA22DD2-5BFD-4EDD-A39F-FB654CB563C8}" destId="{572B6094-F543-400C-BACC-1437F4E269C7}" srcOrd="1" destOrd="0" presId="urn:microsoft.com/office/officeart/2005/8/layout/orgChart1"/>
    <dgm:cxn modelId="{D8AE1FAD-AB76-400D-A51F-7A07C718DA8A}" type="presParOf" srcId="{D8B80446-2EBB-485B-9665-02DD0B404821}" destId="{49808E3A-4E80-41DF-B9FC-40F8B21C2B1E}" srcOrd="1" destOrd="0" presId="urn:microsoft.com/office/officeart/2005/8/layout/orgChart1"/>
    <dgm:cxn modelId="{218883B7-2A42-405B-B9E7-1CE4072201B5}" type="presParOf" srcId="{49808E3A-4E80-41DF-B9FC-40F8B21C2B1E}" destId="{C0CDE025-E169-468F-821D-50A80E61598F}" srcOrd="0" destOrd="0" presId="urn:microsoft.com/office/officeart/2005/8/layout/orgChart1"/>
    <dgm:cxn modelId="{244BE80A-7FD0-4383-8595-79CBC9A8590D}" type="presParOf" srcId="{49808E3A-4E80-41DF-B9FC-40F8B21C2B1E}" destId="{6295B0CC-6A62-4D8B-BB15-6DC8B993503E}" srcOrd="1" destOrd="0" presId="urn:microsoft.com/office/officeart/2005/8/layout/orgChart1"/>
    <dgm:cxn modelId="{B286779F-5A8E-44A3-9018-D25F97CA2884}" type="presParOf" srcId="{6295B0CC-6A62-4D8B-BB15-6DC8B993503E}" destId="{DD0ACA21-04C7-42EA-AD3E-B8F185C8051A}" srcOrd="0" destOrd="0" presId="urn:microsoft.com/office/officeart/2005/8/layout/orgChart1"/>
    <dgm:cxn modelId="{15F68FB6-CF17-43B2-8DB1-5A2428BE4269}" type="presParOf" srcId="{DD0ACA21-04C7-42EA-AD3E-B8F185C8051A}" destId="{5AA8C73C-5189-4308-8332-1DF7EF03E4FF}" srcOrd="0" destOrd="0" presId="urn:microsoft.com/office/officeart/2005/8/layout/orgChart1"/>
    <dgm:cxn modelId="{9FE8582C-68ED-4730-B2BE-736C99480979}" type="presParOf" srcId="{DD0ACA21-04C7-42EA-AD3E-B8F185C8051A}" destId="{0C18A1F5-61FB-4BD6-B841-256AC38D5331}" srcOrd="1" destOrd="0" presId="urn:microsoft.com/office/officeart/2005/8/layout/orgChart1"/>
    <dgm:cxn modelId="{6A6A3A90-3C60-48BE-A6D7-7AC6147702E5}" type="presParOf" srcId="{6295B0CC-6A62-4D8B-BB15-6DC8B993503E}" destId="{6D5C2EBB-625F-4BCD-866D-5DB166289353}" srcOrd="1" destOrd="0" presId="urn:microsoft.com/office/officeart/2005/8/layout/orgChart1"/>
    <dgm:cxn modelId="{CE298B4E-8944-45A6-89AD-BAFBC41725AA}" type="presParOf" srcId="{6295B0CC-6A62-4D8B-BB15-6DC8B993503E}" destId="{F1D1240D-5E3E-49C8-A900-3A1CA8BBCD6D}" srcOrd="2" destOrd="0" presId="urn:microsoft.com/office/officeart/2005/8/layout/orgChart1"/>
    <dgm:cxn modelId="{6CF44E72-80B3-4E81-B804-608931D0F660}" type="presParOf" srcId="{D8B80446-2EBB-485B-9665-02DD0B404821}" destId="{0E3E897E-ACAE-4851-9CF0-764F5382B84A}" srcOrd="2" destOrd="0" presId="urn:microsoft.com/office/officeart/2005/8/layout/orgChart1"/>
    <dgm:cxn modelId="{BBB9D9F2-A8DA-4BE1-BC67-0399735A673E}" type="presParOf" srcId="{F9C1D0C9-1E8C-4F50-B9AC-CD59D256741E}" destId="{9562910F-612D-4E5E-BA1F-0D9DAC59DF24}" srcOrd="2" destOrd="0" presId="urn:microsoft.com/office/officeart/2005/8/layout/orgChart1"/>
    <dgm:cxn modelId="{076679ED-5430-43EB-A019-CF7AC6A80938}" type="presParOf" srcId="{F9C1D0C9-1E8C-4F50-B9AC-CD59D256741E}" destId="{898AFC18-B59D-4E58-AD75-6A4D7584D30B}" srcOrd="3" destOrd="0" presId="urn:microsoft.com/office/officeart/2005/8/layout/orgChart1"/>
    <dgm:cxn modelId="{0F97E2F1-7A8A-4C8B-97B1-D6F0D822B027}" type="presParOf" srcId="{898AFC18-B59D-4E58-AD75-6A4D7584D30B}" destId="{62AD39F4-88AF-4D2B-82AD-965EA1A7DC26}" srcOrd="0" destOrd="0" presId="urn:microsoft.com/office/officeart/2005/8/layout/orgChart1"/>
    <dgm:cxn modelId="{C4BC463F-DA5A-4A13-9D45-816F175391DA}" type="presParOf" srcId="{62AD39F4-88AF-4D2B-82AD-965EA1A7DC26}" destId="{DD3319CE-1679-4807-A405-22801736EA8A}" srcOrd="0" destOrd="0" presId="urn:microsoft.com/office/officeart/2005/8/layout/orgChart1"/>
    <dgm:cxn modelId="{5BC6B37B-EFFF-4A95-82FB-A02BB05CB6B8}" type="presParOf" srcId="{62AD39F4-88AF-4D2B-82AD-965EA1A7DC26}" destId="{B7FA004C-32D1-409A-AC7D-226B7CDD3F8F}" srcOrd="1" destOrd="0" presId="urn:microsoft.com/office/officeart/2005/8/layout/orgChart1"/>
    <dgm:cxn modelId="{DFED40BA-DBCB-4FEB-A335-93B4D1B6A69B}" type="presParOf" srcId="{898AFC18-B59D-4E58-AD75-6A4D7584D30B}" destId="{10126994-36F9-4B3B-A966-758BA2585D89}" srcOrd="1" destOrd="0" presId="urn:microsoft.com/office/officeart/2005/8/layout/orgChart1"/>
    <dgm:cxn modelId="{6C7795C0-15CF-4402-A422-332A2E28BC45}" type="presParOf" srcId="{10126994-36F9-4B3B-A966-758BA2585D89}" destId="{F38451A3-1054-4B0D-B5BB-25CEA04E1034}" srcOrd="0" destOrd="0" presId="urn:microsoft.com/office/officeart/2005/8/layout/orgChart1"/>
    <dgm:cxn modelId="{4BAC3A81-F2A5-4A7A-A08D-C506419737F5}" type="presParOf" srcId="{10126994-36F9-4B3B-A966-758BA2585D89}" destId="{BB1AB522-5482-4DC4-BE27-287D8A235252}" srcOrd="1" destOrd="0" presId="urn:microsoft.com/office/officeart/2005/8/layout/orgChart1"/>
    <dgm:cxn modelId="{5E7AD254-F683-4F0F-831E-A003B9F84E42}" type="presParOf" srcId="{BB1AB522-5482-4DC4-BE27-287D8A235252}" destId="{AA64EC50-9DE9-453E-BA98-6F7023A1E494}" srcOrd="0" destOrd="0" presId="urn:microsoft.com/office/officeart/2005/8/layout/orgChart1"/>
    <dgm:cxn modelId="{A870AE7A-6AC9-4780-91B0-5CB4BC93B1F6}" type="presParOf" srcId="{AA64EC50-9DE9-453E-BA98-6F7023A1E494}" destId="{1F24B49F-1CDE-4B63-BEB7-6415B0A92D8A}" srcOrd="0" destOrd="0" presId="urn:microsoft.com/office/officeart/2005/8/layout/orgChart1"/>
    <dgm:cxn modelId="{A6549167-A8B8-4678-A9CB-E46CD85F8E6C}" type="presParOf" srcId="{AA64EC50-9DE9-453E-BA98-6F7023A1E494}" destId="{552ED01E-61A0-41A6-A6C5-777A7769342B}" srcOrd="1" destOrd="0" presId="urn:microsoft.com/office/officeart/2005/8/layout/orgChart1"/>
    <dgm:cxn modelId="{CE24206A-2A16-4DDA-8F6C-9D2177243721}" type="presParOf" srcId="{BB1AB522-5482-4DC4-BE27-287D8A235252}" destId="{3B3D2FEF-4FBD-49F0-A357-1B1892F2BC9C}" srcOrd="1" destOrd="0" presId="urn:microsoft.com/office/officeart/2005/8/layout/orgChart1"/>
    <dgm:cxn modelId="{CF5A9E28-EA64-43BF-AD8F-8F7DCB888FB5}" type="presParOf" srcId="{BB1AB522-5482-4DC4-BE27-287D8A235252}" destId="{CE07FB71-CB88-47BC-BE9B-DAB3DE7F0EEC}" srcOrd="2" destOrd="0" presId="urn:microsoft.com/office/officeart/2005/8/layout/orgChart1"/>
    <dgm:cxn modelId="{F712AAE9-1465-4EE5-A627-8C2E20F3A1E9}" type="presParOf" srcId="{898AFC18-B59D-4E58-AD75-6A4D7584D30B}" destId="{802C19C3-3189-49C3-AA3D-5D1BBAD40D68}" srcOrd="2" destOrd="0" presId="urn:microsoft.com/office/officeart/2005/8/layout/orgChart1"/>
    <dgm:cxn modelId="{BAC25FFD-5E67-4BCE-8BAE-7D0B0DAEEC21}" type="presParOf" srcId="{31A3F4AB-9D57-42E2-B6C0-B2679843088B}" destId="{EBB3E77B-2A09-4AD2-87A9-DB65162688FB}"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38451A3-1054-4B0D-B5BB-25CEA04E1034}">
      <dsp:nvSpPr>
        <dsp:cNvPr id="0" name=""/>
        <dsp:cNvSpPr/>
      </dsp:nvSpPr>
      <dsp:spPr>
        <a:xfrm>
          <a:off x="5439050" y="2742076"/>
          <a:ext cx="339844" cy="1042189"/>
        </a:xfrm>
        <a:custGeom>
          <a:avLst/>
          <a:gdLst/>
          <a:ahLst/>
          <a:cxnLst/>
          <a:rect l="0" t="0" r="0" b="0"/>
          <a:pathLst>
            <a:path>
              <a:moveTo>
                <a:pt x="0" y="0"/>
              </a:moveTo>
              <a:lnTo>
                <a:pt x="0" y="1042189"/>
              </a:lnTo>
              <a:lnTo>
                <a:pt x="339844" y="1042189"/>
              </a:lnTo>
            </a:path>
          </a:pathLst>
        </a:custGeom>
        <a:noFill/>
        <a:ln w="12700" cap="flat" cmpd="sng" algn="ctr">
          <a:solidFill>
            <a:schemeClr val="accent1">
              <a:tint val="7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562910F-612D-4E5E-BA1F-0D9DAC59DF24}">
      <dsp:nvSpPr>
        <dsp:cNvPr id="0" name=""/>
        <dsp:cNvSpPr/>
      </dsp:nvSpPr>
      <dsp:spPr>
        <a:xfrm>
          <a:off x="4974596" y="1133479"/>
          <a:ext cx="1370705" cy="475782"/>
        </a:xfrm>
        <a:custGeom>
          <a:avLst/>
          <a:gdLst/>
          <a:ahLst/>
          <a:cxnLst/>
          <a:rect l="0" t="0" r="0" b="0"/>
          <a:pathLst>
            <a:path>
              <a:moveTo>
                <a:pt x="0" y="0"/>
              </a:moveTo>
              <a:lnTo>
                <a:pt x="0" y="237891"/>
              </a:lnTo>
              <a:lnTo>
                <a:pt x="1370705" y="237891"/>
              </a:lnTo>
              <a:lnTo>
                <a:pt x="1370705" y="475782"/>
              </a:lnTo>
            </a:path>
          </a:pathLst>
        </a:custGeom>
        <a:noFill/>
        <a:ln w="12700" cap="flat" cmpd="sng" algn="ctr">
          <a:solidFill>
            <a:schemeClr val="accent1">
              <a:tint val="9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0CDE025-E169-468F-821D-50A80E61598F}">
      <dsp:nvSpPr>
        <dsp:cNvPr id="0" name=""/>
        <dsp:cNvSpPr/>
      </dsp:nvSpPr>
      <dsp:spPr>
        <a:xfrm>
          <a:off x="2697639" y="2742076"/>
          <a:ext cx="339844" cy="1042189"/>
        </a:xfrm>
        <a:custGeom>
          <a:avLst/>
          <a:gdLst/>
          <a:ahLst/>
          <a:cxnLst/>
          <a:rect l="0" t="0" r="0" b="0"/>
          <a:pathLst>
            <a:path>
              <a:moveTo>
                <a:pt x="0" y="0"/>
              </a:moveTo>
              <a:lnTo>
                <a:pt x="0" y="1042189"/>
              </a:lnTo>
              <a:lnTo>
                <a:pt x="339844" y="1042189"/>
              </a:lnTo>
            </a:path>
          </a:pathLst>
        </a:custGeom>
        <a:noFill/>
        <a:ln w="12700" cap="flat" cmpd="sng" algn="ctr">
          <a:solidFill>
            <a:schemeClr val="accent1">
              <a:tint val="7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A08F182-238C-466E-A4CA-BEF31319CDD6}">
      <dsp:nvSpPr>
        <dsp:cNvPr id="0" name=""/>
        <dsp:cNvSpPr/>
      </dsp:nvSpPr>
      <dsp:spPr>
        <a:xfrm>
          <a:off x="3603890" y="1133479"/>
          <a:ext cx="1370705" cy="475782"/>
        </a:xfrm>
        <a:custGeom>
          <a:avLst/>
          <a:gdLst/>
          <a:ahLst/>
          <a:cxnLst/>
          <a:rect l="0" t="0" r="0" b="0"/>
          <a:pathLst>
            <a:path>
              <a:moveTo>
                <a:pt x="1370705" y="0"/>
              </a:moveTo>
              <a:lnTo>
                <a:pt x="1370705" y="237891"/>
              </a:lnTo>
              <a:lnTo>
                <a:pt x="0" y="237891"/>
              </a:lnTo>
              <a:lnTo>
                <a:pt x="0" y="475782"/>
              </a:lnTo>
            </a:path>
          </a:pathLst>
        </a:custGeom>
        <a:noFill/>
        <a:ln w="12700" cap="flat" cmpd="sng" algn="ctr">
          <a:solidFill>
            <a:schemeClr val="accent1">
              <a:tint val="9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8B6B28F-708F-4D3B-9879-17CA8DE5F401}">
      <dsp:nvSpPr>
        <dsp:cNvPr id="0" name=""/>
        <dsp:cNvSpPr/>
      </dsp:nvSpPr>
      <dsp:spPr>
        <a:xfrm>
          <a:off x="3841781" y="665"/>
          <a:ext cx="2265629" cy="1132814"/>
        </a:xfrm>
        <a:prstGeom prst="rect">
          <a:avLst/>
        </a:prstGeom>
        <a:solidFill>
          <a:schemeClr val="accent1">
            <a:alpha val="8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ru-RU" sz="2000" kern="1200" dirty="0"/>
            <a:t>Возвратные глаголы</a:t>
          </a:r>
        </a:p>
        <a:p>
          <a:pPr marL="0" lvl="0" indent="0" algn="ctr" defTabSz="889000">
            <a:lnSpc>
              <a:spcPct val="90000"/>
            </a:lnSpc>
            <a:spcBef>
              <a:spcPct val="0"/>
            </a:spcBef>
            <a:spcAft>
              <a:spcPct val="35000"/>
            </a:spcAft>
            <a:buNone/>
          </a:pPr>
          <a:r>
            <a:rPr lang="en-US" sz="2000" kern="1200" dirty="0"/>
            <a:t>reflexive verbs</a:t>
          </a:r>
          <a:endParaRPr lang="ru-RU" sz="2000" kern="1200" dirty="0"/>
        </a:p>
      </dsp:txBody>
      <dsp:txXfrm>
        <a:off x="3841781" y="665"/>
        <a:ext cx="2265629" cy="1132814"/>
      </dsp:txXfrm>
    </dsp:sp>
    <dsp:sp modelId="{63C157DE-27FC-4855-95ED-3E6574C927F6}">
      <dsp:nvSpPr>
        <dsp:cNvPr id="0" name=""/>
        <dsp:cNvSpPr/>
      </dsp:nvSpPr>
      <dsp:spPr>
        <a:xfrm>
          <a:off x="2471076" y="1609261"/>
          <a:ext cx="2265629" cy="1132814"/>
        </a:xfrm>
        <a:prstGeom prst="rect">
          <a:avLst/>
        </a:prstGeom>
        <a:solidFill>
          <a:schemeClr val="accent1">
            <a:alpha val="7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ru-RU" sz="2000" kern="1200" dirty="0"/>
            <a:t>Собственно-возвратные </a:t>
          </a:r>
        </a:p>
      </dsp:txBody>
      <dsp:txXfrm>
        <a:off x="2471076" y="1609261"/>
        <a:ext cx="2265629" cy="1132814"/>
      </dsp:txXfrm>
    </dsp:sp>
    <dsp:sp modelId="{5AA8C73C-5189-4308-8332-1DF7EF03E4FF}">
      <dsp:nvSpPr>
        <dsp:cNvPr id="0" name=""/>
        <dsp:cNvSpPr/>
      </dsp:nvSpPr>
      <dsp:spPr>
        <a:xfrm>
          <a:off x="3037483" y="3217858"/>
          <a:ext cx="2265629" cy="1132814"/>
        </a:xfrm>
        <a:prstGeom prst="rect">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ru-RU" sz="2000" kern="1200" dirty="0"/>
            <a:t>Умываться </a:t>
          </a:r>
        </a:p>
        <a:p>
          <a:pPr marL="0" lvl="0" indent="0" algn="ctr" defTabSz="889000">
            <a:lnSpc>
              <a:spcPct val="90000"/>
            </a:lnSpc>
            <a:spcBef>
              <a:spcPct val="0"/>
            </a:spcBef>
            <a:spcAft>
              <a:spcPct val="35000"/>
            </a:spcAft>
            <a:buNone/>
          </a:pPr>
          <a:r>
            <a:rPr lang="ru-RU" sz="2000" kern="1200" dirty="0"/>
            <a:t>Мыться</a:t>
          </a:r>
        </a:p>
        <a:p>
          <a:pPr marL="0" lvl="0" indent="0" algn="ctr" defTabSz="889000">
            <a:lnSpc>
              <a:spcPct val="90000"/>
            </a:lnSpc>
            <a:spcBef>
              <a:spcPct val="0"/>
            </a:spcBef>
            <a:spcAft>
              <a:spcPct val="35000"/>
            </a:spcAft>
            <a:buNone/>
          </a:pPr>
          <a:r>
            <a:rPr lang="ru-RU" sz="2000" kern="1200" dirty="0"/>
            <a:t>одеваться</a:t>
          </a:r>
        </a:p>
      </dsp:txBody>
      <dsp:txXfrm>
        <a:off x="3037483" y="3217858"/>
        <a:ext cx="2265629" cy="1132814"/>
      </dsp:txXfrm>
    </dsp:sp>
    <dsp:sp modelId="{DD3319CE-1679-4807-A405-22801736EA8A}">
      <dsp:nvSpPr>
        <dsp:cNvPr id="0" name=""/>
        <dsp:cNvSpPr/>
      </dsp:nvSpPr>
      <dsp:spPr>
        <a:xfrm>
          <a:off x="5212487" y="1609261"/>
          <a:ext cx="2265629" cy="1132814"/>
        </a:xfrm>
        <a:prstGeom prst="rect">
          <a:avLst/>
        </a:prstGeom>
        <a:solidFill>
          <a:schemeClr val="accent1">
            <a:alpha val="7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ru-RU" sz="2000" kern="1200" dirty="0"/>
            <a:t>Взаимно-возвратные глаголы</a:t>
          </a:r>
        </a:p>
      </dsp:txBody>
      <dsp:txXfrm>
        <a:off x="5212487" y="1609261"/>
        <a:ext cx="2265629" cy="1132814"/>
      </dsp:txXfrm>
    </dsp:sp>
    <dsp:sp modelId="{1F24B49F-1CDE-4B63-BEB7-6415B0A92D8A}">
      <dsp:nvSpPr>
        <dsp:cNvPr id="0" name=""/>
        <dsp:cNvSpPr/>
      </dsp:nvSpPr>
      <dsp:spPr>
        <a:xfrm>
          <a:off x="5778894" y="3217858"/>
          <a:ext cx="2265629" cy="1132814"/>
        </a:xfrm>
        <a:prstGeom prst="rect">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ru-RU" sz="2000" kern="1200" dirty="0"/>
            <a:t>??</a:t>
          </a:r>
        </a:p>
      </dsp:txBody>
      <dsp:txXfrm>
        <a:off x="5778894" y="3217858"/>
        <a:ext cx="2265629" cy="1132814"/>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B8644E0-5D76-4428-A482-C0390AB92A02}" type="datetimeFigureOut">
              <a:rPr lang="ru-RU" smtClean="0"/>
              <a:t>24.02.2025</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C733693-CECD-4F05-9C75-0A3206403984}" type="slidenum">
              <a:rPr lang="ru-RU" smtClean="0"/>
              <a:t>‹#›</a:t>
            </a:fld>
            <a:endParaRPr lang="ru-RU"/>
          </a:p>
        </p:txBody>
      </p:sp>
    </p:spTree>
    <p:extLst>
      <p:ext uri="{BB962C8B-B14F-4D97-AF65-F5344CB8AC3E}">
        <p14:creationId xmlns:p14="http://schemas.microsoft.com/office/powerpoint/2010/main" val="30620212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5"/>
          </p:nvPr>
        </p:nvSpPr>
        <p:spPr/>
        <p:txBody>
          <a:bodyPr/>
          <a:lstStyle/>
          <a:p>
            <a:fld id="{3C733693-CECD-4F05-9C75-0A3206403984}" type="slidenum">
              <a:rPr lang="ru-RU" smtClean="0"/>
              <a:t>3</a:t>
            </a:fld>
            <a:endParaRPr lang="ru-RU"/>
          </a:p>
        </p:txBody>
      </p:sp>
    </p:spTree>
    <p:extLst>
      <p:ext uri="{BB962C8B-B14F-4D97-AF65-F5344CB8AC3E}">
        <p14:creationId xmlns:p14="http://schemas.microsoft.com/office/powerpoint/2010/main" val="6361654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5"/>
          </p:nvPr>
        </p:nvSpPr>
        <p:spPr/>
        <p:txBody>
          <a:bodyPr/>
          <a:lstStyle/>
          <a:p>
            <a:fld id="{3C733693-CECD-4F05-9C75-0A3206403984}" type="slidenum">
              <a:rPr lang="ru-RU" smtClean="0"/>
              <a:t>5</a:t>
            </a:fld>
            <a:endParaRPr lang="ru-RU"/>
          </a:p>
        </p:txBody>
      </p:sp>
    </p:spTree>
    <p:extLst>
      <p:ext uri="{BB962C8B-B14F-4D97-AF65-F5344CB8AC3E}">
        <p14:creationId xmlns:p14="http://schemas.microsoft.com/office/powerpoint/2010/main" val="39415225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5"/>
          </p:nvPr>
        </p:nvSpPr>
        <p:spPr/>
        <p:txBody>
          <a:bodyPr/>
          <a:lstStyle/>
          <a:p>
            <a:fld id="{3C733693-CECD-4F05-9C75-0A3206403984}" type="slidenum">
              <a:rPr lang="ru-RU" smtClean="0"/>
              <a:t>9</a:t>
            </a:fld>
            <a:endParaRPr lang="ru-RU"/>
          </a:p>
        </p:txBody>
      </p:sp>
    </p:spTree>
    <p:extLst>
      <p:ext uri="{BB962C8B-B14F-4D97-AF65-F5344CB8AC3E}">
        <p14:creationId xmlns:p14="http://schemas.microsoft.com/office/powerpoint/2010/main" val="13731774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5"/>
          </p:nvPr>
        </p:nvSpPr>
        <p:spPr/>
        <p:txBody>
          <a:bodyPr/>
          <a:lstStyle/>
          <a:p>
            <a:fld id="{3C733693-CECD-4F05-9C75-0A3206403984}" type="slidenum">
              <a:rPr lang="ru-RU" smtClean="0"/>
              <a:t>11</a:t>
            </a:fld>
            <a:endParaRPr lang="ru-RU"/>
          </a:p>
        </p:txBody>
      </p:sp>
    </p:spTree>
    <p:extLst>
      <p:ext uri="{BB962C8B-B14F-4D97-AF65-F5344CB8AC3E}">
        <p14:creationId xmlns:p14="http://schemas.microsoft.com/office/powerpoint/2010/main" val="3400269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5"/>
          </p:nvPr>
        </p:nvSpPr>
        <p:spPr/>
        <p:txBody>
          <a:bodyPr/>
          <a:lstStyle/>
          <a:p>
            <a:fld id="{3C733693-CECD-4F05-9C75-0A3206403984}" type="slidenum">
              <a:rPr lang="ru-RU" smtClean="0"/>
              <a:t>13</a:t>
            </a:fld>
            <a:endParaRPr lang="ru-RU"/>
          </a:p>
        </p:txBody>
      </p:sp>
    </p:spTree>
    <p:extLst>
      <p:ext uri="{BB962C8B-B14F-4D97-AF65-F5344CB8AC3E}">
        <p14:creationId xmlns:p14="http://schemas.microsoft.com/office/powerpoint/2010/main" val="30735096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5"/>
          </p:nvPr>
        </p:nvSpPr>
        <p:spPr/>
        <p:txBody>
          <a:bodyPr/>
          <a:lstStyle/>
          <a:p>
            <a:fld id="{3C733693-CECD-4F05-9C75-0A3206403984}" type="slidenum">
              <a:rPr lang="ru-RU" smtClean="0"/>
              <a:t>14</a:t>
            </a:fld>
            <a:endParaRPr lang="ru-RU"/>
          </a:p>
        </p:txBody>
      </p:sp>
    </p:spTree>
    <p:extLst>
      <p:ext uri="{BB962C8B-B14F-4D97-AF65-F5344CB8AC3E}">
        <p14:creationId xmlns:p14="http://schemas.microsoft.com/office/powerpoint/2010/main" val="33872281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5"/>
          </p:nvPr>
        </p:nvSpPr>
        <p:spPr/>
        <p:txBody>
          <a:bodyPr/>
          <a:lstStyle/>
          <a:p>
            <a:fld id="{3C733693-CECD-4F05-9C75-0A3206403984}" type="slidenum">
              <a:rPr lang="ru-RU" smtClean="0"/>
              <a:t>15</a:t>
            </a:fld>
            <a:endParaRPr lang="ru-RU"/>
          </a:p>
        </p:txBody>
      </p:sp>
    </p:spTree>
    <p:extLst>
      <p:ext uri="{BB962C8B-B14F-4D97-AF65-F5344CB8AC3E}">
        <p14:creationId xmlns:p14="http://schemas.microsoft.com/office/powerpoint/2010/main" val="22972285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5"/>
          </p:nvPr>
        </p:nvSpPr>
        <p:spPr/>
        <p:txBody>
          <a:bodyPr/>
          <a:lstStyle/>
          <a:p>
            <a:fld id="{3C733693-CECD-4F05-9C75-0A3206403984}" type="slidenum">
              <a:rPr lang="ru-RU" smtClean="0"/>
              <a:t>17</a:t>
            </a:fld>
            <a:endParaRPr lang="ru-RU"/>
          </a:p>
        </p:txBody>
      </p:sp>
    </p:spTree>
    <p:extLst>
      <p:ext uri="{BB962C8B-B14F-4D97-AF65-F5344CB8AC3E}">
        <p14:creationId xmlns:p14="http://schemas.microsoft.com/office/powerpoint/2010/main" val="33319921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5"/>
          </p:nvPr>
        </p:nvSpPr>
        <p:spPr/>
        <p:txBody>
          <a:bodyPr/>
          <a:lstStyle/>
          <a:p>
            <a:fld id="{3C733693-CECD-4F05-9C75-0A3206403984}" type="slidenum">
              <a:rPr lang="ru-RU" smtClean="0"/>
              <a:t>18</a:t>
            </a:fld>
            <a:endParaRPr lang="ru-RU"/>
          </a:p>
        </p:txBody>
      </p:sp>
    </p:spTree>
    <p:extLst>
      <p:ext uri="{BB962C8B-B14F-4D97-AF65-F5344CB8AC3E}">
        <p14:creationId xmlns:p14="http://schemas.microsoft.com/office/powerpoint/2010/main" val="4846121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5"/>
          </p:nvPr>
        </p:nvSpPr>
        <p:spPr/>
        <p:txBody>
          <a:bodyPr/>
          <a:lstStyle/>
          <a:p>
            <a:fld id="{3C733693-CECD-4F05-9C75-0A3206403984}" type="slidenum">
              <a:rPr lang="ru-RU" smtClean="0"/>
              <a:t>24</a:t>
            </a:fld>
            <a:endParaRPr lang="ru-RU"/>
          </a:p>
        </p:txBody>
      </p:sp>
    </p:spTree>
    <p:extLst>
      <p:ext uri="{BB962C8B-B14F-4D97-AF65-F5344CB8AC3E}">
        <p14:creationId xmlns:p14="http://schemas.microsoft.com/office/powerpoint/2010/main" val="132170690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5"/>
          </p:nvPr>
        </p:nvSpPr>
        <p:spPr/>
        <p:txBody>
          <a:bodyPr/>
          <a:lstStyle/>
          <a:p>
            <a:fld id="{3C733693-CECD-4F05-9C75-0A3206403984}" type="slidenum">
              <a:rPr lang="ru-RU" smtClean="0"/>
              <a:t>26</a:t>
            </a:fld>
            <a:endParaRPr lang="ru-RU"/>
          </a:p>
        </p:txBody>
      </p:sp>
    </p:spTree>
    <p:extLst>
      <p:ext uri="{BB962C8B-B14F-4D97-AF65-F5344CB8AC3E}">
        <p14:creationId xmlns:p14="http://schemas.microsoft.com/office/powerpoint/2010/main" val="11429605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5"/>
          </p:nvPr>
        </p:nvSpPr>
        <p:spPr/>
        <p:txBody>
          <a:bodyPr/>
          <a:lstStyle/>
          <a:p>
            <a:fld id="{3C733693-CECD-4F05-9C75-0A3206403984}" type="slidenum">
              <a:rPr lang="ru-RU" smtClean="0"/>
              <a:t>28</a:t>
            </a:fld>
            <a:endParaRPr lang="ru-RU"/>
          </a:p>
        </p:txBody>
      </p:sp>
    </p:spTree>
    <p:extLst>
      <p:ext uri="{BB962C8B-B14F-4D97-AF65-F5344CB8AC3E}">
        <p14:creationId xmlns:p14="http://schemas.microsoft.com/office/powerpoint/2010/main" val="84764723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5"/>
          </p:nvPr>
        </p:nvSpPr>
        <p:spPr/>
        <p:txBody>
          <a:bodyPr/>
          <a:lstStyle/>
          <a:p>
            <a:fld id="{3C733693-CECD-4F05-9C75-0A3206403984}" type="slidenum">
              <a:rPr lang="ru-RU" smtClean="0"/>
              <a:t>30</a:t>
            </a:fld>
            <a:endParaRPr lang="ru-RU"/>
          </a:p>
        </p:txBody>
      </p:sp>
    </p:spTree>
    <p:extLst>
      <p:ext uri="{BB962C8B-B14F-4D97-AF65-F5344CB8AC3E}">
        <p14:creationId xmlns:p14="http://schemas.microsoft.com/office/powerpoint/2010/main" val="42049950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5"/>
          </p:nvPr>
        </p:nvSpPr>
        <p:spPr/>
        <p:txBody>
          <a:bodyPr/>
          <a:lstStyle/>
          <a:p>
            <a:fld id="{3C733693-CECD-4F05-9C75-0A3206403984}" type="slidenum">
              <a:rPr lang="ru-RU" smtClean="0"/>
              <a:t>32</a:t>
            </a:fld>
            <a:endParaRPr lang="ru-RU"/>
          </a:p>
        </p:txBody>
      </p:sp>
    </p:spTree>
    <p:extLst>
      <p:ext uri="{BB962C8B-B14F-4D97-AF65-F5344CB8AC3E}">
        <p14:creationId xmlns:p14="http://schemas.microsoft.com/office/powerpoint/2010/main" val="30688749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p:cNvSpPr>
            <a:spLocks noGrp="1"/>
          </p:cNvSpPr>
          <p:nvPr>
            <p:ph type="dt" sz="half" idx="10"/>
          </p:nvPr>
        </p:nvSpPr>
        <p:spPr/>
        <p:txBody>
          <a:bodyPr/>
          <a:lstStyle/>
          <a:p>
            <a:fld id="{FF65A76D-805E-449F-A563-E6AC1D2250FC}" type="datetimeFigureOut">
              <a:rPr lang="ru-RU" smtClean="0"/>
              <a:t>24.02.2025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E87D1D0-8F1F-49CA-A64F-24B36EC7BC75}" type="slidenum">
              <a:rPr lang="ru-RU" smtClean="0"/>
              <a:t>‹#›</a:t>
            </a:fld>
            <a:endParaRPr lang="ru-RU"/>
          </a:p>
        </p:txBody>
      </p:sp>
    </p:spTree>
    <p:extLst>
      <p:ext uri="{BB962C8B-B14F-4D97-AF65-F5344CB8AC3E}">
        <p14:creationId xmlns:p14="http://schemas.microsoft.com/office/powerpoint/2010/main" val="5583437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FF65A76D-805E-449F-A563-E6AC1D2250FC}" type="datetimeFigureOut">
              <a:rPr lang="ru-RU" smtClean="0"/>
              <a:t>24.02.2025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E87D1D0-8F1F-49CA-A64F-24B36EC7BC75}" type="slidenum">
              <a:rPr lang="ru-RU" smtClean="0"/>
              <a:t>‹#›</a:t>
            </a:fld>
            <a:endParaRPr lang="ru-RU"/>
          </a:p>
        </p:txBody>
      </p:sp>
    </p:spTree>
    <p:extLst>
      <p:ext uri="{BB962C8B-B14F-4D97-AF65-F5344CB8AC3E}">
        <p14:creationId xmlns:p14="http://schemas.microsoft.com/office/powerpoint/2010/main" val="33837314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fld id="{FF65A76D-805E-449F-A563-E6AC1D2250FC}" type="datetimeFigureOut">
              <a:rPr lang="ru-RU" smtClean="0"/>
              <a:t>24.02.2025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E87D1D0-8F1F-49CA-A64F-24B36EC7BC75}" type="slidenum">
              <a:rPr lang="ru-RU" smtClean="0"/>
              <a:t>‹#›</a:t>
            </a:fld>
            <a:endParaRPr lang="ru-RU"/>
          </a:p>
        </p:txBody>
      </p:sp>
    </p:spTree>
    <p:extLst>
      <p:ext uri="{BB962C8B-B14F-4D97-AF65-F5344CB8AC3E}">
        <p14:creationId xmlns:p14="http://schemas.microsoft.com/office/powerpoint/2010/main" val="3218780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fld id="{FF65A76D-805E-449F-A563-E6AC1D2250FC}" type="datetimeFigureOut">
              <a:rPr lang="ru-RU" smtClean="0"/>
              <a:t>24.02.2025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E87D1D0-8F1F-49CA-A64F-24B36EC7BC75}" type="slidenum">
              <a:rPr lang="ru-RU" smtClean="0"/>
              <a:t>‹#›</a:t>
            </a:fld>
            <a:endParaRPr lang="ru-RU"/>
          </a:p>
        </p:txBody>
      </p:sp>
    </p:spTree>
    <p:extLst>
      <p:ext uri="{BB962C8B-B14F-4D97-AF65-F5344CB8AC3E}">
        <p14:creationId xmlns:p14="http://schemas.microsoft.com/office/powerpoint/2010/main" val="32364709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fld id="{FF65A76D-805E-449F-A563-E6AC1D2250FC}" type="datetimeFigureOut">
              <a:rPr lang="ru-RU" smtClean="0"/>
              <a:t>24.02.2025</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E87D1D0-8F1F-49CA-A64F-24B36EC7BC75}" type="slidenum">
              <a:rPr lang="ru-RU" smtClean="0"/>
              <a:t>‹#›</a:t>
            </a:fld>
            <a:endParaRPr lang="ru-RU"/>
          </a:p>
        </p:txBody>
      </p:sp>
    </p:spTree>
    <p:extLst>
      <p:ext uri="{BB962C8B-B14F-4D97-AF65-F5344CB8AC3E}">
        <p14:creationId xmlns:p14="http://schemas.microsoft.com/office/powerpoint/2010/main" val="11498101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fld id="{FF65A76D-805E-449F-A563-E6AC1D2250FC}" type="datetimeFigureOut">
              <a:rPr lang="ru-RU" smtClean="0"/>
              <a:t>24.02.2025</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E87D1D0-8F1F-49CA-A64F-24B36EC7BC75}" type="slidenum">
              <a:rPr lang="ru-RU" smtClean="0"/>
              <a:t>‹#›</a:t>
            </a:fld>
            <a:endParaRPr lang="ru-RU"/>
          </a:p>
        </p:txBody>
      </p:sp>
    </p:spTree>
    <p:extLst>
      <p:ext uri="{BB962C8B-B14F-4D97-AF65-F5344CB8AC3E}">
        <p14:creationId xmlns:p14="http://schemas.microsoft.com/office/powerpoint/2010/main" val="40535742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FF65A76D-805E-449F-A563-E6AC1D2250FC}" type="datetimeFigureOut">
              <a:rPr lang="ru-RU" smtClean="0"/>
              <a:t>24.02.2025</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E87D1D0-8F1F-49CA-A64F-24B36EC7BC75}" type="slidenum">
              <a:rPr lang="ru-RU" smtClean="0"/>
              <a:t>‹#›</a:t>
            </a:fld>
            <a:endParaRPr lang="ru-RU"/>
          </a:p>
        </p:txBody>
      </p:sp>
    </p:spTree>
    <p:extLst>
      <p:ext uri="{BB962C8B-B14F-4D97-AF65-F5344CB8AC3E}">
        <p14:creationId xmlns:p14="http://schemas.microsoft.com/office/powerpoint/2010/main" val="1000516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p:cNvSpPr>
            <a:spLocks noGrp="1"/>
          </p:cNvSpPr>
          <p:nvPr>
            <p:ph type="dt" sz="half" idx="10"/>
          </p:nvPr>
        </p:nvSpPr>
        <p:spPr/>
        <p:txBody>
          <a:bodyPr/>
          <a:lstStyle/>
          <a:p>
            <a:fld id="{FF65A76D-805E-449F-A563-E6AC1D2250FC}" type="datetimeFigureOut">
              <a:rPr lang="ru-RU" smtClean="0"/>
              <a:t>24.02.2025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E87D1D0-8F1F-49CA-A64F-24B36EC7BC75}" type="slidenum">
              <a:rPr lang="ru-RU" smtClean="0"/>
              <a:t>‹#›</a:t>
            </a:fld>
            <a:endParaRPr lang="ru-RU"/>
          </a:p>
        </p:txBody>
      </p:sp>
    </p:spTree>
    <p:extLst>
      <p:ext uri="{BB962C8B-B14F-4D97-AF65-F5344CB8AC3E}">
        <p14:creationId xmlns:p14="http://schemas.microsoft.com/office/powerpoint/2010/main" val="18635616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p:cNvSpPr>
            <a:spLocks noGrp="1"/>
          </p:cNvSpPr>
          <p:nvPr>
            <p:ph type="dt" sz="half" idx="10"/>
          </p:nvPr>
        </p:nvSpPr>
        <p:spPr/>
        <p:txBody>
          <a:bodyPr/>
          <a:lstStyle/>
          <a:p>
            <a:fld id="{FF65A76D-805E-449F-A563-E6AC1D2250FC}" type="datetimeFigureOut">
              <a:rPr lang="ru-RU" smtClean="0"/>
              <a:t>24.02.2025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E87D1D0-8F1F-49CA-A64F-24B36EC7BC75}" type="slidenum">
              <a:rPr lang="ru-RU" smtClean="0"/>
              <a:t>‹#›</a:t>
            </a:fld>
            <a:endParaRPr lang="ru-RU"/>
          </a:p>
        </p:txBody>
      </p:sp>
    </p:spTree>
    <p:extLst>
      <p:ext uri="{BB962C8B-B14F-4D97-AF65-F5344CB8AC3E}">
        <p14:creationId xmlns:p14="http://schemas.microsoft.com/office/powerpoint/2010/main" val="32786011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FF65A76D-805E-449F-A563-E6AC1D2250FC}" type="datetimeFigureOut">
              <a:rPr lang="ru-RU" smtClean="0"/>
              <a:t>24.02.2025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E87D1D0-8F1F-49CA-A64F-24B36EC7BC75}" type="slidenum">
              <a:rPr lang="ru-RU" smtClean="0"/>
              <a:t>‹#›</a:t>
            </a:fld>
            <a:endParaRPr lang="ru-RU"/>
          </a:p>
        </p:txBody>
      </p:sp>
    </p:spTree>
    <p:extLst>
      <p:ext uri="{BB962C8B-B14F-4D97-AF65-F5344CB8AC3E}">
        <p14:creationId xmlns:p14="http://schemas.microsoft.com/office/powerpoint/2010/main" val="32564585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FF65A76D-805E-449F-A563-E6AC1D2250FC}" type="datetimeFigureOut">
              <a:rPr lang="ru-RU" smtClean="0"/>
              <a:t>24.02.2025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E87D1D0-8F1F-49CA-A64F-24B36EC7BC75}" type="slidenum">
              <a:rPr lang="ru-RU" smtClean="0"/>
              <a:t>‹#›</a:t>
            </a:fld>
            <a:endParaRPr lang="ru-RU"/>
          </a:p>
        </p:txBody>
      </p:sp>
    </p:spTree>
    <p:extLst>
      <p:ext uri="{BB962C8B-B14F-4D97-AF65-F5344CB8AC3E}">
        <p14:creationId xmlns:p14="http://schemas.microsoft.com/office/powerpoint/2010/main" val="2407884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F65A76D-805E-449F-A563-E6AC1D2250FC}" type="datetimeFigureOut">
              <a:rPr lang="ru-RU" smtClean="0"/>
              <a:t>24.02.2025</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E87D1D0-8F1F-49CA-A64F-24B36EC7BC75}" type="slidenum">
              <a:rPr lang="ru-RU" smtClean="0"/>
              <a:t>‹#›</a:t>
            </a:fld>
            <a:endParaRPr lang="ru-RU"/>
          </a:p>
        </p:txBody>
      </p:sp>
    </p:spTree>
    <p:extLst>
      <p:ext uri="{BB962C8B-B14F-4D97-AF65-F5344CB8AC3E}">
        <p14:creationId xmlns:p14="http://schemas.microsoft.com/office/powerpoint/2010/main" val="29657979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hyperlink" Target="https://ru.wikipedia.org/wiki/%D0%9A%D0%B0%D0%BC%D0%B8%D0%BD" TargetMode="External"/><Relationship Id="rId2" Type="http://schemas.openxmlformats.org/officeDocument/2006/relationships/hyperlink" Target="https://ru.wikipedia.org/wiki/%D0%94%D1%8B%D0%BC%D0%BE%D0%B2%D0%B0%D1%8F_%D1%82%D1%80%D1%83%D0%B1%D0%B0" TargetMode="External"/><Relationship Id="rId1" Type="http://schemas.openxmlformats.org/officeDocument/2006/relationships/slideLayout" Target="../slideLayouts/slideLayout2.xml"/><Relationship Id="rId5" Type="http://schemas.openxmlformats.org/officeDocument/2006/relationships/hyperlink" Target="https://ru.wikipedia.org/wiki/%D0%9A%D0%BE%D1%82%D1%91%D0%BB_(%D1%82%D0%B5%D1%85%D0%BD%D0%B8%D0%BA%D0%B0)" TargetMode="External"/><Relationship Id="rId4" Type="http://schemas.openxmlformats.org/officeDocument/2006/relationships/hyperlink" Target="https://ru.wikipedia.org/wiki/%D0%9F%D0%B5%D1%87%D1%8C"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slideLayout" Target="../slideLayouts/slideLayout2.xml"/><Relationship Id="rId7" Type="http://schemas.openxmlformats.org/officeDocument/2006/relationships/image" Target="../media/image10.jpeg"/><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9.jpg"/><Relationship Id="rId5" Type="http://schemas.openxmlformats.org/officeDocument/2006/relationships/image" Target="../media/image8.png"/><Relationship Id="rId4" Type="http://schemas.openxmlformats.org/officeDocument/2006/relationships/notesSlide" Target="../notesSlides/notesSlide6.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p3"/><Relationship Id="rId1" Type="http://schemas.microsoft.com/office/2007/relationships/media" Target="../media/media2.mp3"/><Relationship Id="rId6" Type="http://schemas.openxmlformats.org/officeDocument/2006/relationships/image" Target="../media/image8.png"/><Relationship Id="rId5" Type="http://schemas.openxmlformats.org/officeDocument/2006/relationships/image" Target="../media/image20.png"/><Relationship Id="rId4" Type="http://schemas.openxmlformats.org/officeDocument/2006/relationships/notesSlide" Target="../notesSlides/notesSlide1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1.jpeg"/><Relationship Id="rId1" Type="http://schemas.openxmlformats.org/officeDocument/2006/relationships/slideLayout" Target="../slideLayouts/slideLayout2.xml"/><Relationship Id="rId6" Type="http://schemas.openxmlformats.org/officeDocument/2006/relationships/image" Target="../media/image9.jpg"/><Relationship Id="rId5" Type="http://schemas.openxmlformats.org/officeDocument/2006/relationships/image" Target="../media/image14.jpg"/><Relationship Id="rId4" Type="http://schemas.openxmlformats.org/officeDocument/2006/relationships/image" Target="../media/image22.jpeg"/></Relationships>
</file>

<file path=ppt/slides/_rels/slide30.xml.rels><?xml version="1.0" encoding="UTF-8" standalone="yes"?>
<Relationships xmlns="http://schemas.openxmlformats.org/package/2006/relationships"><Relationship Id="rId3" Type="http://schemas.openxmlformats.org/officeDocument/2006/relationships/image" Target="../media/image23.jpeg"/><Relationship Id="rId7" Type="http://schemas.openxmlformats.org/officeDocument/2006/relationships/image" Target="../media/image27.jpg"/><Relationship Id="rId2" Type="http://schemas.openxmlformats.org/officeDocument/2006/relationships/notesSlide" Target="../notesSlides/notesSlide13.xml"/><Relationship Id="rId1" Type="http://schemas.openxmlformats.org/officeDocument/2006/relationships/slideLayout" Target="../slideLayouts/slideLayout5.xml"/><Relationship Id="rId6" Type="http://schemas.openxmlformats.org/officeDocument/2006/relationships/image" Target="../media/image26.jpg"/><Relationship Id="rId5" Type="http://schemas.openxmlformats.org/officeDocument/2006/relationships/image" Target="../media/image25.jpeg"/><Relationship Id="rId4" Type="http://schemas.openxmlformats.org/officeDocument/2006/relationships/image" Target="../media/image24.jpeg"/></Relationships>
</file>

<file path=ppt/slides/_rels/slide31.xml.rels><?xml version="1.0" encoding="UTF-8" standalone="yes"?>
<Relationships xmlns="http://schemas.openxmlformats.org/package/2006/relationships"><Relationship Id="rId3" Type="http://schemas.openxmlformats.org/officeDocument/2006/relationships/image" Target="../media/image29.jpeg"/><Relationship Id="rId7" Type="http://schemas.openxmlformats.org/officeDocument/2006/relationships/image" Target="../media/image33.jpeg"/><Relationship Id="rId2" Type="http://schemas.openxmlformats.org/officeDocument/2006/relationships/image" Target="../media/image28.jpeg"/><Relationship Id="rId1" Type="http://schemas.openxmlformats.org/officeDocument/2006/relationships/slideLayout" Target="../slideLayouts/slideLayout5.xml"/><Relationship Id="rId6" Type="http://schemas.openxmlformats.org/officeDocument/2006/relationships/image" Target="../media/image32.png"/><Relationship Id="rId5" Type="http://schemas.openxmlformats.org/officeDocument/2006/relationships/image" Target="../media/image31.jpg"/><Relationship Id="rId4" Type="http://schemas.openxmlformats.org/officeDocument/2006/relationships/image" Target="../media/image30.jpg"/></Relationships>
</file>

<file path=ppt/slides/_rels/slide32.xml.rels><?xml version="1.0" encoding="UTF-8" standalone="yes"?>
<Relationships xmlns="http://schemas.openxmlformats.org/package/2006/relationships"><Relationship Id="rId8" Type="http://schemas.openxmlformats.org/officeDocument/2006/relationships/audio" Target="../media/media6.wav"/><Relationship Id="rId13" Type="http://schemas.microsoft.com/office/2007/relationships/media" Target="../media/media9.wav"/><Relationship Id="rId18" Type="http://schemas.openxmlformats.org/officeDocument/2006/relationships/audio" Target="../media/media11.mp3"/><Relationship Id="rId3" Type="http://schemas.microsoft.com/office/2007/relationships/media" Target="../media/media4.wav"/><Relationship Id="rId21" Type="http://schemas.openxmlformats.org/officeDocument/2006/relationships/slideLayout" Target="../slideLayouts/slideLayout2.xml"/><Relationship Id="rId7" Type="http://schemas.microsoft.com/office/2007/relationships/media" Target="../media/media6.wav"/><Relationship Id="rId12" Type="http://schemas.openxmlformats.org/officeDocument/2006/relationships/audio" Target="../media/media8.wav"/><Relationship Id="rId17" Type="http://schemas.microsoft.com/office/2007/relationships/media" Target="../media/media11.mp3"/><Relationship Id="rId2" Type="http://schemas.openxmlformats.org/officeDocument/2006/relationships/audio" Target="../media/media3.wav"/><Relationship Id="rId16" Type="http://schemas.openxmlformats.org/officeDocument/2006/relationships/audio" Target="../media/media10.wav"/><Relationship Id="rId20" Type="http://schemas.openxmlformats.org/officeDocument/2006/relationships/audio" Target="../media/media12.wav"/><Relationship Id="rId1" Type="http://schemas.microsoft.com/office/2007/relationships/media" Target="../media/media3.wav"/><Relationship Id="rId6" Type="http://schemas.openxmlformats.org/officeDocument/2006/relationships/audio" Target="../media/media5.wav"/><Relationship Id="rId11" Type="http://schemas.microsoft.com/office/2007/relationships/media" Target="../media/media8.wav"/><Relationship Id="rId5" Type="http://schemas.microsoft.com/office/2007/relationships/media" Target="../media/media5.wav"/><Relationship Id="rId15" Type="http://schemas.microsoft.com/office/2007/relationships/media" Target="../media/media10.wav"/><Relationship Id="rId23" Type="http://schemas.openxmlformats.org/officeDocument/2006/relationships/image" Target="../media/image8.png"/><Relationship Id="rId10" Type="http://schemas.openxmlformats.org/officeDocument/2006/relationships/audio" Target="../media/media7.wav"/><Relationship Id="rId19" Type="http://schemas.microsoft.com/office/2007/relationships/media" Target="../media/media12.wav"/><Relationship Id="rId4" Type="http://schemas.openxmlformats.org/officeDocument/2006/relationships/audio" Target="../media/media4.wav"/><Relationship Id="rId9" Type="http://schemas.microsoft.com/office/2007/relationships/media" Target="../media/media7.wav"/><Relationship Id="rId14" Type="http://schemas.openxmlformats.org/officeDocument/2006/relationships/audio" Target="../media/media9.wav"/><Relationship Id="rId22" Type="http://schemas.openxmlformats.org/officeDocument/2006/relationships/notesSlide" Target="../notesSlides/notesSlide1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a:extLst>
              <a:ext uri="{FF2B5EF4-FFF2-40B4-BE49-F238E27FC236}">
                <a16:creationId xmlns:a16="http://schemas.microsoft.com/office/drawing/2014/main" id="{B54E1CD2-901C-425D-80CA-180AA7C647BA}"/>
              </a:ext>
            </a:extLst>
          </p:cNvPr>
          <p:cNvSpPr>
            <a:spLocks noGrp="1"/>
          </p:cNvSpPr>
          <p:nvPr>
            <p:ph type="ctrTitle"/>
          </p:nvPr>
        </p:nvSpPr>
        <p:spPr/>
        <p:txBody>
          <a:bodyPr/>
          <a:lstStyle/>
          <a:p>
            <a:r>
              <a:rPr lang="ru-RU" b="1" dirty="0"/>
              <a:t>«Взаимно- возвратные глаголы»</a:t>
            </a:r>
            <a:endParaRPr lang="ru-RU" dirty="0"/>
          </a:p>
        </p:txBody>
      </p:sp>
      <p:sp>
        <p:nvSpPr>
          <p:cNvPr id="3" name="Объект 2">
            <a:extLst>
              <a:ext uri="{FF2B5EF4-FFF2-40B4-BE49-F238E27FC236}">
                <a16:creationId xmlns:a16="http://schemas.microsoft.com/office/drawing/2014/main" id="{D5EF6396-89EE-44F9-A436-A55F55837AA2}"/>
              </a:ext>
            </a:extLst>
          </p:cNvPr>
          <p:cNvSpPr>
            <a:spLocks noGrp="1"/>
          </p:cNvSpPr>
          <p:nvPr>
            <p:ph type="subTitle" idx="1"/>
          </p:nvPr>
        </p:nvSpPr>
        <p:spPr/>
        <p:txBody>
          <a:bodyPr/>
          <a:lstStyle/>
          <a:p>
            <a:br>
              <a:rPr lang="ru-RU" dirty="0"/>
            </a:br>
            <a:r>
              <a:rPr lang="ru-RU" dirty="0"/>
              <a:t>Исполнитель: Сапрыкина В.В</a:t>
            </a:r>
          </a:p>
        </p:txBody>
      </p:sp>
    </p:spTree>
    <p:extLst>
      <p:ext uri="{BB962C8B-B14F-4D97-AF65-F5344CB8AC3E}">
        <p14:creationId xmlns:p14="http://schemas.microsoft.com/office/powerpoint/2010/main" val="32233097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a:extLst>
              <a:ext uri="{FF2B5EF4-FFF2-40B4-BE49-F238E27FC236}">
                <a16:creationId xmlns:a16="http://schemas.microsoft.com/office/drawing/2014/main" id="{39105C45-0255-4BF9-9B1F-5CAB618607C7}"/>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96000" y="2842693"/>
            <a:ext cx="4769111" cy="3207123"/>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a:extLst>
              <a:ext uri="{FF2B5EF4-FFF2-40B4-BE49-F238E27FC236}">
                <a16:creationId xmlns:a16="http://schemas.microsoft.com/office/drawing/2014/main" id="{88B6F406-667F-4CC8-8F78-9018CE5EE5D7}"/>
              </a:ext>
            </a:extLst>
          </p:cNvPr>
          <p:cNvSpPr>
            <a:spLocks noGrp="1"/>
          </p:cNvSpPr>
          <p:nvPr>
            <p:ph type="title"/>
          </p:nvPr>
        </p:nvSpPr>
        <p:spPr/>
        <p:txBody>
          <a:bodyPr>
            <a:normAutofit/>
          </a:bodyPr>
          <a:lstStyle/>
          <a:p>
            <a:pPr algn="ctr"/>
            <a:r>
              <a:rPr lang="ru-RU" sz="3600" b="1" dirty="0"/>
              <a:t>Организация начала урока</a:t>
            </a:r>
            <a:endParaRPr lang="ru-RU" sz="3600" dirty="0"/>
          </a:p>
        </p:txBody>
      </p:sp>
      <p:sp>
        <p:nvSpPr>
          <p:cNvPr id="3" name="Объект 2">
            <a:extLst>
              <a:ext uri="{FF2B5EF4-FFF2-40B4-BE49-F238E27FC236}">
                <a16:creationId xmlns:a16="http://schemas.microsoft.com/office/drawing/2014/main" id="{DBBEB0C2-C8AB-4A32-9FF4-2A44EBAA6803}"/>
              </a:ext>
            </a:extLst>
          </p:cNvPr>
          <p:cNvSpPr>
            <a:spLocks noGrp="1"/>
          </p:cNvSpPr>
          <p:nvPr>
            <p:ph idx="1"/>
          </p:nvPr>
        </p:nvSpPr>
        <p:spPr>
          <a:xfrm>
            <a:off x="1055802" y="1828800"/>
            <a:ext cx="9968059" cy="3983039"/>
          </a:xfrm>
        </p:spPr>
        <p:txBody>
          <a:bodyPr/>
          <a:lstStyle/>
          <a:p>
            <a:r>
              <a:rPr lang="ru-RU" i="1" dirty="0"/>
              <a:t>Здравствуйте! Рада Вас всех видеть! Как у вас дела? Какое у вас настроение сегодня?  Расскажите во сколько вы встали утром? Все почистили зубы и умылись?</a:t>
            </a:r>
            <a:endParaRPr lang="ru-RU" dirty="0"/>
          </a:p>
        </p:txBody>
      </p:sp>
    </p:spTree>
    <p:extLst>
      <p:ext uri="{BB962C8B-B14F-4D97-AF65-F5344CB8AC3E}">
        <p14:creationId xmlns:p14="http://schemas.microsoft.com/office/powerpoint/2010/main" val="33066038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a:extLst>
              <a:ext uri="{FF2B5EF4-FFF2-40B4-BE49-F238E27FC236}">
                <a16:creationId xmlns:a16="http://schemas.microsoft.com/office/drawing/2014/main" id="{8469F956-3889-4C4E-8613-EA0987B5983F}"/>
              </a:ext>
            </a:extLst>
          </p:cNvPr>
          <p:cNvSpPr>
            <a:spLocks noGrp="1"/>
          </p:cNvSpPr>
          <p:nvPr>
            <p:ph type="title"/>
          </p:nvPr>
        </p:nvSpPr>
        <p:spPr>
          <a:xfrm>
            <a:off x="838200" y="348674"/>
            <a:ext cx="10515600" cy="1325563"/>
          </a:xfrm>
        </p:spPr>
        <p:txBody>
          <a:bodyPr/>
          <a:lstStyle/>
          <a:p>
            <a:pPr algn="ctr"/>
            <a:r>
              <a:rPr lang="ru-RU" sz="3600" dirty="0">
                <a:latin typeface="Times New Roman" panose="02020603050405020304" pitchFamily="18" charset="0"/>
                <a:cs typeface="Times New Roman" panose="02020603050405020304" pitchFamily="18" charset="0"/>
              </a:rPr>
              <a:t>Прочитайте, найдите возвратный глагол</a:t>
            </a:r>
            <a:endParaRPr lang="ru-RU" dirty="0">
              <a:latin typeface="Times New Roman" panose="02020603050405020304" pitchFamily="18" charset="0"/>
              <a:cs typeface="Times New Roman" panose="02020603050405020304" pitchFamily="18" charset="0"/>
            </a:endParaRPr>
          </a:p>
        </p:txBody>
      </p:sp>
      <p:pic>
        <p:nvPicPr>
          <p:cNvPr id="1026" name="Picture 2">
            <a:extLst>
              <a:ext uri="{FF2B5EF4-FFF2-40B4-BE49-F238E27FC236}">
                <a16:creationId xmlns:a16="http://schemas.microsoft.com/office/drawing/2014/main" id="{C6358CD1-8056-4575-8E25-D05C4C976611}"/>
              </a:ext>
            </a:extLst>
          </p:cNvPr>
          <p:cNvPicPr>
            <a:picLocks noGrp="1" noChangeAspect="1" noChangeArrowheads="1"/>
          </p:cNvPicPr>
          <p:nvPr>
            <p:ph sz="half" idx="1"/>
          </p:nvPr>
        </p:nvPicPr>
        <p:blipFill rotWithShape="1">
          <a:blip r:embed="rId3">
            <a:extLst>
              <a:ext uri="{28A0092B-C50C-407E-A947-70E740481C1C}">
                <a14:useLocalDpi xmlns:a14="http://schemas.microsoft.com/office/drawing/2010/main" val="0"/>
              </a:ext>
            </a:extLst>
          </a:blip>
          <a:srcRect l="36401" t="4125" b="8794"/>
          <a:stretch/>
        </p:blipFill>
        <p:spPr bwMode="auto">
          <a:xfrm>
            <a:off x="6907492" y="2541118"/>
            <a:ext cx="4275840" cy="4062357"/>
          </a:xfrm>
          <a:prstGeom prst="rect">
            <a:avLst/>
          </a:prstGeom>
          <a:noFill/>
          <a:extLst>
            <a:ext uri="{909E8E84-426E-40DD-AFC4-6F175D3DCCD1}">
              <a14:hiddenFill xmlns:a14="http://schemas.microsoft.com/office/drawing/2010/main">
                <a:solidFill>
                  <a:srgbClr val="FFFFFF"/>
                </a:solidFill>
              </a14:hiddenFill>
            </a:ext>
          </a:extLst>
        </p:spPr>
      </p:pic>
      <p:sp>
        <p:nvSpPr>
          <p:cNvPr id="5" name="Объект 4">
            <a:extLst>
              <a:ext uri="{FF2B5EF4-FFF2-40B4-BE49-F238E27FC236}">
                <a16:creationId xmlns:a16="http://schemas.microsoft.com/office/drawing/2014/main" id="{AC1BDEEB-C365-4275-A266-FE52473868EA}"/>
              </a:ext>
            </a:extLst>
          </p:cNvPr>
          <p:cNvSpPr>
            <a:spLocks noGrp="1"/>
          </p:cNvSpPr>
          <p:nvPr>
            <p:ph sz="half" idx="2"/>
          </p:nvPr>
        </p:nvSpPr>
        <p:spPr>
          <a:xfrm>
            <a:off x="1008668" y="1825625"/>
            <a:ext cx="5297864" cy="4351338"/>
          </a:xfrm>
        </p:spPr>
        <p:txBody>
          <a:bodyPr>
            <a:normAutofit/>
          </a:bodyPr>
          <a:lstStyle/>
          <a:p>
            <a:pPr marL="0" indent="0">
              <a:buNone/>
            </a:pPr>
            <a:r>
              <a:rPr lang="ru-RU" sz="3600" dirty="0" err="1"/>
              <a:t>На</a:t>
            </a:r>
            <a:r>
              <a:rPr lang="ru-RU" sz="3600" dirty="0" err="1">
                <a:latin typeface="Times New Roman" panose="02020603050405020304" pitchFamily="18" charset="0"/>
                <a:cs typeface="Times New Roman" panose="02020603050405020304" pitchFamily="18" charset="0"/>
              </a:rPr>
              <a:t>́</a:t>
            </a:r>
            <a:r>
              <a:rPr lang="ru-RU" sz="3600" dirty="0" err="1"/>
              <a:t>до</a:t>
            </a:r>
            <a:r>
              <a:rPr lang="ru-RU" sz="3600" dirty="0"/>
              <a:t>, </a:t>
            </a:r>
            <a:r>
              <a:rPr lang="ru-RU" sz="3600" dirty="0" err="1"/>
              <a:t>на</a:t>
            </a:r>
            <a:r>
              <a:rPr lang="ru-RU" sz="3600" dirty="0" err="1">
                <a:latin typeface="Times New Roman" panose="02020603050405020304" pitchFamily="18" charset="0"/>
                <a:cs typeface="Times New Roman" panose="02020603050405020304" pitchFamily="18" charset="0"/>
              </a:rPr>
              <a:t>́</a:t>
            </a:r>
            <a:r>
              <a:rPr lang="ru-RU" sz="3600" dirty="0" err="1"/>
              <a:t>до</a:t>
            </a:r>
            <a:r>
              <a:rPr lang="ru-RU" sz="3600" dirty="0"/>
              <a:t> </a:t>
            </a:r>
            <a:r>
              <a:rPr lang="ru-RU" sz="3600" dirty="0" err="1"/>
              <a:t>умыва</a:t>
            </a:r>
            <a:r>
              <a:rPr lang="ru-RU" sz="3600" dirty="0" err="1">
                <a:latin typeface="Times New Roman" panose="02020603050405020304" pitchFamily="18" charset="0"/>
                <a:cs typeface="Times New Roman" panose="02020603050405020304" pitchFamily="18" charset="0"/>
              </a:rPr>
              <a:t>́</a:t>
            </a:r>
            <a:r>
              <a:rPr lang="ru-RU" sz="3600" dirty="0" err="1"/>
              <a:t>ться</a:t>
            </a:r>
            <a:r>
              <a:rPr lang="ru-RU" sz="3600" dirty="0"/>
              <a:t> </a:t>
            </a:r>
          </a:p>
          <a:p>
            <a:pPr marL="0" indent="0">
              <a:buNone/>
            </a:pPr>
            <a:r>
              <a:rPr lang="ru-RU" sz="3600" dirty="0"/>
              <a:t>По </a:t>
            </a:r>
            <a:r>
              <a:rPr lang="ru-RU" sz="3600" dirty="0" err="1"/>
              <a:t>утра</a:t>
            </a:r>
            <a:r>
              <a:rPr lang="ru-RU" sz="3600" dirty="0" err="1">
                <a:latin typeface="Times New Roman" panose="02020603050405020304" pitchFamily="18" charset="0"/>
                <a:cs typeface="Times New Roman" panose="02020603050405020304" pitchFamily="18" charset="0"/>
              </a:rPr>
              <a:t>́</a:t>
            </a:r>
            <a:r>
              <a:rPr lang="ru-RU" sz="3600" dirty="0" err="1"/>
              <a:t>м</a:t>
            </a:r>
            <a:r>
              <a:rPr lang="ru-RU" sz="3600" dirty="0"/>
              <a:t> и </a:t>
            </a:r>
            <a:r>
              <a:rPr lang="ru-RU" sz="3600" dirty="0" err="1"/>
              <a:t>вечера</a:t>
            </a:r>
            <a:r>
              <a:rPr lang="ru-RU" sz="3600" dirty="0" err="1">
                <a:latin typeface="Times New Roman" panose="02020603050405020304" pitchFamily="18" charset="0"/>
                <a:cs typeface="Times New Roman" panose="02020603050405020304" pitchFamily="18" charset="0"/>
              </a:rPr>
              <a:t>́</a:t>
            </a:r>
            <a:r>
              <a:rPr lang="ru-RU" sz="3600" dirty="0" err="1"/>
              <a:t>м</a:t>
            </a:r>
            <a:r>
              <a:rPr lang="ru-RU" sz="3600" dirty="0"/>
              <a:t>,</a:t>
            </a:r>
          </a:p>
          <a:p>
            <a:pPr marL="0" indent="0">
              <a:buNone/>
            </a:pPr>
            <a:r>
              <a:rPr lang="ru-RU" sz="3600" dirty="0"/>
              <a:t>А не </a:t>
            </a:r>
            <a:r>
              <a:rPr lang="ru-RU" sz="3600" dirty="0" err="1"/>
              <a:t>чи</a:t>
            </a:r>
            <a:r>
              <a:rPr lang="ru-RU" sz="3600" dirty="0" err="1">
                <a:latin typeface="Times New Roman" panose="02020603050405020304" pitchFamily="18" charset="0"/>
                <a:cs typeface="Times New Roman" panose="02020603050405020304" pitchFamily="18" charset="0"/>
              </a:rPr>
              <a:t>́</a:t>
            </a:r>
            <a:r>
              <a:rPr lang="ru-RU" sz="3600" dirty="0" err="1"/>
              <a:t>стым</a:t>
            </a:r>
            <a:r>
              <a:rPr lang="ru-RU" sz="3600" dirty="0"/>
              <a:t> </a:t>
            </a:r>
          </a:p>
          <a:p>
            <a:pPr marL="0" indent="0">
              <a:buNone/>
            </a:pPr>
            <a:r>
              <a:rPr lang="ru-RU" sz="3600" dirty="0" err="1"/>
              <a:t>Трубочи</a:t>
            </a:r>
            <a:r>
              <a:rPr lang="ru-RU" sz="3600" dirty="0" err="1">
                <a:latin typeface="Times New Roman" panose="02020603050405020304" pitchFamily="18" charset="0"/>
                <a:cs typeface="Times New Roman" panose="02020603050405020304" pitchFamily="18" charset="0"/>
              </a:rPr>
              <a:t>́</a:t>
            </a:r>
            <a:r>
              <a:rPr lang="ru-RU" sz="3600" dirty="0" err="1"/>
              <a:t>стам</a:t>
            </a:r>
            <a:r>
              <a:rPr lang="ru-RU" sz="3600" dirty="0"/>
              <a:t> – </a:t>
            </a:r>
          </a:p>
          <a:p>
            <a:pPr marL="0" indent="0">
              <a:buNone/>
            </a:pPr>
            <a:r>
              <a:rPr lang="ru-RU" sz="3600" dirty="0"/>
              <a:t>Стыд и срам!</a:t>
            </a:r>
          </a:p>
          <a:p>
            <a:pPr marL="0" indent="0">
              <a:buNone/>
            </a:pPr>
            <a:r>
              <a:rPr lang="ru-RU" sz="3600" dirty="0"/>
              <a:t>Стыд и срам!</a:t>
            </a:r>
          </a:p>
        </p:txBody>
      </p:sp>
      <p:sp>
        <p:nvSpPr>
          <p:cNvPr id="9" name="TextBox 8">
            <a:extLst>
              <a:ext uri="{FF2B5EF4-FFF2-40B4-BE49-F238E27FC236}">
                <a16:creationId xmlns:a16="http://schemas.microsoft.com/office/drawing/2014/main" id="{B3C0F3E2-3FDD-4B90-9A46-B371BA4EA75E}"/>
              </a:ext>
            </a:extLst>
          </p:cNvPr>
          <p:cNvSpPr txBox="1"/>
          <p:nvPr/>
        </p:nvSpPr>
        <p:spPr>
          <a:xfrm>
            <a:off x="7409468" y="1894788"/>
            <a:ext cx="2696066" cy="646331"/>
          </a:xfrm>
          <a:prstGeom prst="rect">
            <a:avLst/>
          </a:prstGeom>
          <a:noFill/>
        </p:spPr>
        <p:txBody>
          <a:bodyPr wrap="square" rtlCol="0">
            <a:spAutoFit/>
          </a:bodyPr>
          <a:lstStyle/>
          <a:p>
            <a:r>
              <a:rPr lang="ru-RU" dirty="0"/>
              <a:t>Корней Чуковский «МОЙДОДЫР»</a:t>
            </a:r>
          </a:p>
        </p:txBody>
      </p:sp>
    </p:spTree>
    <p:extLst>
      <p:ext uri="{BB962C8B-B14F-4D97-AF65-F5344CB8AC3E}">
        <p14:creationId xmlns:p14="http://schemas.microsoft.com/office/powerpoint/2010/main" val="30600103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a:extLst>
              <a:ext uri="{FF2B5EF4-FFF2-40B4-BE49-F238E27FC236}">
                <a16:creationId xmlns:a16="http://schemas.microsoft.com/office/drawing/2014/main" id="{70395802-6466-4B7F-9E1C-54B64438DC3D}"/>
              </a:ext>
            </a:extLst>
          </p:cNvPr>
          <p:cNvSpPr>
            <a:spLocks noGrp="1"/>
          </p:cNvSpPr>
          <p:nvPr>
            <p:ph type="title"/>
          </p:nvPr>
        </p:nvSpPr>
        <p:spPr/>
        <p:txBody>
          <a:bodyPr>
            <a:normAutofit/>
          </a:bodyPr>
          <a:lstStyle/>
          <a:p>
            <a:pPr algn="ctr"/>
            <a:r>
              <a:rPr lang="ru-RU" sz="3600" dirty="0">
                <a:latin typeface="Times New Roman" panose="02020603050405020304" pitchFamily="18" charset="0"/>
                <a:cs typeface="Times New Roman" panose="02020603050405020304" pitchFamily="18" charset="0"/>
              </a:rPr>
              <a:t>Новые слова</a:t>
            </a:r>
          </a:p>
        </p:txBody>
      </p:sp>
      <p:sp>
        <p:nvSpPr>
          <p:cNvPr id="6" name="Объект 5">
            <a:extLst>
              <a:ext uri="{FF2B5EF4-FFF2-40B4-BE49-F238E27FC236}">
                <a16:creationId xmlns:a16="http://schemas.microsoft.com/office/drawing/2014/main" id="{C0376C9A-47A5-4304-9428-73382673972F}"/>
              </a:ext>
            </a:extLst>
          </p:cNvPr>
          <p:cNvSpPr>
            <a:spLocks noGrp="1"/>
          </p:cNvSpPr>
          <p:nvPr>
            <p:ph idx="1"/>
          </p:nvPr>
        </p:nvSpPr>
        <p:spPr/>
        <p:txBody>
          <a:bodyPr/>
          <a:lstStyle/>
          <a:p>
            <a:r>
              <a:rPr lang="ru-RU" dirty="0"/>
              <a:t>Трубочист - специалист по п очистке </a:t>
            </a:r>
            <a:r>
              <a:rPr lang="ru-RU" dirty="0">
                <a:hlinkClick r:id="rId2" tooltip="Дымовая труба">
                  <a:extLst>
                    <a:ext uri="{A12FA001-AC4F-418D-AE19-62706E023703}">
                      <ahyp:hlinkClr xmlns:ahyp="http://schemas.microsoft.com/office/drawing/2018/hyperlinkcolor" val="tx"/>
                    </a:ext>
                  </a:extLst>
                </a:hlinkClick>
              </a:rPr>
              <a:t>печных труб</a:t>
            </a:r>
            <a:r>
              <a:rPr lang="ru-RU" dirty="0"/>
              <a:t>, </a:t>
            </a:r>
            <a:r>
              <a:rPr lang="ru-RU" dirty="0">
                <a:hlinkClick r:id="rId3" tooltip="Камин">
                  <a:extLst>
                    <a:ext uri="{A12FA001-AC4F-418D-AE19-62706E023703}">
                      <ahyp:hlinkClr xmlns:ahyp="http://schemas.microsoft.com/office/drawing/2018/hyperlinkcolor" val="tx"/>
                    </a:ext>
                  </a:extLst>
                </a:hlinkClick>
              </a:rPr>
              <a:t>каминов</a:t>
            </a:r>
            <a:r>
              <a:rPr lang="ru-RU" dirty="0"/>
              <a:t>, </a:t>
            </a:r>
            <a:r>
              <a:rPr lang="ru-RU" dirty="0">
                <a:hlinkClick r:id="rId4" tooltip="Печь">
                  <a:extLst>
                    <a:ext uri="{A12FA001-AC4F-418D-AE19-62706E023703}">
                      <ahyp:hlinkClr xmlns:ahyp="http://schemas.microsoft.com/office/drawing/2018/hyperlinkcolor" val="tx"/>
                    </a:ext>
                  </a:extLst>
                </a:hlinkClick>
              </a:rPr>
              <a:t>печей</a:t>
            </a:r>
            <a:r>
              <a:rPr lang="ru-RU" dirty="0"/>
              <a:t> и </a:t>
            </a:r>
            <a:r>
              <a:rPr lang="ru-RU" dirty="0">
                <a:hlinkClick r:id="rId5" tooltip="Котёл (техника)">
                  <a:extLst>
                    <a:ext uri="{A12FA001-AC4F-418D-AE19-62706E023703}">
                      <ahyp:hlinkClr xmlns:ahyp="http://schemas.microsoft.com/office/drawing/2018/hyperlinkcolor" val="tx"/>
                    </a:ext>
                  </a:extLst>
                </a:hlinkClick>
              </a:rPr>
              <a:t>котлов</a:t>
            </a:r>
            <a:r>
              <a:rPr lang="ru-RU" dirty="0"/>
              <a:t>. </a:t>
            </a:r>
          </a:p>
          <a:p>
            <a:r>
              <a:rPr lang="ru-RU" dirty="0"/>
              <a:t>Стыд – грустное чувство человека за плохой поступок.</a:t>
            </a:r>
          </a:p>
          <a:p>
            <a:r>
              <a:rPr lang="ru-RU" dirty="0"/>
              <a:t>Срам = позор, стыд.</a:t>
            </a:r>
          </a:p>
          <a:p>
            <a:endParaRPr lang="ru-RU" dirty="0"/>
          </a:p>
        </p:txBody>
      </p:sp>
    </p:spTree>
    <p:extLst>
      <p:ext uri="{BB962C8B-B14F-4D97-AF65-F5344CB8AC3E}">
        <p14:creationId xmlns:p14="http://schemas.microsoft.com/office/powerpoint/2010/main" val="4982608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E16AA05-DB65-4233-9637-F8575EAB3319}"/>
              </a:ext>
            </a:extLst>
          </p:cNvPr>
          <p:cNvSpPr>
            <a:spLocks noGrp="1"/>
          </p:cNvSpPr>
          <p:nvPr>
            <p:ph type="title"/>
          </p:nvPr>
        </p:nvSpPr>
        <p:spPr/>
        <p:txBody>
          <a:bodyPr>
            <a:normAutofit/>
          </a:bodyPr>
          <a:lstStyle/>
          <a:p>
            <a:pPr algn="ctr"/>
            <a:r>
              <a:rPr lang="ru-RU" sz="3600" dirty="0">
                <a:latin typeface="Times New Roman" panose="02020603050405020304" pitchFamily="18" charset="0"/>
                <a:cs typeface="Times New Roman" panose="02020603050405020304" pitchFamily="18" charset="0"/>
              </a:rPr>
              <a:t>Проверка домашнего задания </a:t>
            </a:r>
            <a:br>
              <a:rPr lang="ru-RU" b="1" dirty="0"/>
            </a:br>
            <a:r>
              <a:rPr lang="ru-RU" sz="3100" dirty="0">
                <a:latin typeface="Times New Roman" panose="02020603050405020304" pitchFamily="18" charset="0"/>
                <a:cs typeface="Times New Roman" panose="02020603050405020304" pitchFamily="18" charset="0"/>
              </a:rPr>
              <a:t>Вспомни слова и составь рассказ про своё утро</a:t>
            </a:r>
          </a:p>
        </p:txBody>
      </p:sp>
      <p:pic>
        <p:nvPicPr>
          <p:cNvPr id="4" name="Объект 3">
            <a:extLst>
              <a:ext uri="{FF2B5EF4-FFF2-40B4-BE49-F238E27FC236}">
                <a16:creationId xmlns:a16="http://schemas.microsoft.com/office/drawing/2014/main" id="{FFEDC08C-595D-41D7-9096-93F8AC930135}"/>
              </a:ext>
            </a:extLst>
          </p:cNvPr>
          <p:cNvPicPr>
            <a:picLocks noGrp="1" noChangeAspect="1"/>
          </p:cNvPicPr>
          <p:nvPr>
            <p:ph idx="1"/>
          </p:nvPr>
        </p:nvPicPr>
        <p:blipFill rotWithShape="1">
          <a:blip r:embed="rId3"/>
          <a:srcRect l="20552" t="19969" r="28999" b="14388"/>
          <a:stretch/>
        </p:blipFill>
        <p:spPr>
          <a:xfrm>
            <a:off x="621384" y="1690688"/>
            <a:ext cx="10379696" cy="5123812"/>
          </a:xfrm>
          <a:prstGeom prst="rect">
            <a:avLst/>
          </a:prstGeom>
        </p:spPr>
      </p:pic>
    </p:spTree>
    <p:extLst>
      <p:ext uri="{BB962C8B-B14F-4D97-AF65-F5344CB8AC3E}">
        <p14:creationId xmlns:p14="http://schemas.microsoft.com/office/powerpoint/2010/main" val="19948741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5EB220B-6B02-4ADF-9C8F-4B89B017AF74}"/>
              </a:ext>
            </a:extLst>
          </p:cNvPr>
          <p:cNvSpPr>
            <a:spLocks noGrp="1"/>
          </p:cNvSpPr>
          <p:nvPr>
            <p:ph type="title"/>
          </p:nvPr>
        </p:nvSpPr>
        <p:spPr/>
        <p:txBody>
          <a:bodyPr/>
          <a:lstStyle/>
          <a:p>
            <a:pPr algn="ctr"/>
            <a:r>
              <a:rPr lang="ru-RU" sz="3600" dirty="0">
                <a:latin typeface="Times New Roman" panose="02020603050405020304" pitchFamily="18" charset="0"/>
                <a:cs typeface="Times New Roman" panose="02020603050405020304" pitchFamily="18" charset="0"/>
              </a:rPr>
              <a:t>Проверка домашнего задания</a:t>
            </a:r>
            <a:br>
              <a:rPr lang="ru-RU" dirty="0"/>
            </a:br>
            <a:endParaRPr lang="ru-RU" dirty="0"/>
          </a:p>
        </p:txBody>
      </p:sp>
      <p:sp>
        <p:nvSpPr>
          <p:cNvPr id="4" name="Объект 3">
            <a:extLst>
              <a:ext uri="{FF2B5EF4-FFF2-40B4-BE49-F238E27FC236}">
                <a16:creationId xmlns:a16="http://schemas.microsoft.com/office/drawing/2014/main" id="{79BA7906-5BBA-4F2D-B9B6-D8015F330CA4}"/>
              </a:ext>
            </a:extLst>
          </p:cNvPr>
          <p:cNvSpPr>
            <a:spLocks noGrp="1"/>
          </p:cNvSpPr>
          <p:nvPr>
            <p:ph idx="1"/>
          </p:nvPr>
        </p:nvSpPr>
        <p:spPr/>
        <p:txBody>
          <a:bodyPr>
            <a:normAutofit/>
          </a:bodyPr>
          <a:lstStyle/>
          <a:p>
            <a:pPr marL="0" indent="0">
              <a:buNone/>
            </a:pPr>
            <a:r>
              <a:rPr lang="ru-RU" b="1" i="1" dirty="0"/>
              <a:t>Расскажите о своём утре, используя следующие вопросы:</a:t>
            </a:r>
            <a:endParaRPr lang="ru-RU" b="1" dirty="0"/>
          </a:p>
          <a:p>
            <a:pPr lvl="0"/>
            <a:r>
              <a:rPr lang="ru-RU" i="1" dirty="0"/>
              <a:t>Во сколько вы просыпаетесь?</a:t>
            </a:r>
            <a:endParaRPr lang="ru-RU" dirty="0"/>
          </a:p>
          <a:p>
            <a:pPr lvl="0"/>
            <a:r>
              <a:rPr lang="ru-RU" i="1" dirty="0"/>
              <a:t>Вы  сразу встаете? Или сначала проверяете социальные сети?</a:t>
            </a:r>
            <a:endParaRPr lang="ru-RU" dirty="0"/>
          </a:p>
          <a:p>
            <a:pPr lvl="0"/>
            <a:r>
              <a:rPr lang="ru-RU" i="1" dirty="0"/>
              <a:t>Вы моетесь по утрам?</a:t>
            </a:r>
            <a:endParaRPr lang="ru-RU" dirty="0"/>
          </a:p>
          <a:p>
            <a:pPr lvl="0"/>
            <a:r>
              <a:rPr lang="ru-RU" i="1" dirty="0"/>
              <a:t>Вы бреетесь/краситесь?</a:t>
            </a:r>
            <a:endParaRPr lang="ru-RU" dirty="0"/>
          </a:p>
          <a:p>
            <a:pPr lvl="0"/>
            <a:r>
              <a:rPr lang="ru-RU" i="1" dirty="0"/>
              <a:t>Вы делаете зарядку/занимаетесь спортом?</a:t>
            </a:r>
            <a:endParaRPr lang="ru-RU" dirty="0"/>
          </a:p>
          <a:p>
            <a:pPr lvl="0"/>
            <a:r>
              <a:rPr lang="ru-RU" i="1" dirty="0"/>
              <a:t>Во сколько вы завтракаете?</a:t>
            </a:r>
            <a:endParaRPr lang="ru-RU" dirty="0"/>
          </a:p>
          <a:p>
            <a:pPr lvl="0"/>
            <a:r>
              <a:rPr lang="ru-RU" i="1" dirty="0"/>
              <a:t>Вы сначала одеваетесь, а потом завтракаете? Или наоборот?</a:t>
            </a:r>
            <a:endParaRPr lang="ru-RU" dirty="0"/>
          </a:p>
          <a:p>
            <a:endParaRPr lang="ru-RU" dirty="0"/>
          </a:p>
        </p:txBody>
      </p:sp>
    </p:spTree>
    <p:extLst>
      <p:ext uri="{BB962C8B-B14F-4D97-AF65-F5344CB8AC3E}">
        <p14:creationId xmlns:p14="http://schemas.microsoft.com/office/powerpoint/2010/main" val="36023050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030BC35-8BDF-4BC4-A4AB-24D6F410C1DB}"/>
              </a:ext>
            </a:extLst>
          </p:cNvPr>
          <p:cNvSpPr>
            <a:spLocks noGrp="1"/>
          </p:cNvSpPr>
          <p:nvPr>
            <p:ph type="title"/>
          </p:nvPr>
        </p:nvSpPr>
        <p:spPr/>
        <p:txBody>
          <a:bodyPr>
            <a:normAutofit/>
          </a:bodyPr>
          <a:lstStyle/>
          <a:p>
            <a:pPr algn="ctr"/>
            <a:r>
              <a:rPr lang="ru-RU" sz="3600" dirty="0">
                <a:latin typeface="Times New Roman" panose="02020603050405020304" pitchFamily="18" charset="0"/>
                <a:cs typeface="Times New Roman" panose="02020603050405020304" pitchFamily="18" charset="0"/>
              </a:rPr>
              <a:t>Повторение грамматики</a:t>
            </a:r>
          </a:p>
        </p:txBody>
      </p:sp>
      <p:graphicFrame>
        <p:nvGraphicFramePr>
          <p:cNvPr id="4" name="Объект 3">
            <a:extLst>
              <a:ext uri="{FF2B5EF4-FFF2-40B4-BE49-F238E27FC236}">
                <a16:creationId xmlns:a16="http://schemas.microsoft.com/office/drawing/2014/main" id="{9C4DAABC-4F4B-464A-B719-54A3F2E519D2}"/>
              </a:ext>
            </a:extLst>
          </p:cNvPr>
          <p:cNvGraphicFramePr>
            <a:graphicFrameLocks noGrp="1"/>
          </p:cNvGraphicFramePr>
          <p:nvPr>
            <p:ph idx="1"/>
            <p:extLst>
              <p:ext uri="{D42A27DB-BD31-4B8C-83A1-F6EECF244321}">
                <p14:modId xmlns:p14="http://schemas.microsoft.com/office/powerpoint/2010/main" val="739243450"/>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456623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9F5E4A1-227F-4F8D-9A95-4391433977DB}"/>
              </a:ext>
            </a:extLst>
          </p:cNvPr>
          <p:cNvSpPr>
            <a:spLocks noGrp="1"/>
          </p:cNvSpPr>
          <p:nvPr>
            <p:ph type="title"/>
          </p:nvPr>
        </p:nvSpPr>
        <p:spPr/>
        <p:txBody>
          <a:bodyPr>
            <a:normAutofit/>
          </a:bodyPr>
          <a:lstStyle/>
          <a:p>
            <a:r>
              <a:rPr lang="ru-RU" sz="3600" b="1" dirty="0">
                <a:latin typeface="Times New Roman" panose="02020603050405020304" pitchFamily="18" charset="0"/>
                <a:cs typeface="Times New Roman" panose="02020603050405020304" pitchFamily="18" charset="0"/>
              </a:rPr>
              <a:t>Возврат, возвратный, возвращать – то есть вернуть назад, вернуть себе</a:t>
            </a:r>
            <a:endParaRPr lang="ru-RU" sz="3600" dirty="0">
              <a:latin typeface="Times New Roman" panose="02020603050405020304" pitchFamily="18" charset="0"/>
              <a:cs typeface="Times New Roman" panose="02020603050405020304" pitchFamily="18" charset="0"/>
            </a:endParaRPr>
          </a:p>
        </p:txBody>
      </p:sp>
      <p:pic>
        <p:nvPicPr>
          <p:cNvPr id="5" name="Объект 4">
            <a:extLst>
              <a:ext uri="{FF2B5EF4-FFF2-40B4-BE49-F238E27FC236}">
                <a16:creationId xmlns:a16="http://schemas.microsoft.com/office/drawing/2014/main" id="{DBB0C5F1-E162-4095-BC16-C9DD4B7616A8}"/>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8514" t="40151" r="4997" b="10020"/>
          <a:stretch/>
        </p:blipFill>
        <p:spPr>
          <a:xfrm>
            <a:off x="838200" y="1557944"/>
            <a:ext cx="9832158" cy="4934931"/>
          </a:xfrm>
        </p:spPr>
      </p:pic>
    </p:spTree>
    <p:extLst>
      <p:ext uri="{BB962C8B-B14F-4D97-AF65-F5344CB8AC3E}">
        <p14:creationId xmlns:p14="http://schemas.microsoft.com/office/powerpoint/2010/main" val="8440015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8F98561-325A-4981-9ADD-52C53C649F90}"/>
              </a:ext>
            </a:extLst>
          </p:cNvPr>
          <p:cNvSpPr>
            <a:spLocks noGrp="1"/>
          </p:cNvSpPr>
          <p:nvPr>
            <p:ph type="title"/>
          </p:nvPr>
        </p:nvSpPr>
        <p:spPr/>
        <p:txBody>
          <a:bodyPr>
            <a:normAutofit/>
          </a:bodyPr>
          <a:lstStyle/>
          <a:p>
            <a:r>
              <a:rPr lang="ru-RU" sz="3600" dirty="0">
                <a:latin typeface="Times New Roman" panose="02020603050405020304" pitchFamily="18" charset="0"/>
                <a:cs typeface="Times New Roman" panose="02020603050405020304" pitchFamily="18" charset="0"/>
              </a:rPr>
              <a:t>Посмотрите на картинки, прочитайте предложения и сравните</a:t>
            </a:r>
          </a:p>
        </p:txBody>
      </p:sp>
      <p:pic>
        <p:nvPicPr>
          <p:cNvPr id="4" name="Объект 3">
            <a:extLst>
              <a:ext uri="{FF2B5EF4-FFF2-40B4-BE49-F238E27FC236}">
                <a16:creationId xmlns:a16="http://schemas.microsoft.com/office/drawing/2014/main" id="{19063E5C-4FF1-40F5-95D2-48DADB1133FA}"/>
              </a:ext>
            </a:extLst>
          </p:cNvPr>
          <p:cNvPicPr>
            <a:picLocks noGrp="1" noChangeAspect="1"/>
          </p:cNvPicPr>
          <p:nvPr>
            <p:ph idx="1"/>
          </p:nvPr>
        </p:nvPicPr>
        <p:blipFill rotWithShape="1">
          <a:blip r:embed="rId3"/>
          <a:srcRect l="9538" t="32355" r="8174" b="52059"/>
          <a:stretch/>
        </p:blipFill>
        <p:spPr>
          <a:xfrm>
            <a:off x="75417" y="2026763"/>
            <a:ext cx="5936498" cy="3740082"/>
          </a:xfrm>
          <a:prstGeom prst="rect">
            <a:avLst/>
          </a:prstGeom>
        </p:spPr>
      </p:pic>
      <p:pic>
        <p:nvPicPr>
          <p:cNvPr id="5" name="Объект 3">
            <a:extLst>
              <a:ext uri="{FF2B5EF4-FFF2-40B4-BE49-F238E27FC236}">
                <a16:creationId xmlns:a16="http://schemas.microsoft.com/office/drawing/2014/main" id="{74AD8AAC-6507-4E74-82B3-0BD24C76EFDA}"/>
              </a:ext>
            </a:extLst>
          </p:cNvPr>
          <p:cNvPicPr>
            <a:picLocks noChangeAspect="1"/>
          </p:cNvPicPr>
          <p:nvPr/>
        </p:nvPicPr>
        <p:blipFill rotWithShape="1">
          <a:blip r:embed="rId3"/>
          <a:srcRect l="8062" t="48068" r="6017" b="36346"/>
          <a:stretch/>
        </p:blipFill>
        <p:spPr>
          <a:xfrm>
            <a:off x="6435363" y="2026763"/>
            <a:ext cx="5492684" cy="3740082"/>
          </a:xfrm>
          <a:prstGeom prst="rect">
            <a:avLst/>
          </a:prstGeom>
        </p:spPr>
      </p:pic>
    </p:spTree>
    <p:extLst>
      <p:ext uri="{BB962C8B-B14F-4D97-AF65-F5344CB8AC3E}">
        <p14:creationId xmlns:p14="http://schemas.microsoft.com/office/powerpoint/2010/main" val="37332196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33B362C-4F2F-4425-999E-396A15C489FC}"/>
              </a:ext>
            </a:extLst>
          </p:cNvPr>
          <p:cNvSpPr>
            <a:spLocks noGrp="1"/>
          </p:cNvSpPr>
          <p:nvPr>
            <p:ph type="title"/>
          </p:nvPr>
        </p:nvSpPr>
        <p:spPr/>
        <p:txBody>
          <a:bodyPr>
            <a:normAutofit/>
          </a:bodyPr>
          <a:lstStyle/>
          <a:p>
            <a:pPr algn="ctr"/>
            <a:r>
              <a:rPr lang="ru-RU" sz="3600" dirty="0">
                <a:latin typeface="Times New Roman" panose="02020603050405020304" pitchFamily="18" charset="0"/>
                <a:cs typeface="Times New Roman" panose="02020603050405020304" pitchFamily="18" charset="0"/>
              </a:rPr>
              <a:t>Тема урока</a:t>
            </a:r>
          </a:p>
        </p:txBody>
      </p:sp>
      <p:sp>
        <p:nvSpPr>
          <p:cNvPr id="3" name="Объект 2">
            <a:extLst>
              <a:ext uri="{FF2B5EF4-FFF2-40B4-BE49-F238E27FC236}">
                <a16:creationId xmlns:a16="http://schemas.microsoft.com/office/drawing/2014/main" id="{3772C0B1-2D4C-4DBB-9F2E-7E0D9AA7F6A1}"/>
              </a:ext>
            </a:extLst>
          </p:cNvPr>
          <p:cNvSpPr>
            <a:spLocks noGrp="1"/>
          </p:cNvSpPr>
          <p:nvPr>
            <p:ph idx="1"/>
          </p:nvPr>
        </p:nvSpPr>
        <p:spPr/>
        <p:txBody>
          <a:bodyPr>
            <a:normAutofit/>
          </a:bodyPr>
          <a:lstStyle/>
          <a:p>
            <a:pPr marL="0" indent="0" algn="ctr">
              <a:buNone/>
            </a:pPr>
            <a:r>
              <a:rPr lang="ru-RU" sz="6600" dirty="0">
                <a:solidFill>
                  <a:srgbClr val="195091"/>
                </a:solidFill>
                <a:latin typeface="Times New Roman" panose="02020603050405020304" pitchFamily="18" charset="0"/>
                <a:cs typeface="Times New Roman" panose="02020603050405020304" pitchFamily="18" charset="0"/>
              </a:rPr>
              <a:t>Взаимно – возвратные глаголы</a:t>
            </a:r>
          </a:p>
        </p:txBody>
      </p:sp>
    </p:spTree>
    <p:extLst>
      <p:ext uri="{BB962C8B-B14F-4D97-AF65-F5344CB8AC3E}">
        <p14:creationId xmlns:p14="http://schemas.microsoft.com/office/powerpoint/2010/main" val="28635502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56FFB81-8E9F-4D05-AD4B-894DDCA4A84D}"/>
              </a:ext>
            </a:extLst>
          </p:cNvPr>
          <p:cNvSpPr>
            <a:spLocks noGrp="1"/>
          </p:cNvSpPr>
          <p:nvPr>
            <p:ph type="title"/>
          </p:nvPr>
        </p:nvSpPr>
        <p:spPr/>
        <p:txBody>
          <a:bodyPr>
            <a:normAutofit/>
          </a:bodyPr>
          <a:lstStyle/>
          <a:p>
            <a:pPr algn="ctr"/>
            <a:r>
              <a:rPr lang="ru-RU" sz="3600" dirty="0">
                <a:latin typeface="Times New Roman" panose="02020603050405020304" pitchFamily="18" charset="0"/>
                <a:cs typeface="Times New Roman" panose="02020603050405020304" pitchFamily="18" charset="0"/>
              </a:rPr>
              <a:t>Прочитайте предложение</a:t>
            </a:r>
          </a:p>
        </p:txBody>
      </p:sp>
      <p:sp>
        <p:nvSpPr>
          <p:cNvPr id="13" name="Объект 12">
            <a:extLst>
              <a:ext uri="{FF2B5EF4-FFF2-40B4-BE49-F238E27FC236}">
                <a16:creationId xmlns:a16="http://schemas.microsoft.com/office/drawing/2014/main" id="{FF10F286-E2B2-4F62-A531-931E930E31BF}"/>
              </a:ext>
            </a:extLst>
          </p:cNvPr>
          <p:cNvSpPr>
            <a:spLocks noGrp="1"/>
          </p:cNvSpPr>
          <p:nvPr>
            <p:ph sz="half" idx="2"/>
          </p:nvPr>
        </p:nvSpPr>
        <p:spPr/>
        <p:txBody>
          <a:bodyPr/>
          <a:lstStyle/>
          <a:p>
            <a:pPr marL="0" indent="0" algn="ctr">
              <a:buNone/>
            </a:pPr>
            <a:r>
              <a:rPr lang="ru-RU" dirty="0">
                <a:latin typeface="Times New Roman" panose="02020603050405020304" pitchFamily="18" charset="0"/>
                <a:cs typeface="Times New Roman" panose="02020603050405020304" pitchFamily="18" charset="0"/>
              </a:rPr>
              <a:t>Он встретился с другом после работы. </a:t>
            </a:r>
          </a:p>
          <a:p>
            <a:pPr marL="0" indent="0" algn="ctr">
              <a:buNone/>
            </a:pPr>
            <a:r>
              <a:rPr lang="ru-RU" dirty="0">
                <a:latin typeface="Times New Roman" panose="02020603050405020304" pitchFamily="18" charset="0"/>
                <a:cs typeface="Times New Roman" panose="02020603050405020304" pitchFamily="18" charset="0"/>
              </a:rPr>
              <a:t>=</a:t>
            </a:r>
          </a:p>
          <a:p>
            <a:pPr marL="0" indent="0" algn="ctr">
              <a:buNone/>
            </a:pPr>
            <a:r>
              <a:rPr lang="ru-RU" dirty="0">
                <a:latin typeface="Times New Roman" panose="02020603050405020304" pitchFamily="18" charset="0"/>
                <a:cs typeface="Times New Roman" panose="02020603050405020304" pitchFamily="18" charset="0"/>
              </a:rPr>
              <a:t>Они встретились.</a:t>
            </a:r>
          </a:p>
          <a:p>
            <a:pPr marL="0" indent="0" algn="ctr">
              <a:buNone/>
            </a:pPr>
            <a:endParaRPr lang="ru-RU" dirty="0">
              <a:latin typeface="Times New Roman" panose="02020603050405020304" pitchFamily="18" charset="0"/>
              <a:cs typeface="Times New Roman" panose="02020603050405020304" pitchFamily="18" charset="0"/>
            </a:endParaRPr>
          </a:p>
          <a:p>
            <a:pPr marL="0" indent="0" algn="ctr">
              <a:buNone/>
            </a:pPr>
            <a:r>
              <a:rPr lang="ru-RU" dirty="0">
                <a:latin typeface="Times New Roman" panose="02020603050405020304" pitchFamily="18" charset="0"/>
                <a:cs typeface="Times New Roman" panose="02020603050405020304" pitchFamily="18" charset="0"/>
              </a:rPr>
              <a:t>ВСТРЕТИЛСЯ + ПАДЕЖ 5</a:t>
            </a:r>
          </a:p>
        </p:txBody>
      </p:sp>
      <p:pic>
        <p:nvPicPr>
          <p:cNvPr id="14" name="Объект 3">
            <a:extLst>
              <a:ext uri="{FF2B5EF4-FFF2-40B4-BE49-F238E27FC236}">
                <a16:creationId xmlns:a16="http://schemas.microsoft.com/office/drawing/2014/main" id="{2B08B18F-3A89-4549-AC7D-FF786A1D0BE1}"/>
              </a:ext>
            </a:extLst>
          </p:cNvPr>
          <p:cNvPicPr>
            <a:picLocks noGrp="1" noChangeAspect="1"/>
          </p:cNvPicPr>
          <p:nvPr>
            <p:ph sz="half" idx="1"/>
          </p:nvPr>
        </p:nvPicPr>
        <p:blipFill rotWithShape="1">
          <a:blip r:embed="rId3"/>
          <a:srcRect l="38126" t="38760" r="40194" b="43323"/>
          <a:stretch/>
        </p:blipFill>
        <p:spPr>
          <a:xfrm>
            <a:off x="1728225" y="2149041"/>
            <a:ext cx="3401550" cy="3704505"/>
          </a:xfrm>
          <a:prstGeom prst="rect">
            <a:avLst/>
          </a:prstGeom>
        </p:spPr>
      </p:pic>
    </p:spTree>
    <p:extLst>
      <p:ext uri="{BB962C8B-B14F-4D97-AF65-F5344CB8AC3E}">
        <p14:creationId xmlns:p14="http://schemas.microsoft.com/office/powerpoint/2010/main" val="7514055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a:extLst>
              <a:ext uri="{FF2B5EF4-FFF2-40B4-BE49-F238E27FC236}">
                <a16:creationId xmlns:a16="http://schemas.microsoft.com/office/drawing/2014/main" id="{E02C3003-8EF5-4D1B-AFA5-CD74D113BD8E}"/>
              </a:ext>
            </a:extLst>
          </p:cNvPr>
          <p:cNvSpPr>
            <a:spLocks noGrp="1"/>
          </p:cNvSpPr>
          <p:nvPr>
            <p:ph type="title"/>
          </p:nvPr>
        </p:nvSpPr>
        <p:spPr/>
        <p:txBody>
          <a:bodyPr>
            <a:normAutofit/>
          </a:bodyPr>
          <a:lstStyle/>
          <a:p>
            <a:pPr algn="ctr"/>
            <a:r>
              <a:rPr lang="ru-RU" sz="3600" dirty="0">
                <a:latin typeface="Times New Roman" panose="02020603050405020304" pitchFamily="18" charset="0"/>
                <a:cs typeface="Times New Roman" panose="02020603050405020304" pitchFamily="18" charset="0"/>
              </a:rPr>
              <a:t>Прочитайте предложение</a:t>
            </a:r>
          </a:p>
        </p:txBody>
      </p:sp>
      <p:pic>
        <p:nvPicPr>
          <p:cNvPr id="7" name="Объект 6">
            <a:extLst>
              <a:ext uri="{FF2B5EF4-FFF2-40B4-BE49-F238E27FC236}">
                <a16:creationId xmlns:a16="http://schemas.microsoft.com/office/drawing/2014/main" id="{24C581D6-8539-4807-8BCB-74B28E7AEC22}"/>
              </a:ext>
            </a:extLst>
          </p:cNvPr>
          <p:cNvPicPr>
            <a:picLocks noGrp="1" noChangeAspect="1"/>
          </p:cNvPicPr>
          <p:nvPr>
            <p:ph sz="half" idx="1"/>
          </p:nvPr>
        </p:nvPicPr>
        <p:blipFill rotWithShape="1">
          <a:blip r:embed="rId2"/>
          <a:srcRect l="49496" t="1991" r="21367" b="78252"/>
          <a:stretch/>
        </p:blipFill>
        <p:spPr>
          <a:xfrm>
            <a:off x="942681" y="1773163"/>
            <a:ext cx="4779390" cy="4719712"/>
          </a:xfrm>
          <a:prstGeom prst="rect">
            <a:avLst/>
          </a:prstGeom>
        </p:spPr>
      </p:pic>
      <p:sp>
        <p:nvSpPr>
          <p:cNvPr id="6" name="Объект 5">
            <a:extLst>
              <a:ext uri="{FF2B5EF4-FFF2-40B4-BE49-F238E27FC236}">
                <a16:creationId xmlns:a16="http://schemas.microsoft.com/office/drawing/2014/main" id="{E6B6233A-D2AB-4DD8-BED9-CB88BA9CD3F8}"/>
              </a:ext>
            </a:extLst>
          </p:cNvPr>
          <p:cNvSpPr>
            <a:spLocks noGrp="1"/>
          </p:cNvSpPr>
          <p:nvPr>
            <p:ph sz="half" idx="2"/>
          </p:nvPr>
        </p:nvSpPr>
        <p:spPr/>
        <p:txBody>
          <a:bodyPr>
            <a:normAutofit/>
          </a:bodyPr>
          <a:lstStyle/>
          <a:p>
            <a:pPr marL="0" indent="0" algn="ctr">
              <a:buNone/>
            </a:pPr>
            <a:r>
              <a:rPr lang="ru-RU" sz="3200" dirty="0">
                <a:latin typeface="Times New Roman" panose="02020603050405020304" pitchFamily="18" charset="0"/>
                <a:cs typeface="Times New Roman" panose="02020603050405020304" pitchFamily="18" charset="0"/>
              </a:rPr>
              <a:t>Иван встретил друга на вокзале</a:t>
            </a:r>
          </a:p>
          <a:p>
            <a:pPr marL="0" indent="0">
              <a:buNone/>
            </a:pPr>
            <a:endParaRPr lang="ru-RU" sz="3200" dirty="0">
              <a:latin typeface="Times New Roman" panose="02020603050405020304" pitchFamily="18" charset="0"/>
              <a:cs typeface="Times New Roman" panose="02020603050405020304" pitchFamily="18" charset="0"/>
            </a:endParaRPr>
          </a:p>
          <a:p>
            <a:pPr marL="0" indent="0" algn="ctr">
              <a:buNone/>
            </a:pPr>
            <a:r>
              <a:rPr lang="ru-RU" sz="3200" dirty="0">
                <a:latin typeface="Times New Roman" panose="02020603050405020304" pitchFamily="18" charset="0"/>
                <a:cs typeface="Times New Roman" panose="02020603050405020304" pitchFamily="18" charset="0"/>
              </a:rPr>
              <a:t>ВСТРЕТИЛ + ПАДЕЖ 4</a:t>
            </a:r>
          </a:p>
        </p:txBody>
      </p:sp>
    </p:spTree>
    <p:extLst>
      <p:ext uri="{BB962C8B-B14F-4D97-AF65-F5344CB8AC3E}">
        <p14:creationId xmlns:p14="http://schemas.microsoft.com/office/powerpoint/2010/main" val="9240441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A395BED6-1BF2-403A-A2F6-EDB191E5ECC8}"/>
              </a:ext>
            </a:extLst>
          </p:cNvPr>
          <p:cNvSpPr/>
          <p:nvPr/>
        </p:nvSpPr>
        <p:spPr>
          <a:xfrm>
            <a:off x="989814" y="150829"/>
            <a:ext cx="10435473" cy="2007910"/>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 name="Заголовок 1">
            <a:extLst>
              <a:ext uri="{FF2B5EF4-FFF2-40B4-BE49-F238E27FC236}">
                <a16:creationId xmlns:a16="http://schemas.microsoft.com/office/drawing/2014/main" id="{D6975836-482C-4364-ABF4-B3077D75D7B3}"/>
              </a:ext>
            </a:extLst>
          </p:cNvPr>
          <p:cNvSpPr>
            <a:spLocks noGrp="1"/>
          </p:cNvSpPr>
          <p:nvPr>
            <p:ph type="title"/>
          </p:nvPr>
        </p:nvSpPr>
        <p:spPr>
          <a:xfrm>
            <a:off x="838200" y="365125"/>
            <a:ext cx="10515600" cy="1859601"/>
          </a:xfrm>
        </p:spPr>
        <p:txBody>
          <a:bodyPr>
            <a:noAutofit/>
          </a:bodyPr>
          <a:lstStyle/>
          <a:p>
            <a:pPr algn="ctr">
              <a:lnSpc>
                <a:spcPct val="107000"/>
              </a:lnSpc>
              <a:spcAft>
                <a:spcPts val="800"/>
              </a:spcAft>
            </a:pPr>
            <a:r>
              <a:rPr lang="ru-RU" sz="2400" b="1" dirty="0">
                <a:solidFill>
                  <a:schemeClr val="accent4">
                    <a:lumMod val="75000"/>
                  </a:schemeClr>
                </a:solidFill>
                <a:latin typeface="Times New Roman" panose="02020603050405020304" pitchFamily="18" charset="0"/>
                <a:ea typeface="Calibri" panose="020F0502020204030204" pitchFamily="34" charset="0"/>
                <a:cs typeface="Times New Roman" panose="02020603050405020304" pitchFamily="18" charset="0"/>
              </a:rPr>
              <a:t>Взаимно-возвратные глаголы обозначают совместное действие.</a:t>
            </a:r>
            <a:br>
              <a:rPr lang="ru-RU" sz="2400" b="1" dirty="0">
                <a:solidFill>
                  <a:schemeClr val="accent4">
                    <a:lumMod val="75000"/>
                  </a:schemeClr>
                </a:solidFill>
                <a:latin typeface="Times New Roman" panose="02020603050405020304" pitchFamily="18" charset="0"/>
                <a:ea typeface="Calibri" panose="020F0502020204030204" pitchFamily="34" charset="0"/>
                <a:cs typeface="Times New Roman" panose="02020603050405020304" pitchFamily="18" charset="0"/>
              </a:rPr>
            </a:br>
            <a:r>
              <a:rPr lang="ru-RU" sz="2400" b="1" dirty="0">
                <a:solidFill>
                  <a:schemeClr val="accent4">
                    <a:lumMod val="75000"/>
                  </a:schemeClr>
                </a:solidFill>
                <a:latin typeface="Times New Roman" panose="02020603050405020304" pitchFamily="18" charset="0"/>
                <a:ea typeface="Calibri" panose="020F0502020204030204" pitchFamily="34" charset="0"/>
                <a:cs typeface="Times New Roman" panose="02020603050405020304" pitchFamily="18" charset="0"/>
              </a:rPr>
              <a:t> Действие направлено на СЕБЯ (</a:t>
            </a:r>
            <a:r>
              <a:rPr lang="en-US" sz="2400" b="1" dirty="0">
                <a:solidFill>
                  <a:schemeClr val="accent4">
                    <a:lumMod val="75000"/>
                  </a:schemeClr>
                </a:solidFill>
                <a:latin typeface="Times New Roman" panose="02020603050405020304" pitchFamily="18" charset="0"/>
                <a:ea typeface="Calibri" panose="020F0502020204030204" pitchFamily="34" charset="0"/>
                <a:cs typeface="Times New Roman" panose="02020603050405020304" pitchFamily="18" charset="0"/>
              </a:rPr>
              <a:t>self</a:t>
            </a:r>
            <a:r>
              <a:rPr lang="ru-RU" sz="2400" b="1" dirty="0">
                <a:solidFill>
                  <a:schemeClr val="accent4">
                    <a:lumMod val="75000"/>
                  </a:schemeClr>
                </a:solidFill>
                <a:latin typeface="Times New Roman" panose="02020603050405020304" pitchFamily="18" charset="0"/>
                <a:ea typeface="Calibri" panose="020F0502020204030204" pitchFamily="34" charset="0"/>
                <a:cs typeface="Times New Roman" panose="02020603050405020304" pitchFamily="18" charset="0"/>
              </a:rPr>
              <a:t>) и на другого человека одновременно.</a:t>
            </a:r>
            <a:br>
              <a:rPr lang="ru-RU" sz="2400" dirty="0">
                <a:solidFill>
                  <a:schemeClr val="accent4">
                    <a:lumMod val="75000"/>
                  </a:schemeClr>
                </a:solidFill>
                <a:latin typeface="Times New Roman" panose="02020603050405020304" pitchFamily="18" charset="0"/>
                <a:ea typeface="Calibri" panose="020F0502020204030204" pitchFamily="34" charset="0"/>
                <a:cs typeface="Times New Roman" panose="02020603050405020304" pitchFamily="18" charset="0"/>
              </a:rPr>
            </a:br>
            <a:r>
              <a:rPr lang="en-US" sz="2400" dirty="0">
                <a:latin typeface="Times New Roman" panose="02020603050405020304" pitchFamily="18" charset="0"/>
                <a:ea typeface="Calibri" panose="020F0502020204030204" pitchFamily="34" charset="0"/>
                <a:cs typeface="Times New Roman" panose="02020603050405020304" pitchFamily="18" charset="0"/>
              </a:rPr>
              <a:t>These verbs are used to denote a joint action. Action is directed to somebody and oneself.</a:t>
            </a:r>
            <a:br>
              <a:rPr lang="ru-RU" sz="2400" dirty="0">
                <a:latin typeface="Calibri" panose="020F0502020204030204" pitchFamily="34" charset="0"/>
                <a:ea typeface="Calibri" panose="020F0502020204030204" pitchFamily="34" charset="0"/>
                <a:cs typeface="Times New Roman" panose="02020603050405020304" pitchFamily="18" charset="0"/>
              </a:rPr>
            </a:br>
            <a:endParaRPr lang="ru-RU" sz="2400" dirty="0"/>
          </a:p>
        </p:txBody>
      </p:sp>
      <p:pic>
        <p:nvPicPr>
          <p:cNvPr id="4" name="Объект 3">
            <a:extLst>
              <a:ext uri="{FF2B5EF4-FFF2-40B4-BE49-F238E27FC236}">
                <a16:creationId xmlns:a16="http://schemas.microsoft.com/office/drawing/2014/main" id="{AA800062-8BC3-4B18-90E2-1EB2348D1136}"/>
              </a:ext>
            </a:extLst>
          </p:cNvPr>
          <p:cNvPicPr>
            <a:picLocks noGrp="1" noChangeAspect="1"/>
          </p:cNvPicPr>
          <p:nvPr>
            <p:ph idx="1"/>
          </p:nvPr>
        </p:nvPicPr>
        <p:blipFill rotWithShape="1">
          <a:blip r:embed="rId3"/>
          <a:srcRect l="4701" t="60949" r="6512" b="5688"/>
          <a:stretch/>
        </p:blipFill>
        <p:spPr>
          <a:xfrm>
            <a:off x="226243" y="2158739"/>
            <a:ext cx="11444140" cy="4833757"/>
          </a:xfrm>
          <a:prstGeom prst="rect">
            <a:avLst/>
          </a:prstGeom>
        </p:spPr>
      </p:pic>
    </p:spTree>
    <p:extLst>
      <p:ext uri="{BB962C8B-B14F-4D97-AF65-F5344CB8AC3E}">
        <p14:creationId xmlns:p14="http://schemas.microsoft.com/office/powerpoint/2010/main" val="29413429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FD46EE3-9AED-4811-B1F2-704129DE0234}"/>
              </a:ext>
            </a:extLst>
          </p:cNvPr>
          <p:cNvSpPr>
            <a:spLocks noGrp="1"/>
          </p:cNvSpPr>
          <p:nvPr>
            <p:ph type="title"/>
          </p:nvPr>
        </p:nvSpPr>
        <p:spPr/>
        <p:txBody>
          <a:bodyPr>
            <a:normAutofit/>
          </a:bodyPr>
          <a:lstStyle/>
          <a:p>
            <a:pPr algn="ctr"/>
            <a:r>
              <a:rPr lang="ru-RU" sz="3600" dirty="0">
                <a:latin typeface="Times New Roman" panose="02020603050405020304" pitchFamily="18" charset="0"/>
                <a:cs typeface="Times New Roman" panose="02020603050405020304" pitchFamily="18" charset="0"/>
              </a:rPr>
              <a:t>Посмотрите, прослушайте и прочитайте какие взаимно-возвратные глаголы есть</a:t>
            </a:r>
          </a:p>
        </p:txBody>
      </p:sp>
      <p:pic>
        <p:nvPicPr>
          <p:cNvPr id="4" name="Люди встречаются , женятся">
            <a:hlinkClick r:id="" action="ppaction://media"/>
            <a:extLst>
              <a:ext uri="{FF2B5EF4-FFF2-40B4-BE49-F238E27FC236}">
                <a16:creationId xmlns:a16="http://schemas.microsoft.com/office/drawing/2014/main" id="{DEA47FAB-5A66-47EE-AA4C-B315DB4518CF}"/>
              </a:ext>
            </a:extLst>
          </p:cNvPr>
          <p:cNvPicPr>
            <a:picLocks noGrp="1" noChangeAspect="1"/>
          </p:cNvPicPr>
          <p:nvPr>
            <p:ph idx="1"/>
            <a:audioFile r:link="rId2"/>
            <p:extLst>
              <p:ext uri="{DAA4B4D4-6D71-4841-9C94-3DE7FCFB9230}">
                <p14:media xmlns:p14="http://schemas.microsoft.com/office/powerpoint/2010/main" r:embed="rId1"/>
              </p:ext>
            </p:extLst>
          </p:nvPr>
        </p:nvPicPr>
        <p:blipFill>
          <a:blip r:embed="rId5"/>
          <a:stretch>
            <a:fillRect/>
          </a:stretch>
        </p:blipFill>
        <p:spPr>
          <a:xfrm>
            <a:off x="374435" y="1809946"/>
            <a:ext cx="695973" cy="695972"/>
          </a:xfrm>
        </p:spPr>
      </p:pic>
      <p:pic>
        <p:nvPicPr>
          <p:cNvPr id="6" name="Рисунок 5">
            <a:extLst>
              <a:ext uri="{FF2B5EF4-FFF2-40B4-BE49-F238E27FC236}">
                <a16:creationId xmlns:a16="http://schemas.microsoft.com/office/drawing/2014/main" id="{6DE6086D-1571-47A9-A2B1-35B5DBA84473}"/>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59470" y="3202912"/>
            <a:ext cx="3448859" cy="2298341"/>
          </a:xfrm>
          <a:prstGeom prst="rect">
            <a:avLst/>
          </a:prstGeom>
        </p:spPr>
      </p:pic>
      <p:sp>
        <p:nvSpPr>
          <p:cNvPr id="10" name="TextBox 9">
            <a:extLst>
              <a:ext uri="{FF2B5EF4-FFF2-40B4-BE49-F238E27FC236}">
                <a16:creationId xmlns:a16="http://schemas.microsoft.com/office/drawing/2014/main" id="{C86804AF-F6A8-4D15-8261-D20610FD5E76}"/>
              </a:ext>
            </a:extLst>
          </p:cNvPr>
          <p:cNvSpPr txBox="1"/>
          <p:nvPr/>
        </p:nvSpPr>
        <p:spPr>
          <a:xfrm>
            <a:off x="374435" y="5898494"/>
            <a:ext cx="2764691" cy="646331"/>
          </a:xfrm>
          <a:prstGeom prst="rect">
            <a:avLst/>
          </a:prstGeom>
          <a:noFill/>
        </p:spPr>
        <p:txBody>
          <a:bodyPr wrap="square" rtlCol="0">
            <a:spAutoFit/>
          </a:bodyPr>
          <a:lstStyle/>
          <a:p>
            <a:r>
              <a:rPr lang="ru-RU" b="1" dirty="0">
                <a:solidFill>
                  <a:schemeClr val="accent1">
                    <a:lumMod val="75000"/>
                  </a:schemeClr>
                </a:solidFill>
              </a:rPr>
              <a:t>встречаться = быть парой</a:t>
            </a:r>
            <a:endParaRPr lang="ru-RU" dirty="0"/>
          </a:p>
          <a:p>
            <a:endParaRPr lang="ru-RU" dirty="0"/>
          </a:p>
        </p:txBody>
      </p:sp>
      <p:pic>
        <p:nvPicPr>
          <p:cNvPr id="12" name="Рисунок 11">
            <a:extLst>
              <a:ext uri="{FF2B5EF4-FFF2-40B4-BE49-F238E27FC236}">
                <a16:creationId xmlns:a16="http://schemas.microsoft.com/office/drawing/2014/main" id="{4AF4FA51-9624-4735-87A0-7C2BC642ED08}"/>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912122" y="1875556"/>
            <a:ext cx="3714790" cy="2476526"/>
          </a:xfrm>
          <a:prstGeom prst="rect">
            <a:avLst/>
          </a:prstGeom>
        </p:spPr>
      </p:pic>
      <p:sp>
        <p:nvSpPr>
          <p:cNvPr id="16" name="TextBox 15">
            <a:extLst>
              <a:ext uri="{FF2B5EF4-FFF2-40B4-BE49-F238E27FC236}">
                <a16:creationId xmlns:a16="http://schemas.microsoft.com/office/drawing/2014/main" id="{2A324D5F-3700-4706-B118-DFF5184A4C2E}"/>
              </a:ext>
            </a:extLst>
          </p:cNvPr>
          <p:cNvSpPr txBox="1"/>
          <p:nvPr/>
        </p:nvSpPr>
        <p:spPr>
          <a:xfrm>
            <a:off x="4524866" y="4732256"/>
            <a:ext cx="3135795" cy="369332"/>
          </a:xfrm>
          <a:prstGeom prst="rect">
            <a:avLst/>
          </a:prstGeom>
          <a:noFill/>
        </p:spPr>
        <p:txBody>
          <a:bodyPr wrap="none" rtlCol="0">
            <a:spAutoFit/>
          </a:bodyPr>
          <a:lstStyle/>
          <a:p>
            <a:r>
              <a:rPr lang="ru-RU" b="1" dirty="0">
                <a:solidFill>
                  <a:schemeClr val="accent1">
                    <a:lumMod val="75000"/>
                  </a:schemeClr>
                </a:solidFill>
              </a:rPr>
              <a:t>Влюбляться = любить кого-то</a:t>
            </a:r>
          </a:p>
        </p:txBody>
      </p:sp>
      <p:pic>
        <p:nvPicPr>
          <p:cNvPr id="18" name="Рисунок 17">
            <a:extLst>
              <a:ext uri="{FF2B5EF4-FFF2-40B4-BE49-F238E27FC236}">
                <a16:creationId xmlns:a16="http://schemas.microsoft.com/office/drawing/2014/main" id="{1879090F-5082-45BD-AF3C-9071F5D7D755}"/>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930705" y="3279857"/>
            <a:ext cx="3714790" cy="2476526"/>
          </a:xfrm>
          <a:prstGeom prst="rect">
            <a:avLst/>
          </a:prstGeom>
        </p:spPr>
      </p:pic>
      <p:sp>
        <p:nvSpPr>
          <p:cNvPr id="20" name="TextBox 19">
            <a:extLst>
              <a:ext uri="{FF2B5EF4-FFF2-40B4-BE49-F238E27FC236}">
                <a16:creationId xmlns:a16="http://schemas.microsoft.com/office/drawing/2014/main" id="{A9E541E7-28AF-4DA8-9967-C8A965D83A5E}"/>
              </a:ext>
            </a:extLst>
          </p:cNvPr>
          <p:cNvSpPr txBox="1"/>
          <p:nvPr/>
        </p:nvSpPr>
        <p:spPr>
          <a:xfrm>
            <a:off x="8795208" y="6117996"/>
            <a:ext cx="2994731" cy="369332"/>
          </a:xfrm>
          <a:prstGeom prst="rect">
            <a:avLst/>
          </a:prstGeom>
          <a:noFill/>
        </p:spPr>
        <p:txBody>
          <a:bodyPr wrap="none" rtlCol="0">
            <a:spAutoFit/>
          </a:bodyPr>
          <a:lstStyle/>
          <a:p>
            <a:r>
              <a:rPr lang="ru-RU" b="1" dirty="0">
                <a:solidFill>
                  <a:schemeClr val="accent1">
                    <a:lumMod val="75000"/>
                  </a:schemeClr>
                </a:solidFill>
              </a:rPr>
              <a:t>Жениться = вступить в брак </a:t>
            </a:r>
          </a:p>
        </p:txBody>
      </p:sp>
    </p:spTree>
    <p:extLst>
      <p:ext uri="{BB962C8B-B14F-4D97-AF65-F5344CB8AC3E}">
        <p14:creationId xmlns:p14="http://schemas.microsoft.com/office/powerpoint/2010/main" val="33957518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91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1545291-87D5-46E9-9017-02A87907BDD4}"/>
              </a:ext>
            </a:extLst>
          </p:cNvPr>
          <p:cNvSpPr>
            <a:spLocks noGrp="1"/>
          </p:cNvSpPr>
          <p:nvPr>
            <p:ph type="title"/>
          </p:nvPr>
        </p:nvSpPr>
        <p:spPr>
          <a:xfrm>
            <a:off x="838200" y="365125"/>
            <a:ext cx="10515600" cy="1776705"/>
          </a:xfrm>
        </p:spPr>
        <p:txBody>
          <a:bodyPr>
            <a:noAutofit/>
          </a:bodyPr>
          <a:lstStyle/>
          <a:p>
            <a:pPr algn="ctr"/>
            <a:r>
              <a:rPr lang="ru-RU" sz="3600" dirty="0">
                <a:latin typeface="Times New Roman" panose="02020603050405020304" pitchFamily="18" charset="0"/>
                <a:cs typeface="Times New Roman" panose="02020603050405020304" pitchFamily="18" charset="0"/>
              </a:rPr>
              <a:t>Иван встречался с Татьяной, потом они расстались.  Иван расстался с Татьяной</a:t>
            </a:r>
            <a:r>
              <a:rPr lang="en-US" sz="3600" dirty="0">
                <a:latin typeface="Times New Roman" panose="02020603050405020304" pitchFamily="18" charset="0"/>
                <a:cs typeface="Times New Roman" panose="02020603050405020304" pitchFamily="18" charset="0"/>
              </a:rPr>
              <a:t>/</a:t>
            </a:r>
            <a:r>
              <a:rPr lang="ru-RU" sz="3600" dirty="0">
                <a:latin typeface="Times New Roman" panose="02020603050405020304" pitchFamily="18" charset="0"/>
                <a:cs typeface="Times New Roman" panose="02020603050405020304" pitchFamily="18" charset="0"/>
              </a:rPr>
              <a:t> Татьяна рассталась с Иваном</a:t>
            </a:r>
          </a:p>
        </p:txBody>
      </p:sp>
      <p:pic>
        <p:nvPicPr>
          <p:cNvPr id="5" name="Объект 4">
            <a:extLst>
              <a:ext uri="{FF2B5EF4-FFF2-40B4-BE49-F238E27FC236}">
                <a16:creationId xmlns:a16="http://schemas.microsoft.com/office/drawing/2014/main" id="{F32C2DF4-32F3-4F5D-BDDF-0D5729B86519}"/>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2833134" y="2061767"/>
            <a:ext cx="6525732" cy="4351338"/>
          </a:xfrm>
        </p:spPr>
      </p:pic>
      <p:sp>
        <p:nvSpPr>
          <p:cNvPr id="6" name="TextBox 5">
            <a:extLst>
              <a:ext uri="{FF2B5EF4-FFF2-40B4-BE49-F238E27FC236}">
                <a16:creationId xmlns:a16="http://schemas.microsoft.com/office/drawing/2014/main" id="{67D381D0-486E-4975-BA48-2ED144E69ADD}"/>
              </a:ext>
            </a:extLst>
          </p:cNvPr>
          <p:cNvSpPr txBox="1"/>
          <p:nvPr/>
        </p:nvSpPr>
        <p:spPr>
          <a:xfrm>
            <a:off x="4911366" y="6169709"/>
            <a:ext cx="3685880" cy="646331"/>
          </a:xfrm>
          <a:prstGeom prst="rect">
            <a:avLst/>
          </a:prstGeom>
          <a:noFill/>
        </p:spPr>
        <p:txBody>
          <a:bodyPr wrap="square" rtlCol="0">
            <a:spAutoFit/>
          </a:bodyPr>
          <a:lstStyle/>
          <a:p>
            <a:r>
              <a:rPr lang="ru-RU" dirty="0" err="1"/>
              <a:t>расстава́ть</a:t>
            </a:r>
            <a:r>
              <a:rPr lang="ru-RU" b="1" dirty="0" err="1"/>
              <a:t>ся</a:t>
            </a:r>
            <a:r>
              <a:rPr lang="ru-RU" b="1" dirty="0"/>
              <a:t> НСВ</a:t>
            </a:r>
            <a:r>
              <a:rPr lang="ru-RU" dirty="0"/>
              <a:t> – </a:t>
            </a:r>
            <a:r>
              <a:rPr lang="ru-RU" dirty="0" err="1"/>
              <a:t>расста́ться</a:t>
            </a:r>
            <a:r>
              <a:rPr lang="ru-RU" dirty="0"/>
              <a:t> </a:t>
            </a:r>
            <a:r>
              <a:rPr lang="ru-RU" b="1" dirty="0"/>
              <a:t>СВ</a:t>
            </a:r>
          </a:p>
          <a:p>
            <a:endParaRPr lang="ru-RU" dirty="0"/>
          </a:p>
        </p:txBody>
      </p:sp>
      <p:sp>
        <p:nvSpPr>
          <p:cNvPr id="7" name="Прямоугольник: скругленные углы 6">
            <a:extLst>
              <a:ext uri="{FF2B5EF4-FFF2-40B4-BE49-F238E27FC236}">
                <a16:creationId xmlns:a16="http://schemas.microsoft.com/office/drawing/2014/main" id="{5309777B-6D7F-4CB4-B098-48AC857D054D}"/>
              </a:ext>
            </a:extLst>
          </p:cNvPr>
          <p:cNvSpPr/>
          <p:nvPr/>
        </p:nvSpPr>
        <p:spPr>
          <a:xfrm>
            <a:off x="754144" y="2780907"/>
            <a:ext cx="2432115" cy="1055802"/>
          </a:xfrm>
          <a:prstGeom prst="roundRect">
            <a:avLst/>
          </a:prstGeom>
        </p:spPr>
        <p:style>
          <a:lnRef idx="3">
            <a:schemeClr val="lt1"/>
          </a:lnRef>
          <a:fillRef idx="1">
            <a:schemeClr val="accent1"/>
          </a:fillRef>
          <a:effectRef idx="1">
            <a:schemeClr val="accent1"/>
          </a:effectRef>
          <a:fontRef idx="minor">
            <a:schemeClr val="lt1"/>
          </a:fontRef>
        </p:style>
        <p:txBody>
          <a:bodyPr rtlCol="0" anchor="ctr"/>
          <a:lstStyle/>
          <a:p>
            <a:pPr algn="ctr"/>
            <a:r>
              <a:rPr lang="ru-RU" dirty="0"/>
              <a:t>всегда с СЯ + падеж 5</a:t>
            </a:r>
          </a:p>
        </p:txBody>
      </p:sp>
    </p:spTree>
    <p:extLst>
      <p:ext uri="{BB962C8B-B14F-4D97-AF65-F5344CB8AC3E}">
        <p14:creationId xmlns:p14="http://schemas.microsoft.com/office/powerpoint/2010/main" val="10053014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E271C0D-1A4B-4640-A145-F3EA64DAEC88}"/>
              </a:ext>
            </a:extLst>
          </p:cNvPr>
          <p:cNvSpPr>
            <a:spLocks noGrp="1"/>
          </p:cNvSpPr>
          <p:nvPr>
            <p:ph type="title"/>
          </p:nvPr>
        </p:nvSpPr>
        <p:spPr/>
        <p:txBody>
          <a:bodyPr>
            <a:normAutofit/>
          </a:bodyPr>
          <a:lstStyle/>
          <a:p>
            <a:pPr algn="ctr"/>
            <a:r>
              <a:rPr lang="ru-RU" sz="3600" dirty="0">
                <a:latin typeface="Times New Roman" panose="02020603050405020304" pitchFamily="18" charset="0"/>
                <a:cs typeface="Times New Roman" panose="02020603050405020304" pitchFamily="18" charset="0"/>
              </a:rPr>
              <a:t>Посмотрите и прочитайте предложения</a:t>
            </a:r>
          </a:p>
        </p:txBody>
      </p:sp>
      <p:pic>
        <p:nvPicPr>
          <p:cNvPr id="5" name="Объект 4">
            <a:extLst>
              <a:ext uri="{FF2B5EF4-FFF2-40B4-BE49-F238E27FC236}">
                <a16:creationId xmlns:a16="http://schemas.microsoft.com/office/drawing/2014/main" id="{CD002946-71F3-422D-81FE-22F5987E10D3}"/>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439681" y="2464012"/>
            <a:ext cx="3706533" cy="2472229"/>
          </a:xfrm>
        </p:spPr>
      </p:pic>
      <p:pic>
        <p:nvPicPr>
          <p:cNvPr id="7" name="Рисунок 6">
            <a:extLst>
              <a:ext uri="{FF2B5EF4-FFF2-40B4-BE49-F238E27FC236}">
                <a16:creationId xmlns:a16="http://schemas.microsoft.com/office/drawing/2014/main" id="{C3AAC5D3-AC2A-4B0C-B756-3BC2921B7D5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25385" y="2330956"/>
            <a:ext cx="4868159" cy="2738340"/>
          </a:xfrm>
          <a:prstGeom prst="rect">
            <a:avLst/>
          </a:prstGeom>
        </p:spPr>
      </p:pic>
      <p:sp>
        <p:nvSpPr>
          <p:cNvPr id="9" name="TextBox 8">
            <a:extLst>
              <a:ext uri="{FF2B5EF4-FFF2-40B4-BE49-F238E27FC236}">
                <a16:creationId xmlns:a16="http://schemas.microsoft.com/office/drawing/2014/main" id="{57910163-7C06-4E22-8244-53F485DA9D18}"/>
              </a:ext>
            </a:extLst>
          </p:cNvPr>
          <p:cNvSpPr txBox="1"/>
          <p:nvPr/>
        </p:nvSpPr>
        <p:spPr>
          <a:xfrm>
            <a:off x="1121790" y="5382705"/>
            <a:ext cx="3459473" cy="523220"/>
          </a:xfrm>
          <a:prstGeom prst="rect">
            <a:avLst/>
          </a:prstGeom>
          <a:noFill/>
        </p:spPr>
        <p:txBody>
          <a:bodyPr wrap="none" rtlCol="0">
            <a:spAutoFit/>
          </a:bodyPr>
          <a:lstStyle/>
          <a:p>
            <a:r>
              <a:rPr lang="ru-RU" sz="2800" dirty="0"/>
              <a:t>Мама обнимает дочь</a:t>
            </a:r>
          </a:p>
        </p:txBody>
      </p:sp>
      <p:sp>
        <p:nvSpPr>
          <p:cNvPr id="10" name="TextBox 9">
            <a:extLst>
              <a:ext uri="{FF2B5EF4-FFF2-40B4-BE49-F238E27FC236}">
                <a16:creationId xmlns:a16="http://schemas.microsoft.com/office/drawing/2014/main" id="{BDD4899F-6042-45F5-8BB3-9FEED32090A1}"/>
              </a:ext>
            </a:extLst>
          </p:cNvPr>
          <p:cNvSpPr txBox="1"/>
          <p:nvPr/>
        </p:nvSpPr>
        <p:spPr>
          <a:xfrm>
            <a:off x="6325385" y="5752037"/>
            <a:ext cx="5439267" cy="523220"/>
          </a:xfrm>
          <a:prstGeom prst="rect">
            <a:avLst/>
          </a:prstGeom>
          <a:noFill/>
        </p:spPr>
        <p:txBody>
          <a:bodyPr wrap="square" rtlCol="0">
            <a:spAutoFit/>
          </a:bodyPr>
          <a:lstStyle/>
          <a:p>
            <a:r>
              <a:rPr lang="ru-RU" sz="2800" dirty="0"/>
              <a:t>Друзья обнимаются друг с другом</a:t>
            </a:r>
          </a:p>
        </p:txBody>
      </p:sp>
      <p:sp>
        <p:nvSpPr>
          <p:cNvPr id="11" name="Прямоугольник 10">
            <a:extLst>
              <a:ext uri="{FF2B5EF4-FFF2-40B4-BE49-F238E27FC236}">
                <a16:creationId xmlns:a16="http://schemas.microsoft.com/office/drawing/2014/main" id="{1AC66819-DA40-4E60-A137-1EB3861785E5}"/>
              </a:ext>
            </a:extLst>
          </p:cNvPr>
          <p:cNvSpPr/>
          <p:nvPr/>
        </p:nvSpPr>
        <p:spPr>
          <a:xfrm>
            <a:off x="6132920" y="1857080"/>
            <a:ext cx="4868159" cy="400110"/>
          </a:xfrm>
          <a:prstGeom prst="rect">
            <a:avLst/>
          </a:prstGeom>
        </p:spPr>
        <p:txBody>
          <a:bodyPr wrap="square">
            <a:spAutoFit/>
          </a:bodyPr>
          <a:lstStyle/>
          <a:p>
            <a:pPr algn="ctr"/>
            <a:r>
              <a:rPr lang="ru-RU" sz="2000" b="1" dirty="0">
                <a:solidFill>
                  <a:schemeClr val="accent1">
                    <a:lumMod val="75000"/>
                  </a:schemeClr>
                </a:solidFill>
              </a:rPr>
              <a:t>глагол с СЯ + падеж 5</a:t>
            </a:r>
          </a:p>
        </p:txBody>
      </p:sp>
      <p:sp>
        <p:nvSpPr>
          <p:cNvPr id="12" name="Прямоугольник 11">
            <a:extLst>
              <a:ext uri="{FF2B5EF4-FFF2-40B4-BE49-F238E27FC236}">
                <a16:creationId xmlns:a16="http://schemas.microsoft.com/office/drawing/2014/main" id="{78EDA1B6-3C64-4FE0-8489-163A724A39E3}"/>
              </a:ext>
            </a:extLst>
          </p:cNvPr>
          <p:cNvSpPr/>
          <p:nvPr/>
        </p:nvSpPr>
        <p:spPr>
          <a:xfrm>
            <a:off x="1527142" y="2137152"/>
            <a:ext cx="2865749" cy="400110"/>
          </a:xfrm>
          <a:prstGeom prst="rect">
            <a:avLst/>
          </a:prstGeom>
        </p:spPr>
        <p:txBody>
          <a:bodyPr wrap="square">
            <a:spAutoFit/>
          </a:bodyPr>
          <a:lstStyle/>
          <a:p>
            <a:pPr algn="ctr"/>
            <a:r>
              <a:rPr lang="ru-RU" sz="2000" b="1" dirty="0">
                <a:solidFill>
                  <a:schemeClr val="accent1">
                    <a:lumMod val="75000"/>
                  </a:schemeClr>
                </a:solidFill>
              </a:rPr>
              <a:t>глагол без СЯ + падеж 4</a:t>
            </a:r>
          </a:p>
        </p:txBody>
      </p:sp>
    </p:spTree>
    <p:extLst>
      <p:ext uri="{BB962C8B-B14F-4D97-AF65-F5344CB8AC3E}">
        <p14:creationId xmlns:p14="http://schemas.microsoft.com/office/powerpoint/2010/main" val="35232973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2588DED-DFB6-4FC6-9855-42CC4F467475}"/>
              </a:ext>
            </a:extLst>
          </p:cNvPr>
          <p:cNvSpPr>
            <a:spLocks noGrp="1"/>
          </p:cNvSpPr>
          <p:nvPr>
            <p:ph type="title"/>
          </p:nvPr>
        </p:nvSpPr>
        <p:spPr/>
        <p:txBody>
          <a:bodyPr/>
          <a:lstStyle/>
          <a:p>
            <a:endParaRPr lang="ru-RU"/>
          </a:p>
        </p:txBody>
      </p:sp>
      <p:pic>
        <p:nvPicPr>
          <p:cNvPr id="4" name="Объект 3">
            <a:extLst>
              <a:ext uri="{FF2B5EF4-FFF2-40B4-BE49-F238E27FC236}">
                <a16:creationId xmlns:a16="http://schemas.microsoft.com/office/drawing/2014/main" id="{ACC82B1E-A685-482D-83AC-7D2245F686CA}"/>
              </a:ext>
            </a:extLst>
          </p:cNvPr>
          <p:cNvPicPr>
            <a:picLocks noGrp="1" noChangeAspect="1"/>
          </p:cNvPicPr>
          <p:nvPr>
            <p:ph idx="1"/>
          </p:nvPr>
        </p:nvPicPr>
        <p:blipFill rotWithShape="1">
          <a:blip r:embed="rId3"/>
          <a:srcRect l="12653" t="10471" r="44586" b="55949"/>
          <a:stretch/>
        </p:blipFill>
        <p:spPr>
          <a:xfrm>
            <a:off x="339365" y="52026"/>
            <a:ext cx="11981467" cy="6805974"/>
          </a:xfrm>
          <a:prstGeom prst="rect">
            <a:avLst/>
          </a:prstGeom>
        </p:spPr>
      </p:pic>
    </p:spTree>
    <p:extLst>
      <p:ext uri="{BB962C8B-B14F-4D97-AF65-F5344CB8AC3E}">
        <p14:creationId xmlns:p14="http://schemas.microsoft.com/office/powerpoint/2010/main" val="10446162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9C0B70D-38DE-445B-B061-5F552A3675BA}"/>
              </a:ext>
            </a:extLst>
          </p:cNvPr>
          <p:cNvSpPr>
            <a:spLocks noGrp="1"/>
          </p:cNvSpPr>
          <p:nvPr>
            <p:ph type="title"/>
          </p:nvPr>
        </p:nvSpPr>
        <p:spPr/>
        <p:txBody>
          <a:bodyPr/>
          <a:lstStyle/>
          <a:p>
            <a:r>
              <a:rPr lang="ru-RU" dirty="0">
                <a:latin typeface="Times New Roman" panose="02020603050405020304" pitchFamily="18" charset="0"/>
                <a:cs typeface="Times New Roman" panose="02020603050405020304" pitchFamily="18" charset="0"/>
              </a:rPr>
              <a:t>Посмотрите и прочитайте предложения</a:t>
            </a:r>
            <a:endParaRPr lang="ru-RU" dirty="0"/>
          </a:p>
        </p:txBody>
      </p:sp>
      <p:pic>
        <p:nvPicPr>
          <p:cNvPr id="5" name="Объект 4">
            <a:extLst>
              <a:ext uri="{FF2B5EF4-FFF2-40B4-BE49-F238E27FC236}">
                <a16:creationId xmlns:a16="http://schemas.microsoft.com/office/drawing/2014/main" id="{346B62BB-D13C-4A45-9F81-F4FBC2837F88}"/>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551210" y="2131611"/>
            <a:ext cx="3892166" cy="2594777"/>
          </a:xfrm>
        </p:spPr>
      </p:pic>
      <p:pic>
        <p:nvPicPr>
          <p:cNvPr id="7" name="Рисунок 6">
            <a:extLst>
              <a:ext uri="{FF2B5EF4-FFF2-40B4-BE49-F238E27FC236}">
                <a16:creationId xmlns:a16="http://schemas.microsoft.com/office/drawing/2014/main" id="{154E004E-48B7-44EA-B951-C100B57A0E6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09207" y="2131611"/>
            <a:ext cx="3892166" cy="2469363"/>
          </a:xfrm>
          <a:prstGeom prst="rect">
            <a:avLst/>
          </a:prstGeom>
        </p:spPr>
      </p:pic>
      <p:sp>
        <p:nvSpPr>
          <p:cNvPr id="8" name="TextBox 7">
            <a:extLst>
              <a:ext uri="{FF2B5EF4-FFF2-40B4-BE49-F238E27FC236}">
                <a16:creationId xmlns:a16="http://schemas.microsoft.com/office/drawing/2014/main" id="{2D95FB86-5D93-4ECB-A269-255A9355332C}"/>
              </a:ext>
            </a:extLst>
          </p:cNvPr>
          <p:cNvSpPr txBox="1"/>
          <p:nvPr/>
        </p:nvSpPr>
        <p:spPr>
          <a:xfrm>
            <a:off x="551211" y="5241303"/>
            <a:ext cx="3436328" cy="923330"/>
          </a:xfrm>
          <a:prstGeom prst="rect">
            <a:avLst/>
          </a:prstGeom>
          <a:noFill/>
        </p:spPr>
        <p:txBody>
          <a:bodyPr wrap="square" rtlCol="0">
            <a:spAutoFit/>
          </a:bodyPr>
          <a:lstStyle/>
          <a:p>
            <a:r>
              <a:rPr lang="ru-RU" b="1" dirty="0" err="1">
                <a:solidFill>
                  <a:srgbClr val="C45911"/>
                </a:solidFill>
                <a:latin typeface="Calibri" panose="020F0502020204030204" pitchFamily="34" charset="0"/>
                <a:ea typeface="Calibri" panose="020F0502020204030204" pitchFamily="34" charset="0"/>
                <a:cs typeface="Times New Roman" panose="02020603050405020304" pitchFamily="18" charset="0"/>
              </a:rPr>
              <a:t>ссо́риться</a:t>
            </a:r>
            <a:r>
              <a:rPr lang="ru-RU" b="1" dirty="0">
                <a:solidFill>
                  <a:srgbClr val="C45911"/>
                </a:solidFill>
                <a:latin typeface="Calibri" panose="020F0502020204030204" pitchFamily="34" charset="0"/>
                <a:ea typeface="Calibri" panose="020F0502020204030204" pitchFamily="34" charset="0"/>
                <a:cs typeface="Times New Roman" panose="02020603050405020304" pitchFamily="18" charset="0"/>
              </a:rPr>
              <a:t> – </a:t>
            </a:r>
            <a:r>
              <a:rPr lang="ru-RU" b="1" dirty="0" err="1">
                <a:solidFill>
                  <a:srgbClr val="C45911"/>
                </a:solidFill>
                <a:latin typeface="Calibri" panose="020F0502020204030204" pitchFamily="34" charset="0"/>
                <a:ea typeface="Calibri" panose="020F0502020204030204" pitchFamily="34" charset="0"/>
                <a:cs typeface="Times New Roman" panose="02020603050405020304" pitchFamily="18" charset="0"/>
              </a:rPr>
              <a:t>поссо́риться</a:t>
            </a:r>
            <a:r>
              <a:rPr lang="ru-RU" b="1" dirty="0">
                <a:solidFill>
                  <a:srgbClr val="C45911"/>
                </a:solidFill>
                <a:latin typeface="Calibri" panose="020F0502020204030204" pitchFamily="34" charset="0"/>
                <a:ea typeface="Calibri" panose="020F0502020204030204" pitchFamily="34" charset="0"/>
                <a:cs typeface="Times New Roman" panose="02020603050405020304" pitchFamily="18" charset="0"/>
              </a:rPr>
              <a:t> + с кем?</a:t>
            </a:r>
          </a:p>
          <a:p>
            <a:r>
              <a:rPr lang="ru-RU"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Дети ссорятся из-за игрушки</a:t>
            </a:r>
            <a:endParaRPr lang="ru-RU" sz="1200"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11" name="TextBox 10">
            <a:extLst>
              <a:ext uri="{FF2B5EF4-FFF2-40B4-BE49-F238E27FC236}">
                <a16:creationId xmlns:a16="http://schemas.microsoft.com/office/drawing/2014/main" id="{829E2CDD-4CA9-4B73-8D51-9A419C7B38C3}"/>
              </a:ext>
            </a:extLst>
          </p:cNvPr>
          <p:cNvSpPr txBox="1"/>
          <p:nvPr/>
        </p:nvSpPr>
        <p:spPr>
          <a:xfrm>
            <a:off x="7484882" y="5241303"/>
            <a:ext cx="3445174" cy="830997"/>
          </a:xfrm>
          <a:prstGeom prst="rect">
            <a:avLst/>
          </a:prstGeom>
          <a:noFill/>
        </p:spPr>
        <p:txBody>
          <a:bodyPr wrap="none" rtlCol="0">
            <a:spAutoFit/>
          </a:bodyPr>
          <a:lstStyle/>
          <a:p>
            <a:r>
              <a:rPr lang="ru-RU" b="1" dirty="0" err="1">
                <a:solidFill>
                  <a:srgbClr val="C45911"/>
                </a:solidFill>
                <a:latin typeface="Calibri" panose="020F0502020204030204" pitchFamily="34" charset="0"/>
                <a:ea typeface="Calibri" panose="020F0502020204030204" pitchFamily="34" charset="0"/>
                <a:cs typeface="Times New Roman" panose="02020603050405020304" pitchFamily="18" charset="0"/>
              </a:rPr>
              <a:t>мири́ться</a:t>
            </a:r>
            <a:r>
              <a:rPr lang="ru-RU" b="1" dirty="0">
                <a:solidFill>
                  <a:srgbClr val="C45911"/>
                </a:solidFill>
                <a:latin typeface="Calibri" panose="020F0502020204030204" pitchFamily="34" charset="0"/>
                <a:ea typeface="Calibri" panose="020F0502020204030204" pitchFamily="34" charset="0"/>
                <a:cs typeface="Times New Roman" panose="02020603050405020304" pitchFamily="18" charset="0"/>
              </a:rPr>
              <a:t> – </a:t>
            </a:r>
            <a:r>
              <a:rPr lang="ru-RU" b="1" dirty="0" err="1">
                <a:solidFill>
                  <a:srgbClr val="C45911"/>
                </a:solidFill>
                <a:latin typeface="Calibri" panose="020F0502020204030204" pitchFamily="34" charset="0"/>
                <a:ea typeface="Calibri" panose="020F0502020204030204" pitchFamily="34" charset="0"/>
                <a:cs typeface="Times New Roman" panose="02020603050405020304" pitchFamily="18" charset="0"/>
              </a:rPr>
              <a:t>помири́ться</a:t>
            </a:r>
            <a:r>
              <a:rPr lang="ru-RU" b="1" dirty="0">
                <a:solidFill>
                  <a:srgbClr val="C45911"/>
                </a:solidFill>
                <a:latin typeface="Calibri" panose="020F0502020204030204" pitchFamily="34" charset="0"/>
                <a:ea typeface="Calibri" panose="020F0502020204030204" pitchFamily="34" charset="0"/>
                <a:cs typeface="Times New Roman" panose="02020603050405020304" pitchFamily="18" charset="0"/>
              </a:rPr>
              <a:t> + с кем?</a:t>
            </a:r>
          </a:p>
          <a:p>
            <a:r>
              <a:rPr lang="ru-RU"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Брат помирился с сестрой</a:t>
            </a:r>
          </a:p>
          <a:p>
            <a:endParaRPr lang="ru-RU" sz="12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824894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E181F33-BE0E-4D40-980B-76FBA2129B80}"/>
              </a:ext>
            </a:extLst>
          </p:cNvPr>
          <p:cNvSpPr txBox="1"/>
          <p:nvPr/>
        </p:nvSpPr>
        <p:spPr>
          <a:xfrm>
            <a:off x="4820574" y="5031873"/>
            <a:ext cx="5530788" cy="369332"/>
          </a:xfrm>
          <a:prstGeom prst="rect">
            <a:avLst/>
          </a:prstGeom>
          <a:noFill/>
        </p:spPr>
        <p:txBody>
          <a:bodyPr wrap="square" rtlCol="0">
            <a:spAutoFit/>
          </a:bodyPr>
          <a:lstStyle/>
          <a:p>
            <a:r>
              <a:rPr lang="ru-RU" b="1" dirty="0">
                <a:solidFill>
                  <a:schemeClr val="accent1">
                    <a:lumMod val="75000"/>
                  </a:schemeClr>
                </a:solidFill>
              </a:rPr>
              <a:t>общаться</a:t>
            </a:r>
          </a:p>
        </p:txBody>
      </p:sp>
      <p:pic>
        <p:nvPicPr>
          <p:cNvPr id="9220" name="Picture 4" descr="Живая лента в Битрикс24 ✦ Автоматизация маркетинга – JUNIUP ✦">
            <a:extLst>
              <a:ext uri="{FF2B5EF4-FFF2-40B4-BE49-F238E27FC236}">
                <a16:creationId xmlns:a16="http://schemas.microsoft.com/office/drawing/2014/main" id="{4A548D92-BDFC-4160-8F64-A7E923A04F2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54675" y="776292"/>
            <a:ext cx="6023500" cy="4005627"/>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скругленные углы 4">
            <a:extLst>
              <a:ext uri="{FF2B5EF4-FFF2-40B4-BE49-F238E27FC236}">
                <a16:creationId xmlns:a16="http://schemas.microsoft.com/office/drawing/2014/main" id="{80EF3730-414C-40FE-8832-EB6837E397C2}"/>
              </a:ext>
            </a:extLst>
          </p:cNvPr>
          <p:cNvSpPr/>
          <p:nvPr/>
        </p:nvSpPr>
        <p:spPr>
          <a:xfrm>
            <a:off x="644738" y="652005"/>
            <a:ext cx="2943226" cy="466443"/>
          </a:xfrm>
          <a:prstGeom prst="roundRect">
            <a:avLst/>
          </a:prstGeom>
        </p:spPr>
        <p:style>
          <a:lnRef idx="3">
            <a:schemeClr val="lt1"/>
          </a:lnRef>
          <a:fillRef idx="1">
            <a:schemeClr val="accent1"/>
          </a:fillRef>
          <a:effectRef idx="1">
            <a:schemeClr val="accent1"/>
          </a:effectRef>
          <a:fontRef idx="minor">
            <a:schemeClr val="lt1"/>
          </a:fontRef>
        </p:style>
        <p:txBody>
          <a:bodyPr rtlCol="0" anchor="ctr"/>
          <a:lstStyle/>
          <a:p>
            <a:pPr algn="ctr"/>
            <a:r>
              <a:rPr lang="ru-RU" dirty="0"/>
              <a:t>всегда с СЯ + падеж 5</a:t>
            </a:r>
          </a:p>
        </p:txBody>
      </p:sp>
      <p:sp>
        <p:nvSpPr>
          <p:cNvPr id="3" name="TextBox 2">
            <a:extLst>
              <a:ext uri="{FF2B5EF4-FFF2-40B4-BE49-F238E27FC236}">
                <a16:creationId xmlns:a16="http://schemas.microsoft.com/office/drawing/2014/main" id="{4E637B50-CA46-C336-6CD5-A6CCBFDFF8C0}"/>
              </a:ext>
            </a:extLst>
          </p:cNvPr>
          <p:cNvSpPr txBox="1"/>
          <p:nvPr/>
        </p:nvSpPr>
        <p:spPr>
          <a:xfrm>
            <a:off x="4259484" y="5683170"/>
            <a:ext cx="2778325" cy="369332"/>
          </a:xfrm>
          <a:prstGeom prst="rect">
            <a:avLst/>
          </a:prstGeom>
          <a:noFill/>
        </p:spPr>
        <p:txBody>
          <a:bodyPr wrap="none" rtlCol="0">
            <a:spAutoFit/>
          </a:bodyPr>
          <a:lstStyle/>
          <a:p>
            <a:r>
              <a:rPr lang="ru-US"/>
              <a:t>Они общаются с друзьями</a:t>
            </a:r>
          </a:p>
        </p:txBody>
      </p:sp>
      <p:sp>
        <p:nvSpPr>
          <p:cNvPr id="4" name="TextBox 3">
            <a:extLst>
              <a:ext uri="{FF2B5EF4-FFF2-40B4-BE49-F238E27FC236}">
                <a16:creationId xmlns:a16="http://schemas.microsoft.com/office/drawing/2014/main" id="{0AD4E8AE-F5D5-F5B4-9451-4A821A374DFA}"/>
              </a:ext>
            </a:extLst>
          </p:cNvPr>
          <p:cNvSpPr txBox="1"/>
          <p:nvPr/>
        </p:nvSpPr>
        <p:spPr>
          <a:xfrm>
            <a:off x="4344443" y="5357522"/>
            <a:ext cx="2608406" cy="369332"/>
          </a:xfrm>
          <a:prstGeom prst="rect">
            <a:avLst/>
          </a:prstGeom>
          <a:noFill/>
        </p:spPr>
        <p:txBody>
          <a:bodyPr wrap="none" rtlCol="0">
            <a:spAutoFit/>
          </a:bodyPr>
          <a:lstStyle/>
          <a:p>
            <a:r>
              <a:rPr lang="ru-US" dirty="0"/>
              <a:t>Аня общается с Антоном</a:t>
            </a:r>
          </a:p>
        </p:txBody>
      </p:sp>
    </p:spTree>
    <p:extLst>
      <p:ext uri="{BB962C8B-B14F-4D97-AF65-F5344CB8AC3E}">
        <p14:creationId xmlns:p14="http://schemas.microsoft.com/office/powerpoint/2010/main" val="30413051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3897D60-A66B-4E35-8272-7DF9105A66E6}"/>
              </a:ext>
            </a:extLst>
          </p:cNvPr>
          <p:cNvSpPr>
            <a:spLocks noGrp="1"/>
          </p:cNvSpPr>
          <p:nvPr>
            <p:ph type="title"/>
          </p:nvPr>
        </p:nvSpPr>
        <p:spPr/>
        <p:txBody>
          <a:bodyPr>
            <a:normAutofit/>
          </a:bodyPr>
          <a:lstStyle/>
          <a:p>
            <a:pPr algn="ctr"/>
            <a:r>
              <a:rPr lang="ru-RU" sz="3600" dirty="0">
                <a:latin typeface="Times New Roman" panose="02020603050405020304" pitchFamily="18" charset="0"/>
                <a:cs typeface="Times New Roman" panose="02020603050405020304" pitchFamily="18" charset="0"/>
              </a:rPr>
              <a:t>Прочитайте текст</a:t>
            </a:r>
          </a:p>
        </p:txBody>
      </p:sp>
      <p:sp>
        <p:nvSpPr>
          <p:cNvPr id="3" name="Объект 2">
            <a:extLst>
              <a:ext uri="{FF2B5EF4-FFF2-40B4-BE49-F238E27FC236}">
                <a16:creationId xmlns:a16="http://schemas.microsoft.com/office/drawing/2014/main" id="{159845A5-DA99-4E10-8F24-95B50E442577}"/>
              </a:ext>
            </a:extLst>
          </p:cNvPr>
          <p:cNvSpPr>
            <a:spLocks noGrp="1"/>
          </p:cNvSpPr>
          <p:nvPr>
            <p:ph idx="1"/>
          </p:nvPr>
        </p:nvSpPr>
        <p:spPr>
          <a:xfrm>
            <a:off x="697584" y="1690688"/>
            <a:ext cx="10656217" cy="4486275"/>
          </a:xfrm>
        </p:spPr>
        <p:txBody>
          <a:bodyPr>
            <a:normAutofit fontScale="92500" lnSpcReduction="10000"/>
          </a:bodyPr>
          <a:lstStyle/>
          <a:p>
            <a:pPr marL="0" indent="0">
              <a:buNone/>
            </a:pPr>
            <a:r>
              <a:rPr lang="ru-RU" dirty="0"/>
              <a:t>У меня есть лучший друг. Его зовут Максим. Мы дружим уже 20 лет. Мы познакомились ещё в детском саду, когда нам было 5 лет. Потом мы вместе учились в школе. Несколько лет назад мой лучший друг познакомился с девушкой. Это была любовь с первого взгляда. Они быстро поженились. Но это был неудачный брак. Они часто ссорились, потом мирились, а потом снова ссорились. Они развелись через 3 месяца после свадьбы. Максим ужасно себя  чувствовал. Он был в депрессии 6 месяцев. Но недавно я шёл по парку и случайно увидел его с новой девушкой. Он был счастлив. Они шли вместе и держались за руки. Потом они обнялись и поцеловались. Они меня не видели и прошли мимо.</a:t>
            </a:r>
          </a:p>
          <a:p>
            <a:pPr marL="0" indent="0">
              <a:buNone/>
            </a:pPr>
            <a:r>
              <a:rPr lang="ru-RU" dirty="0"/>
              <a:t>Я был рад за моего друга. Сегодня вечером позвоню ему и спрошу, почему он мне ничего не рассказал о новой девушке.</a:t>
            </a:r>
          </a:p>
        </p:txBody>
      </p:sp>
    </p:spTree>
    <p:extLst>
      <p:ext uri="{BB962C8B-B14F-4D97-AF65-F5344CB8AC3E}">
        <p14:creationId xmlns:p14="http://schemas.microsoft.com/office/powerpoint/2010/main" val="3240001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55C48D4-D515-456B-85FD-A1E6580EFEE9}"/>
              </a:ext>
            </a:extLst>
          </p:cNvPr>
          <p:cNvSpPr>
            <a:spLocks noGrp="1"/>
          </p:cNvSpPr>
          <p:nvPr>
            <p:ph type="title"/>
          </p:nvPr>
        </p:nvSpPr>
        <p:spPr/>
        <p:txBody>
          <a:bodyPr>
            <a:normAutofit/>
          </a:bodyPr>
          <a:lstStyle/>
          <a:p>
            <a:pPr algn="ctr"/>
            <a:r>
              <a:rPr lang="ru-RU" sz="3600" dirty="0">
                <a:latin typeface="Times New Roman" panose="02020603050405020304" pitchFamily="18" charset="0"/>
                <a:cs typeface="Times New Roman" panose="02020603050405020304" pitchFamily="18" charset="0"/>
              </a:rPr>
              <a:t>Выберите заголовок к этому тексту</a:t>
            </a:r>
          </a:p>
        </p:txBody>
      </p:sp>
      <p:sp>
        <p:nvSpPr>
          <p:cNvPr id="3" name="Объект 2">
            <a:extLst>
              <a:ext uri="{FF2B5EF4-FFF2-40B4-BE49-F238E27FC236}">
                <a16:creationId xmlns:a16="http://schemas.microsoft.com/office/drawing/2014/main" id="{15E56499-C1F9-4204-B2BC-63F1BF2FB5F6}"/>
              </a:ext>
            </a:extLst>
          </p:cNvPr>
          <p:cNvSpPr>
            <a:spLocks noGrp="1"/>
          </p:cNvSpPr>
          <p:nvPr>
            <p:ph idx="1"/>
          </p:nvPr>
        </p:nvSpPr>
        <p:spPr/>
        <p:txBody>
          <a:bodyPr>
            <a:normAutofit/>
          </a:bodyPr>
          <a:lstStyle/>
          <a:p>
            <a:r>
              <a:rPr lang="ru-RU" sz="4800" dirty="0">
                <a:latin typeface="Times New Roman" panose="02020603050405020304" pitchFamily="18" charset="0"/>
                <a:cs typeface="Times New Roman" panose="02020603050405020304" pitchFamily="18" charset="0"/>
              </a:rPr>
              <a:t>Снова вместе</a:t>
            </a:r>
          </a:p>
          <a:p>
            <a:r>
              <a:rPr lang="ru-RU" sz="4800" dirty="0">
                <a:latin typeface="Times New Roman" panose="02020603050405020304" pitchFamily="18" charset="0"/>
                <a:cs typeface="Times New Roman" panose="02020603050405020304" pitchFamily="18" charset="0"/>
              </a:rPr>
              <a:t>Любовь с первого взгляда</a:t>
            </a:r>
          </a:p>
          <a:p>
            <a:r>
              <a:rPr lang="ru-RU" sz="4800" dirty="0">
                <a:latin typeface="Times New Roman" panose="02020603050405020304" pitchFamily="18" charset="0"/>
                <a:cs typeface="Times New Roman" panose="02020603050405020304" pitchFamily="18" charset="0"/>
              </a:rPr>
              <a:t>Новые отношения</a:t>
            </a:r>
          </a:p>
        </p:txBody>
      </p:sp>
    </p:spTree>
    <p:extLst>
      <p:ext uri="{BB962C8B-B14F-4D97-AF65-F5344CB8AC3E}">
        <p14:creationId xmlns:p14="http://schemas.microsoft.com/office/powerpoint/2010/main" val="25037817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C7D993F-7F0A-4C33-B40A-E7CD3907BBB4}"/>
              </a:ext>
            </a:extLst>
          </p:cNvPr>
          <p:cNvSpPr>
            <a:spLocks noGrp="1"/>
          </p:cNvSpPr>
          <p:nvPr>
            <p:ph type="title"/>
          </p:nvPr>
        </p:nvSpPr>
        <p:spPr/>
        <p:txBody>
          <a:bodyPr>
            <a:normAutofit/>
          </a:bodyPr>
          <a:lstStyle/>
          <a:p>
            <a:pPr algn="ctr"/>
            <a:r>
              <a:rPr lang="ru-RU" sz="3600" dirty="0">
                <a:latin typeface="Times New Roman" panose="02020603050405020304" pitchFamily="18" charset="0"/>
                <a:cs typeface="Times New Roman" panose="02020603050405020304" pitchFamily="18" charset="0"/>
              </a:rPr>
              <a:t>Ответе на вопросы</a:t>
            </a:r>
          </a:p>
        </p:txBody>
      </p:sp>
      <p:sp>
        <p:nvSpPr>
          <p:cNvPr id="3" name="Объект 2">
            <a:extLst>
              <a:ext uri="{FF2B5EF4-FFF2-40B4-BE49-F238E27FC236}">
                <a16:creationId xmlns:a16="http://schemas.microsoft.com/office/drawing/2014/main" id="{49E72E2B-4027-4230-8CD1-94112AAEE1AE}"/>
              </a:ext>
            </a:extLst>
          </p:cNvPr>
          <p:cNvSpPr>
            <a:spLocks noGrp="1"/>
          </p:cNvSpPr>
          <p:nvPr>
            <p:ph idx="1"/>
          </p:nvPr>
        </p:nvSpPr>
        <p:spPr/>
        <p:txBody>
          <a:bodyPr/>
          <a:lstStyle/>
          <a:p>
            <a:pPr marL="0" lvl="0" indent="0">
              <a:buNone/>
            </a:pPr>
            <a:r>
              <a:rPr lang="ru-RU" dirty="0">
                <a:latin typeface="Times New Roman" panose="02020603050405020304" pitchFamily="18" charset="0"/>
                <a:cs typeface="Times New Roman" panose="02020603050405020304" pitchFamily="18" charset="0"/>
              </a:rPr>
              <a:t>1.Как долго Максим и его друг дружат?</a:t>
            </a:r>
          </a:p>
          <a:p>
            <a:pPr marL="0" lvl="0" indent="0">
              <a:buNone/>
            </a:pPr>
            <a:r>
              <a:rPr lang="ru-RU" dirty="0">
                <a:latin typeface="Times New Roman" panose="02020603050405020304" pitchFamily="18" charset="0"/>
                <a:cs typeface="Times New Roman" panose="02020603050405020304" pitchFamily="18" charset="0"/>
              </a:rPr>
              <a:t>2.Максим женат?</a:t>
            </a:r>
          </a:p>
          <a:p>
            <a:pPr marL="0" lvl="0" indent="0">
              <a:buNone/>
            </a:pPr>
            <a:r>
              <a:rPr lang="ru-RU" dirty="0">
                <a:latin typeface="Times New Roman" panose="02020603050405020304" pitchFamily="18" charset="0"/>
                <a:cs typeface="Times New Roman" panose="02020603050405020304" pitchFamily="18" charset="0"/>
              </a:rPr>
              <a:t>3.Через сколько месяцев после свадьбы они развелись с девушкой?</a:t>
            </a:r>
          </a:p>
          <a:p>
            <a:pPr marL="0" lvl="0" indent="0">
              <a:buNone/>
            </a:pPr>
            <a:r>
              <a:rPr lang="ru-RU" dirty="0">
                <a:latin typeface="Times New Roman" panose="02020603050405020304" pitchFamily="18" charset="0"/>
                <a:cs typeface="Times New Roman" panose="02020603050405020304" pitchFamily="18" charset="0"/>
              </a:rPr>
              <a:t>4.Почему друг Максима подумал, что теперь у максима новая девушка?</a:t>
            </a:r>
          </a:p>
          <a:p>
            <a:endParaRPr lang="ru-RU" dirty="0"/>
          </a:p>
        </p:txBody>
      </p:sp>
    </p:spTree>
    <p:extLst>
      <p:ext uri="{BB962C8B-B14F-4D97-AF65-F5344CB8AC3E}">
        <p14:creationId xmlns:p14="http://schemas.microsoft.com/office/powerpoint/2010/main" val="404798177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0344399-9548-49B4-98DD-DF6F2AE8C90A}"/>
              </a:ext>
            </a:extLst>
          </p:cNvPr>
          <p:cNvSpPr>
            <a:spLocks noGrp="1"/>
          </p:cNvSpPr>
          <p:nvPr>
            <p:ph type="title"/>
          </p:nvPr>
        </p:nvSpPr>
        <p:spPr/>
        <p:txBody>
          <a:bodyPr>
            <a:normAutofit/>
          </a:bodyPr>
          <a:lstStyle/>
          <a:p>
            <a:pPr algn="ctr"/>
            <a:r>
              <a:rPr lang="ru-RU" sz="3600" dirty="0">
                <a:latin typeface="Times New Roman" panose="02020603050405020304" pitchFamily="18" charset="0"/>
                <a:cs typeface="Times New Roman" panose="02020603050405020304" pitchFamily="18" charset="0"/>
              </a:rPr>
              <a:t>Расположите фрагменты истории в правильном порядке</a:t>
            </a:r>
          </a:p>
        </p:txBody>
      </p:sp>
      <p:pic>
        <p:nvPicPr>
          <p:cNvPr id="4" name="Объект 3">
            <a:extLst>
              <a:ext uri="{FF2B5EF4-FFF2-40B4-BE49-F238E27FC236}">
                <a16:creationId xmlns:a16="http://schemas.microsoft.com/office/drawing/2014/main" id="{ECE03900-29A9-48BB-BDAC-D4C151392945}"/>
              </a:ext>
            </a:extLst>
          </p:cNvPr>
          <p:cNvPicPr>
            <a:picLocks noGrp="1" noChangeAspect="1"/>
          </p:cNvPicPr>
          <p:nvPr>
            <p:ph idx="1"/>
          </p:nvPr>
        </p:nvPicPr>
        <p:blipFill rotWithShape="1">
          <a:blip r:embed="rId2"/>
          <a:srcRect l="50000" t="21087" r="6672" b="59415"/>
          <a:stretch/>
        </p:blipFill>
        <p:spPr>
          <a:xfrm>
            <a:off x="0" y="2282545"/>
            <a:ext cx="4383464" cy="2958837"/>
          </a:xfrm>
          <a:prstGeom prst="rect">
            <a:avLst/>
          </a:prstGeom>
        </p:spPr>
      </p:pic>
      <p:pic>
        <p:nvPicPr>
          <p:cNvPr id="5" name="Рисунок 4">
            <a:extLst>
              <a:ext uri="{FF2B5EF4-FFF2-40B4-BE49-F238E27FC236}">
                <a16:creationId xmlns:a16="http://schemas.microsoft.com/office/drawing/2014/main" id="{73FD6F3C-54AB-4EC6-8672-3DB2E5ACFDAC}"/>
              </a:ext>
            </a:extLst>
          </p:cNvPr>
          <p:cNvPicPr>
            <a:picLocks noChangeAspect="1"/>
          </p:cNvPicPr>
          <p:nvPr/>
        </p:nvPicPr>
        <p:blipFill rotWithShape="1">
          <a:blip r:embed="rId2"/>
          <a:srcRect l="50000" t="41100" r="4983" b="38144"/>
          <a:stretch/>
        </p:blipFill>
        <p:spPr>
          <a:xfrm>
            <a:off x="4531937" y="2383254"/>
            <a:ext cx="3976539" cy="2750187"/>
          </a:xfrm>
          <a:prstGeom prst="rect">
            <a:avLst/>
          </a:prstGeom>
        </p:spPr>
      </p:pic>
      <p:pic>
        <p:nvPicPr>
          <p:cNvPr id="6" name="Рисунок 5">
            <a:extLst>
              <a:ext uri="{FF2B5EF4-FFF2-40B4-BE49-F238E27FC236}">
                <a16:creationId xmlns:a16="http://schemas.microsoft.com/office/drawing/2014/main" id="{73B4AE86-68A8-47CB-A9FB-9C2B33CFC42C}"/>
              </a:ext>
            </a:extLst>
          </p:cNvPr>
          <p:cNvPicPr>
            <a:picLocks noChangeAspect="1"/>
          </p:cNvPicPr>
          <p:nvPr/>
        </p:nvPicPr>
        <p:blipFill rotWithShape="1">
          <a:blip r:embed="rId2"/>
          <a:srcRect l="50276" t="63643" r="7044" b="15601"/>
          <a:stretch/>
        </p:blipFill>
        <p:spPr>
          <a:xfrm>
            <a:off x="8656949" y="2472135"/>
            <a:ext cx="3644239" cy="2658358"/>
          </a:xfrm>
          <a:prstGeom prst="rect">
            <a:avLst/>
          </a:prstGeom>
        </p:spPr>
      </p:pic>
    </p:spTree>
    <p:extLst>
      <p:ext uri="{BB962C8B-B14F-4D97-AF65-F5344CB8AC3E}">
        <p14:creationId xmlns:p14="http://schemas.microsoft.com/office/powerpoint/2010/main" val="107432218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A5BC2F0-F441-4EF9-A1BB-8E072E7EFB6F}"/>
              </a:ext>
            </a:extLst>
          </p:cNvPr>
          <p:cNvSpPr>
            <a:spLocks noGrp="1"/>
          </p:cNvSpPr>
          <p:nvPr>
            <p:ph type="title"/>
          </p:nvPr>
        </p:nvSpPr>
        <p:spPr/>
        <p:txBody>
          <a:bodyPr>
            <a:normAutofit/>
          </a:bodyPr>
          <a:lstStyle/>
          <a:p>
            <a:pPr algn="ctr"/>
            <a:r>
              <a:rPr lang="ru-RU" sz="3600" dirty="0">
                <a:latin typeface="Times New Roman" panose="02020603050405020304" pitchFamily="18" charset="0"/>
                <a:cs typeface="Times New Roman" panose="02020603050405020304" pitchFamily="18" charset="0"/>
              </a:rPr>
              <a:t>Восстановите предложения: выберите глагол справа, поставьте его в нужную форму</a:t>
            </a:r>
          </a:p>
        </p:txBody>
      </p:sp>
      <p:sp>
        <p:nvSpPr>
          <p:cNvPr id="3" name="Объект 2">
            <a:extLst>
              <a:ext uri="{FF2B5EF4-FFF2-40B4-BE49-F238E27FC236}">
                <a16:creationId xmlns:a16="http://schemas.microsoft.com/office/drawing/2014/main" id="{9E229968-4F48-478B-8332-DADE451DA8EA}"/>
              </a:ext>
            </a:extLst>
          </p:cNvPr>
          <p:cNvSpPr>
            <a:spLocks noGrp="1"/>
          </p:cNvSpPr>
          <p:nvPr>
            <p:ph idx="1"/>
          </p:nvPr>
        </p:nvSpPr>
        <p:spPr/>
        <p:txBody>
          <a:bodyPr/>
          <a:lstStyle/>
          <a:p>
            <a:r>
              <a:rPr lang="ru-RU" i="1" dirty="0"/>
              <a:t>Образец</a:t>
            </a:r>
            <a:r>
              <a:rPr lang="ru-RU" dirty="0"/>
              <a:t>. Это известный художник. Я познакомился с ним на выставке. Нас познакомил мой друг, который его хорошо знает. </a:t>
            </a:r>
            <a:r>
              <a:rPr lang="en-US" dirty="0"/>
              <a:t>/ </a:t>
            </a:r>
            <a:r>
              <a:rPr lang="ru-RU" b="1" dirty="0"/>
              <a:t>познакомить</a:t>
            </a:r>
            <a:r>
              <a:rPr lang="ru-RU" dirty="0"/>
              <a:t>, </a:t>
            </a:r>
            <a:r>
              <a:rPr lang="ru-RU" b="1" dirty="0"/>
              <a:t>познакомиться</a:t>
            </a:r>
          </a:p>
          <a:p>
            <a:r>
              <a:rPr lang="ru-RU" dirty="0"/>
              <a:t>Вчера моя бабушка приехала к нам в гости. Я … её на вокзале. Дома она … со своими детьми и внуками.</a:t>
            </a:r>
            <a:r>
              <a:rPr lang="en-US" b="1" dirty="0"/>
              <a:t>/ </a:t>
            </a:r>
            <a:r>
              <a:rPr lang="ru-RU" b="1" dirty="0"/>
              <a:t>встретить, встретиться</a:t>
            </a:r>
          </a:p>
          <a:p>
            <a:r>
              <a:rPr lang="ru-RU" dirty="0"/>
              <a:t>Мы часто ссоримся с моим другом и не хотим… . Наши родители всегда … нас.</a:t>
            </a:r>
            <a:r>
              <a:rPr lang="en-US" b="1" dirty="0"/>
              <a:t>/</a:t>
            </a:r>
            <a:r>
              <a:rPr lang="ru-RU" b="1" dirty="0"/>
              <a:t> мирить, мириться</a:t>
            </a:r>
          </a:p>
          <a:p>
            <a:r>
              <a:rPr lang="ru-RU" dirty="0"/>
              <a:t>Когда мать и дочь…, они всегда … .</a:t>
            </a:r>
            <a:r>
              <a:rPr lang="en-US" b="1" dirty="0"/>
              <a:t>/</a:t>
            </a:r>
            <a:r>
              <a:rPr lang="ru-RU" b="1" dirty="0"/>
              <a:t> встречать, встречаться, целовать, целоваться</a:t>
            </a:r>
          </a:p>
          <a:p>
            <a:endParaRPr lang="ru-RU" b="1" dirty="0"/>
          </a:p>
          <a:p>
            <a:pPr marL="0" indent="0">
              <a:buNone/>
            </a:pPr>
            <a:endParaRPr lang="ru-RU" b="1" dirty="0"/>
          </a:p>
          <a:p>
            <a:endParaRPr lang="ru-RU" dirty="0"/>
          </a:p>
        </p:txBody>
      </p:sp>
    </p:spTree>
    <p:extLst>
      <p:ext uri="{BB962C8B-B14F-4D97-AF65-F5344CB8AC3E}">
        <p14:creationId xmlns:p14="http://schemas.microsoft.com/office/powerpoint/2010/main" val="228375270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FC22639-BE12-483D-8714-AC5E3255BA28}"/>
              </a:ext>
            </a:extLst>
          </p:cNvPr>
          <p:cNvSpPr>
            <a:spLocks noGrp="1"/>
          </p:cNvSpPr>
          <p:nvPr>
            <p:ph type="title"/>
          </p:nvPr>
        </p:nvSpPr>
        <p:spPr>
          <a:xfrm>
            <a:off x="1498076" y="365125"/>
            <a:ext cx="10515600" cy="1325563"/>
          </a:xfrm>
        </p:spPr>
        <p:txBody>
          <a:bodyPr>
            <a:normAutofit/>
          </a:bodyPr>
          <a:lstStyle/>
          <a:p>
            <a:pPr algn="ctr"/>
            <a:r>
              <a:rPr lang="ru-RU" sz="3600" dirty="0">
                <a:latin typeface="Times New Roman" panose="02020603050405020304" pitchFamily="18" charset="0"/>
                <a:cs typeface="Times New Roman" panose="02020603050405020304" pitchFamily="18" charset="0"/>
              </a:rPr>
              <a:t>Прочитайте образец, замените слова на взаимно-возвратные глаголы </a:t>
            </a:r>
          </a:p>
        </p:txBody>
      </p:sp>
      <p:sp>
        <p:nvSpPr>
          <p:cNvPr id="5" name="Объект 4">
            <a:extLst>
              <a:ext uri="{FF2B5EF4-FFF2-40B4-BE49-F238E27FC236}">
                <a16:creationId xmlns:a16="http://schemas.microsoft.com/office/drawing/2014/main" id="{6DEA027D-7B23-41CA-B98A-B92AB30B6F3B}"/>
              </a:ext>
            </a:extLst>
          </p:cNvPr>
          <p:cNvSpPr>
            <a:spLocks noGrp="1"/>
          </p:cNvSpPr>
          <p:nvPr>
            <p:ph idx="1"/>
          </p:nvPr>
        </p:nvSpPr>
        <p:spPr/>
        <p:txBody>
          <a:bodyPr>
            <a:normAutofit fontScale="85000" lnSpcReduction="20000"/>
          </a:bodyPr>
          <a:lstStyle/>
          <a:p>
            <a:r>
              <a:rPr lang="ru-RU" dirty="0"/>
              <a:t>1. Он познакомил маму с Анной.</a:t>
            </a:r>
          </a:p>
          <a:p>
            <a:pPr marL="0" indent="0">
              <a:buNone/>
            </a:pPr>
            <a:r>
              <a:rPr lang="ru-RU" b="1" i="1" dirty="0"/>
              <a:t>Пример</a:t>
            </a:r>
            <a:r>
              <a:rPr lang="ru-RU" i="1" dirty="0"/>
              <a:t>. Мама с Анной познакомились.</a:t>
            </a:r>
            <a:endParaRPr lang="ru-RU" dirty="0"/>
          </a:p>
          <a:p>
            <a:r>
              <a:rPr lang="ru-RU" dirty="0"/>
              <a:t>2. Он помирил Анну с подругой.</a:t>
            </a:r>
          </a:p>
          <a:p>
            <a:r>
              <a:rPr lang="ru-RU" dirty="0"/>
              <a:t>3. Она обняла его.</a:t>
            </a:r>
          </a:p>
          <a:p>
            <a:r>
              <a:rPr lang="ru-RU" dirty="0"/>
              <a:t>4. Он держал её за руку.</a:t>
            </a:r>
          </a:p>
          <a:p>
            <a:r>
              <a:rPr lang="ru-RU" dirty="0"/>
              <a:t>5. Она развелась с ним.</a:t>
            </a:r>
          </a:p>
          <a:p>
            <a:r>
              <a:rPr lang="ru-RU" dirty="0"/>
              <a:t>6. он женился на ней.</a:t>
            </a:r>
          </a:p>
          <a:p>
            <a:r>
              <a:rPr lang="ru-RU" dirty="0"/>
              <a:t>7. Она поцеловала его.</a:t>
            </a:r>
          </a:p>
          <a:p>
            <a:r>
              <a:rPr lang="ru-RU" dirty="0"/>
              <a:t>8. Он подружился с ней в детстве.</a:t>
            </a:r>
          </a:p>
          <a:p>
            <a:r>
              <a:rPr lang="ru-RU" dirty="0"/>
              <a:t>9. Марина поссорилась с Сергеем.</a:t>
            </a:r>
          </a:p>
          <a:p>
            <a:r>
              <a:rPr lang="ru-RU" dirty="0"/>
              <a:t>10. Марат встретился вчера с Ольгой.</a:t>
            </a:r>
          </a:p>
          <a:p>
            <a:endParaRPr lang="ru-RU" dirty="0"/>
          </a:p>
        </p:txBody>
      </p:sp>
    </p:spTree>
    <p:extLst>
      <p:ext uri="{BB962C8B-B14F-4D97-AF65-F5344CB8AC3E}">
        <p14:creationId xmlns:p14="http://schemas.microsoft.com/office/powerpoint/2010/main" val="307575491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51BB373-C153-493E-B3FE-C572654F95EB}"/>
              </a:ext>
            </a:extLst>
          </p:cNvPr>
          <p:cNvSpPr>
            <a:spLocks noGrp="1"/>
          </p:cNvSpPr>
          <p:nvPr>
            <p:ph type="title"/>
          </p:nvPr>
        </p:nvSpPr>
        <p:spPr/>
        <p:txBody>
          <a:bodyPr>
            <a:noAutofit/>
          </a:bodyPr>
          <a:lstStyle/>
          <a:p>
            <a:pPr algn="ctr"/>
            <a:r>
              <a:rPr lang="ru-RU" sz="3600" dirty="0">
                <a:latin typeface="Times New Roman" panose="02020603050405020304" pitchFamily="18" charset="0"/>
                <a:cs typeface="Times New Roman" panose="02020603050405020304" pitchFamily="18" charset="0"/>
              </a:rPr>
              <a:t>Послушайте историю Арнольда, Марчелло и Франчески. Расположите картинки в правильном порядке</a:t>
            </a:r>
            <a:br>
              <a:rPr lang="ru-RU" sz="3600" dirty="0">
                <a:latin typeface="Times New Roman" panose="02020603050405020304" pitchFamily="18" charset="0"/>
                <a:cs typeface="Times New Roman" panose="02020603050405020304" pitchFamily="18" charset="0"/>
              </a:rPr>
            </a:br>
            <a:endParaRPr lang="ru-RU" sz="3600" dirty="0">
              <a:latin typeface="Times New Roman" panose="02020603050405020304" pitchFamily="18" charset="0"/>
              <a:cs typeface="Times New Roman" panose="02020603050405020304" pitchFamily="18" charset="0"/>
            </a:endParaRPr>
          </a:p>
        </p:txBody>
      </p:sp>
      <p:pic>
        <p:nvPicPr>
          <p:cNvPr id="4" name="Объект 3">
            <a:extLst>
              <a:ext uri="{FF2B5EF4-FFF2-40B4-BE49-F238E27FC236}">
                <a16:creationId xmlns:a16="http://schemas.microsoft.com/office/drawing/2014/main" id="{4A90686D-E32E-4CF1-AA86-B712D4257EC6}"/>
              </a:ext>
            </a:extLst>
          </p:cNvPr>
          <p:cNvPicPr>
            <a:picLocks noGrp="1" noChangeAspect="1"/>
          </p:cNvPicPr>
          <p:nvPr>
            <p:ph idx="1"/>
          </p:nvPr>
        </p:nvPicPr>
        <p:blipFill rotWithShape="1">
          <a:blip r:embed="rId5"/>
          <a:srcRect l="12250" t="11989" r="18510" b="67864"/>
          <a:stretch/>
        </p:blipFill>
        <p:spPr>
          <a:xfrm>
            <a:off x="545969" y="1621410"/>
            <a:ext cx="6015146" cy="2264816"/>
          </a:xfrm>
          <a:prstGeom prst="rect">
            <a:avLst/>
          </a:prstGeom>
        </p:spPr>
      </p:pic>
      <p:pic>
        <p:nvPicPr>
          <p:cNvPr id="5" name="Рисунок 4">
            <a:extLst>
              <a:ext uri="{FF2B5EF4-FFF2-40B4-BE49-F238E27FC236}">
                <a16:creationId xmlns:a16="http://schemas.microsoft.com/office/drawing/2014/main" id="{4E99DE28-C238-43AC-9C37-EB4CBB8564DA}"/>
              </a:ext>
            </a:extLst>
          </p:cNvPr>
          <p:cNvPicPr>
            <a:picLocks noChangeAspect="1"/>
          </p:cNvPicPr>
          <p:nvPr/>
        </p:nvPicPr>
        <p:blipFill rotWithShape="1">
          <a:blip r:embed="rId5"/>
          <a:srcRect l="13241" t="32062" r="17925" b="48609"/>
          <a:stretch/>
        </p:blipFill>
        <p:spPr>
          <a:xfrm>
            <a:off x="6627043" y="1621410"/>
            <a:ext cx="5682004" cy="2255389"/>
          </a:xfrm>
          <a:prstGeom prst="rect">
            <a:avLst/>
          </a:prstGeom>
        </p:spPr>
      </p:pic>
      <p:pic>
        <p:nvPicPr>
          <p:cNvPr id="6" name="Рисунок 5">
            <a:extLst>
              <a:ext uri="{FF2B5EF4-FFF2-40B4-BE49-F238E27FC236}">
                <a16:creationId xmlns:a16="http://schemas.microsoft.com/office/drawing/2014/main" id="{78633185-3301-4FDB-81E8-5948970A7B4C}"/>
              </a:ext>
            </a:extLst>
          </p:cNvPr>
          <p:cNvPicPr>
            <a:picLocks noChangeAspect="1"/>
          </p:cNvPicPr>
          <p:nvPr/>
        </p:nvPicPr>
        <p:blipFill rotWithShape="1">
          <a:blip r:embed="rId5"/>
          <a:srcRect l="13242" t="52646" r="17925" b="25635"/>
          <a:stretch/>
        </p:blipFill>
        <p:spPr>
          <a:xfrm>
            <a:off x="545969" y="4028972"/>
            <a:ext cx="6617617" cy="2701765"/>
          </a:xfrm>
          <a:prstGeom prst="rect">
            <a:avLst/>
          </a:prstGeom>
        </p:spPr>
      </p:pic>
      <p:pic>
        <p:nvPicPr>
          <p:cNvPr id="7" name="3.1-6 Franceska. Marcello, Arnold">
            <a:hlinkClick r:id="" action="ppaction://media"/>
            <a:extLst>
              <a:ext uri="{FF2B5EF4-FFF2-40B4-BE49-F238E27FC236}">
                <a16:creationId xmlns:a16="http://schemas.microsoft.com/office/drawing/2014/main" id="{37931780-4BF1-496D-A457-D740D4B0970D}"/>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871026" y="4156704"/>
            <a:ext cx="1300495" cy="1300495"/>
          </a:xfrm>
          <a:prstGeom prst="rect">
            <a:avLst/>
          </a:prstGeom>
        </p:spPr>
      </p:pic>
    </p:spTree>
    <p:extLst>
      <p:ext uri="{BB962C8B-B14F-4D97-AF65-F5344CB8AC3E}">
        <p14:creationId xmlns:p14="http://schemas.microsoft.com/office/powerpoint/2010/main" val="27409414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1182"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a:extLst>
              <a:ext uri="{FF2B5EF4-FFF2-40B4-BE49-F238E27FC236}">
                <a16:creationId xmlns:a16="http://schemas.microsoft.com/office/drawing/2014/main" id="{750D2855-070B-41AC-BF04-8BC6B18D35CD}"/>
              </a:ext>
            </a:extLst>
          </p:cNvPr>
          <p:cNvSpPr>
            <a:spLocks noGrp="1"/>
          </p:cNvSpPr>
          <p:nvPr>
            <p:ph type="title"/>
          </p:nvPr>
        </p:nvSpPr>
        <p:spPr/>
        <p:txBody>
          <a:bodyPr>
            <a:normAutofit/>
          </a:bodyPr>
          <a:lstStyle/>
          <a:p>
            <a:pPr algn="ctr"/>
            <a:r>
              <a:rPr lang="ru-RU" sz="3600" dirty="0">
                <a:latin typeface="Times New Roman" panose="02020603050405020304" pitchFamily="18" charset="0"/>
                <a:cs typeface="Times New Roman" panose="02020603050405020304" pitchFamily="18" charset="0"/>
              </a:rPr>
              <a:t>Прочитайте текст, подчерните взаимно-возвратные глаголы</a:t>
            </a:r>
          </a:p>
        </p:txBody>
      </p:sp>
      <p:sp>
        <p:nvSpPr>
          <p:cNvPr id="6" name="Объект 5">
            <a:extLst>
              <a:ext uri="{FF2B5EF4-FFF2-40B4-BE49-F238E27FC236}">
                <a16:creationId xmlns:a16="http://schemas.microsoft.com/office/drawing/2014/main" id="{7246C137-1802-499D-A9D8-222209022C70}"/>
              </a:ext>
            </a:extLst>
          </p:cNvPr>
          <p:cNvSpPr>
            <a:spLocks noGrp="1"/>
          </p:cNvSpPr>
          <p:nvPr>
            <p:ph idx="1"/>
          </p:nvPr>
        </p:nvSpPr>
        <p:spPr>
          <a:xfrm>
            <a:off x="263951" y="1574276"/>
            <a:ext cx="11802357" cy="5109328"/>
          </a:xfrm>
        </p:spPr>
        <p:txBody>
          <a:bodyPr>
            <a:normAutofit fontScale="92500" lnSpcReduction="20000"/>
          </a:bodyPr>
          <a:lstStyle/>
          <a:p>
            <a:pPr marL="0" indent="0">
              <a:buNone/>
            </a:pPr>
            <a:r>
              <a:rPr lang="ru-RU" dirty="0"/>
              <a:t>Арнольд и Франческа познакомились в Италии. Арнольд – австриец, который приехал в отпуск в Италию. А Франческа – итальянка. Это была любовь с первого взгляда. Они поменялись номерами телефонов и договорились позвонить друг другу вечером. Но, когда Арнольд хотел позвонить Франческе, он понял, что потерял телефон. Франческа тоже звонила ему, но никто не ответил. Они уже подумали, что больше никогда не встретятся. Но через 3 дня Арнольд получил электронное письмо от мамы. Мама сказала, что сегодня ей позвонил мужчина с телефона Арнольда. Его зовут Марчелло.</a:t>
            </a:r>
          </a:p>
          <a:p>
            <a:pPr marL="0" indent="0">
              <a:buNone/>
            </a:pPr>
            <a:r>
              <a:rPr lang="ru-RU" dirty="0"/>
              <a:t>Марчелло нашёл телефон в парке. Он сказал, что он смог найти номер мамы Арнольда, только потому что в телефоне был номер мамы в случае </a:t>
            </a:r>
            <a:r>
              <a:rPr lang="en-US" dirty="0"/>
              <a:t>SOS</a:t>
            </a:r>
            <a:r>
              <a:rPr lang="ru-RU" dirty="0"/>
              <a:t>. Он сказал, что будет ждать в парке около фонтана в 8 часов, чтобы вернуть телефон её сыну. Арнольд был очень счастлив. Он пришёл на встречу, познакомился с Марчелло очень понравился Арнольду. Когда они вышли из бара, к Марчелло подошла девушка. Это была та девушка, с которой познакомился Арнольд 3 дня назад. Это была Франческа. Арнольд даже не мог и подумать, что Марчелло – это брат Франчески.</a:t>
            </a:r>
          </a:p>
          <a:p>
            <a:pPr marL="0" indent="0">
              <a:buNone/>
            </a:pPr>
            <a:endParaRPr lang="ru-RU" dirty="0"/>
          </a:p>
        </p:txBody>
      </p:sp>
    </p:spTree>
    <p:extLst>
      <p:ext uri="{BB962C8B-B14F-4D97-AF65-F5344CB8AC3E}">
        <p14:creationId xmlns:p14="http://schemas.microsoft.com/office/powerpoint/2010/main" val="210305810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00ECA9D-BD12-460B-B4DE-F6684A4FA9E7}"/>
              </a:ext>
            </a:extLst>
          </p:cNvPr>
          <p:cNvSpPr>
            <a:spLocks noGrp="1"/>
          </p:cNvSpPr>
          <p:nvPr>
            <p:ph type="title"/>
          </p:nvPr>
        </p:nvSpPr>
        <p:spPr>
          <a:xfrm>
            <a:off x="838200" y="365125"/>
            <a:ext cx="10515600" cy="1030041"/>
          </a:xfrm>
        </p:spPr>
        <p:txBody>
          <a:bodyPr>
            <a:normAutofit/>
          </a:bodyPr>
          <a:lstStyle/>
          <a:p>
            <a:pPr algn="ctr"/>
            <a:r>
              <a:rPr lang="ru-RU" sz="4800" dirty="0">
                <a:latin typeface="Times New Roman" panose="02020603050405020304" pitchFamily="18" charset="0"/>
                <a:cs typeface="Times New Roman" panose="02020603050405020304" pitchFamily="18" charset="0"/>
              </a:rPr>
              <a:t>Ответе на вопросы</a:t>
            </a:r>
          </a:p>
        </p:txBody>
      </p:sp>
      <p:sp>
        <p:nvSpPr>
          <p:cNvPr id="4" name="Объект 3">
            <a:extLst>
              <a:ext uri="{FF2B5EF4-FFF2-40B4-BE49-F238E27FC236}">
                <a16:creationId xmlns:a16="http://schemas.microsoft.com/office/drawing/2014/main" id="{03BF8849-3A49-4074-BD12-340F055971F8}"/>
              </a:ext>
            </a:extLst>
          </p:cNvPr>
          <p:cNvSpPr>
            <a:spLocks noGrp="1"/>
          </p:cNvSpPr>
          <p:nvPr>
            <p:ph idx="1"/>
          </p:nvPr>
        </p:nvSpPr>
        <p:spPr>
          <a:xfrm>
            <a:off x="838200" y="1395166"/>
            <a:ext cx="10515600" cy="5194169"/>
          </a:xfrm>
        </p:spPr>
        <p:txBody>
          <a:bodyPr/>
          <a:lstStyle/>
          <a:p>
            <a:pPr lvl="0"/>
            <a:r>
              <a:rPr lang="ru-RU" sz="3600" dirty="0"/>
              <a:t>Кто по национальности Арнольд, Франческа и Марчелло?</a:t>
            </a:r>
          </a:p>
          <a:p>
            <a:pPr lvl="0"/>
            <a:r>
              <a:rPr lang="ru-RU" sz="3600" dirty="0"/>
              <a:t>Где познакомились Арнольд и Франческа?</a:t>
            </a:r>
          </a:p>
          <a:p>
            <a:pPr lvl="0"/>
            <a:r>
              <a:rPr lang="ru-RU" sz="3600" dirty="0"/>
              <a:t>Где Арнольд потерял телефон?</a:t>
            </a:r>
          </a:p>
          <a:p>
            <a:pPr lvl="0"/>
            <a:r>
              <a:rPr lang="ru-RU" sz="3600" dirty="0"/>
              <a:t>Кто нашёл телефон Арнольда?</a:t>
            </a:r>
          </a:p>
          <a:p>
            <a:pPr lvl="0"/>
            <a:r>
              <a:rPr lang="ru-RU" sz="3600" dirty="0"/>
              <a:t>Почему Марчелло позвонил маме Арнольда?</a:t>
            </a:r>
          </a:p>
          <a:p>
            <a:pPr lvl="0"/>
            <a:r>
              <a:rPr lang="ru-RU" sz="3600" dirty="0"/>
              <a:t>Почему Арнольд пригласил Марчелло в бар?</a:t>
            </a:r>
          </a:p>
          <a:p>
            <a:pPr lvl="0"/>
            <a:r>
              <a:rPr lang="ru-RU" sz="3600" dirty="0"/>
              <a:t>Откуда Франческа знает Марчелло?</a:t>
            </a:r>
          </a:p>
          <a:p>
            <a:pPr marL="0" indent="0">
              <a:buNone/>
            </a:pPr>
            <a:endParaRPr lang="ru-RU" dirty="0"/>
          </a:p>
        </p:txBody>
      </p:sp>
    </p:spTree>
    <p:extLst>
      <p:ext uri="{BB962C8B-B14F-4D97-AF65-F5344CB8AC3E}">
        <p14:creationId xmlns:p14="http://schemas.microsoft.com/office/powerpoint/2010/main" val="89484282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6159B82-83C4-4149-9EFA-73A8D02A5738}"/>
              </a:ext>
            </a:extLst>
          </p:cNvPr>
          <p:cNvSpPr>
            <a:spLocks noGrp="1"/>
          </p:cNvSpPr>
          <p:nvPr>
            <p:ph type="title"/>
          </p:nvPr>
        </p:nvSpPr>
        <p:spPr/>
        <p:txBody>
          <a:bodyPr>
            <a:noAutofit/>
          </a:bodyPr>
          <a:lstStyle/>
          <a:p>
            <a:pPr algn="ctr"/>
            <a:r>
              <a:rPr lang="ru-RU" sz="3600" dirty="0">
                <a:latin typeface="Times New Roman" panose="02020603050405020304" pitchFamily="18" charset="0"/>
                <a:cs typeface="Times New Roman" panose="02020603050405020304" pitchFamily="18" charset="0"/>
              </a:rPr>
              <a:t>Как вы думайте, чем закончилась эта история? Воспользуйтесь глаголами, которые мы сегодня изучили и придумай конец истории</a:t>
            </a:r>
          </a:p>
        </p:txBody>
      </p:sp>
      <p:pic>
        <p:nvPicPr>
          <p:cNvPr id="4" name="Объект 3">
            <a:extLst>
              <a:ext uri="{FF2B5EF4-FFF2-40B4-BE49-F238E27FC236}">
                <a16:creationId xmlns:a16="http://schemas.microsoft.com/office/drawing/2014/main" id="{29EC2606-4DD4-45A7-AF87-EA6AF70905A1}"/>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838200" y="2027407"/>
            <a:ext cx="3715789" cy="2477193"/>
          </a:xfrm>
          <a:prstGeom prst="rect">
            <a:avLst/>
          </a:prstGeom>
        </p:spPr>
      </p:pic>
      <p:pic>
        <p:nvPicPr>
          <p:cNvPr id="5" name="Объект 4">
            <a:extLst>
              <a:ext uri="{FF2B5EF4-FFF2-40B4-BE49-F238E27FC236}">
                <a16:creationId xmlns:a16="http://schemas.microsoft.com/office/drawing/2014/main" id="{79D6FC5A-2947-445F-B0CD-EBA635AB80F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51896" y="3868557"/>
            <a:ext cx="4401507" cy="2934911"/>
          </a:xfrm>
          <a:prstGeom prst="rect">
            <a:avLst/>
          </a:prstGeom>
        </p:spPr>
      </p:pic>
      <p:pic>
        <p:nvPicPr>
          <p:cNvPr id="6" name="Объект 4">
            <a:extLst>
              <a:ext uri="{FF2B5EF4-FFF2-40B4-BE49-F238E27FC236}">
                <a16:creationId xmlns:a16="http://schemas.microsoft.com/office/drawing/2014/main" id="{B33A3CB1-AAC1-4CE6-A36D-9C468265A53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33282" y="4777360"/>
            <a:ext cx="2679957" cy="1786638"/>
          </a:xfrm>
          <a:prstGeom prst="rect">
            <a:avLst/>
          </a:prstGeom>
        </p:spPr>
      </p:pic>
      <p:pic>
        <p:nvPicPr>
          <p:cNvPr id="7" name="Рисунок 6">
            <a:extLst>
              <a:ext uri="{FF2B5EF4-FFF2-40B4-BE49-F238E27FC236}">
                <a16:creationId xmlns:a16="http://schemas.microsoft.com/office/drawing/2014/main" id="{8C60A435-14C0-4668-8305-A7D50E627FE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448243" y="4649443"/>
            <a:ext cx="3403653" cy="1914555"/>
          </a:xfrm>
          <a:prstGeom prst="rect">
            <a:avLst/>
          </a:prstGeom>
        </p:spPr>
      </p:pic>
      <p:pic>
        <p:nvPicPr>
          <p:cNvPr id="8" name="Рисунок 7">
            <a:extLst>
              <a:ext uri="{FF2B5EF4-FFF2-40B4-BE49-F238E27FC236}">
                <a16:creationId xmlns:a16="http://schemas.microsoft.com/office/drawing/2014/main" id="{41792B8C-B9C8-4FD7-AD0F-5630B8675EB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006148" y="1835531"/>
            <a:ext cx="3448859" cy="2298341"/>
          </a:xfrm>
          <a:prstGeom prst="rect">
            <a:avLst/>
          </a:prstGeom>
        </p:spPr>
      </p:pic>
    </p:spTree>
    <p:extLst>
      <p:ext uri="{BB962C8B-B14F-4D97-AF65-F5344CB8AC3E}">
        <p14:creationId xmlns:p14="http://schemas.microsoft.com/office/powerpoint/2010/main" val="198008637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a:extLst>
              <a:ext uri="{FF2B5EF4-FFF2-40B4-BE49-F238E27FC236}">
                <a16:creationId xmlns:a16="http://schemas.microsoft.com/office/drawing/2014/main" id="{568E0145-5524-4B43-AC6B-51A4BD385B8D}"/>
              </a:ext>
            </a:extLst>
          </p:cNvPr>
          <p:cNvSpPr>
            <a:spLocks noGrp="1"/>
          </p:cNvSpPr>
          <p:nvPr>
            <p:ph type="title"/>
          </p:nvPr>
        </p:nvSpPr>
        <p:spPr/>
        <p:txBody>
          <a:bodyPr>
            <a:noAutofit/>
          </a:bodyPr>
          <a:lstStyle/>
          <a:p>
            <a:pPr algn="ctr"/>
            <a:r>
              <a:rPr lang="ru-RU" sz="2800" dirty="0">
                <a:latin typeface="Times New Roman" panose="02020603050405020304" pitchFamily="18" charset="0"/>
                <a:cs typeface="Times New Roman" panose="02020603050405020304" pitchFamily="18" charset="0"/>
              </a:rPr>
              <a:t>Посмотрите на слайд. Даны картинки. Вам нужно определить, что это за глагол, подписать и распределить в правильную группу </a:t>
            </a:r>
            <a:br>
              <a:rPr lang="ru-RU" sz="2800" dirty="0">
                <a:latin typeface="Times New Roman" panose="02020603050405020304" pitchFamily="18" charset="0"/>
                <a:cs typeface="Times New Roman" panose="02020603050405020304" pitchFamily="18" charset="0"/>
              </a:rPr>
            </a:br>
            <a:endParaRPr lang="ru-RU" sz="2800" dirty="0">
              <a:latin typeface="Times New Roman" panose="02020603050405020304" pitchFamily="18" charset="0"/>
              <a:cs typeface="Times New Roman" panose="02020603050405020304" pitchFamily="18" charset="0"/>
            </a:endParaRPr>
          </a:p>
        </p:txBody>
      </p:sp>
      <p:sp>
        <p:nvSpPr>
          <p:cNvPr id="5" name="Текст 4">
            <a:extLst>
              <a:ext uri="{FF2B5EF4-FFF2-40B4-BE49-F238E27FC236}">
                <a16:creationId xmlns:a16="http://schemas.microsoft.com/office/drawing/2014/main" id="{419FDAB5-7B41-4477-A061-155E1FC85C13}"/>
              </a:ext>
            </a:extLst>
          </p:cNvPr>
          <p:cNvSpPr>
            <a:spLocks noGrp="1"/>
          </p:cNvSpPr>
          <p:nvPr>
            <p:ph type="body" idx="1"/>
          </p:nvPr>
        </p:nvSpPr>
        <p:spPr>
          <a:xfrm>
            <a:off x="839788" y="1291473"/>
            <a:ext cx="5157787" cy="612742"/>
          </a:xfrm>
        </p:spPr>
        <p:txBody>
          <a:bodyPr/>
          <a:lstStyle/>
          <a:p>
            <a:r>
              <a:rPr lang="ru-RU" dirty="0"/>
              <a:t>Собственно-возвратные</a:t>
            </a:r>
          </a:p>
        </p:txBody>
      </p:sp>
      <p:pic>
        <p:nvPicPr>
          <p:cNvPr id="10" name="Объект 9">
            <a:extLst>
              <a:ext uri="{FF2B5EF4-FFF2-40B4-BE49-F238E27FC236}">
                <a16:creationId xmlns:a16="http://schemas.microsoft.com/office/drawing/2014/main" id="{7CC76A49-BB1B-4054-8382-C61C4E8B0F2D}"/>
              </a:ext>
            </a:extLst>
          </p:cNvPr>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676284" y="2201855"/>
            <a:ext cx="2506727" cy="2454290"/>
          </a:xfrm>
        </p:spPr>
      </p:pic>
      <p:sp>
        <p:nvSpPr>
          <p:cNvPr id="7" name="Текст 6">
            <a:extLst>
              <a:ext uri="{FF2B5EF4-FFF2-40B4-BE49-F238E27FC236}">
                <a16:creationId xmlns:a16="http://schemas.microsoft.com/office/drawing/2014/main" id="{07EF64B4-F0C4-4FF7-9675-E71374D9A340}"/>
              </a:ext>
            </a:extLst>
          </p:cNvPr>
          <p:cNvSpPr>
            <a:spLocks noGrp="1"/>
          </p:cNvSpPr>
          <p:nvPr>
            <p:ph type="body" sz="quarter" idx="3"/>
          </p:nvPr>
        </p:nvSpPr>
        <p:spPr>
          <a:xfrm>
            <a:off x="6172200" y="1179512"/>
            <a:ext cx="5183188" cy="612743"/>
          </a:xfrm>
        </p:spPr>
        <p:txBody>
          <a:bodyPr/>
          <a:lstStyle/>
          <a:p>
            <a:r>
              <a:rPr lang="ru-RU" dirty="0"/>
              <a:t>Взаимно- возвратные</a:t>
            </a:r>
          </a:p>
        </p:txBody>
      </p:sp>
      <p:pic>
        <p:nvPicPr>
          <p:cNvPr id="12" name="Объект 11">
            <a:extLst>
              <a:ext uri="{FF2B5EF4-FFF2-40B4-BE49-F238E27FC236}">
                <a16:creationId xmlns:a16="http://schemas.microsoft.com/office/drawing/2014/main" id="{A4EFEB63-CABA-4809-98B1-363EDCE1976C}"/>
              </a:ext>
            </a:extLst>
          </p:cNvPr>
          <p:cNvPicPr>
            <a:picLocks noGrp="1" noChangeAspect="1"/>
          </p:cNvPicPr>
          <p:nvPr>
            <p:ph sz="quarter" idx="4"/>
          </p:nvPr>
        </p:nvPicPr>
        <p:blipFill>
          <a:blip r:embed="rId4" cstate="print">
            <a:extLst>
              <a:ext uri="{28A0092B-C50C-407E-A947-70E740481C1C}">
                <a14:useLocalDpi xmlns:a14="http://schemas.microsoft.com/office/drawing/2010/main" val="0"/>
              </a:ext>
            </a:extLst>
          </a:blip>
          <a:stretch>
            <a:fillRect/>
          </a:stretch>
        </p:blipFill>
        <p:spPr>
          <a:xfrm>
            <a:off x="3689123" y="2112473"/>
            <a:ext cx="2846697" cy="2543672"/>
          </a:xfrm>
        </p:spPr>
      </p:pic>
      <p:pic>
        <p:nvPicPr>
          <p:cNvPr id="14" name="Рисунок 13">
            <a:extLst>
              <a:ext uri="{FF2B5EF4-FFF2-40B4-BE49-F238E27FC236}">
                <a16:creationId xmlns:a16="http://schemas.microsoft.com/office/drawing/2014/main" id="{2FEBF04A-4D4C-4501-A492-4120D712618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073815" y="1885860"/>
            <a:ext cx="2664652" cy="2562928"/>
          </a:xfrm>
          <a:prstGeom prst="rect">
            <a:avLst/>
          </a:prstGeom>
        </p:spPr>
      </p:pic>
      <p:pic>
        <p:nvPicPr>
          <p:cNvPr id="17" name="Рисунок 16">
            <a:extLst>
              <a:ext uri="{FF2B5EF4-FFF2-40B4-BE49-F238E27FC236}">
                <a16:creationId xmlns:a16="http://schemas.microsoft.com/office/drawing/2014/main" id="{5F184BF9-E00A-478E-8E39-9A3AA33C56D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17134" y="4710464"/>
            <a:ext cx="5522976" cy="2304288"/>
          </a:xfrm>
          <a:prstGeom prst="rect">
            <a:avLst/>
          </a:prstGeom>
        </p:spPr>
      </p:pic>
      <p:pic>
        <p:nvPicPr>
          <p:cNvPr id="19" name="Рисунок 18">
            <a:extLst>
              <a:ext uri="{FF2B5EF4-FFF2-40B4-BE49-F238E27FC236}">
                <a16:creationId xmlns:a16="http://schemas.microsoft.com/office/drawing/2014/main" id="{EDCBDD4A-4983-43E8-AFD6-0B7A4027DA6E}"/>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951267" y="4863467"/>
            <a:ext cx="2994012" cy="1871257"/>
          </a:xfrm>
          <a:prstGeom prst="rect">
            <a:avLst/>
          </a:prstGeom>
        </p:spPr>
      </p:pic>
      <p:sp>
        <p:nvSpPr>
          <p:cNvPr id="20" name="TextBox 19">
            <a:extLst>
              <a:ext uri="{FF2B5EF4-FFF2-40B4-BE49-F238E27FC236}">
                <a16:creationId xmlns:a16="http://schemas.microsoft.com/office/drawing/2014/main" id="{09F107E4-34A4-4818-9E60-00D4CF87712D}"/>
              </a:ext>
            </a:extLst>
          </p:cNvPr>
          <p:cNvSpPr txBox="1"/>
          <p:nvPr/>
        </p:nvSpPr>
        <p:spPr>
          <a:xfrm>
            <a:off x="914400" y="2469823"/>
            <a:ext cx="393056" cy="584775"/>
          </a:xfrm>
          <a:prstGeom prst="rect">
            <a:avLst/>
          </a:prstGeom>
          <a:noFill/>
        </p:spPr>
        <p:txBody>
          <a:bodyPr wrap="none" rtlCol="0">
            <a:spAutoFit/>
          </a:bodyPr>
          <a:lstStyle/>
          <a:p>
            <a:r>
              <a:rPr lang="ru-RU" sz="3200" b="1" dirty="0">
                <a:solidFill>
                  <a:srgbClr val="FF0000"/>
                </a:solidFill>
              </a:rPr>
              <a:t>1</a:t>
            </a:r>
          </a:p>
        </p:txBody>
      </p:sp>
      <p:sp>
        <p:nvSpPr>
          <p:cNvPr id="21" name="TextBox 20">
            <a:extLst>
              <a:ext uri="{FF2B5EF4-FFF2-40B4-BE49-F238E27FC236}">
                <a16:creationId xmlns:a16="http://schemas.microsoft.com/office/drawing/2014/main" id="{B79066EC-24D8-41CE-8CA3-9C5E15AE6A3B}"/>
              </a:ext>
            </a:extLst>
          </p:cNvPr>
          <p:cNvSpPr txBox="1"/>
          <p:nvPr/>
        </p:nvSpPr>
        <p:spPr>
          <a:xfrm>
            <a:off x="3689124" y="2300140"/>
            <a:ext cx="326695" cy="584775"/>
          </a:xfrm>
          <a:prstGeom prst="rect">
            <a:avLst/>
          </a:prstGeom>
          <a:noFill/>
        </p:spPr>
        <p:txBody>
          <a:bodyPr wrap="square" rtlCol="0">
            <a:spAutoFit/>
          </a:bodyPr>
          <a:lstStyle/>
          <a:p>
            <a:r>
              <a:rPr lang="ru-RU" sz="3200" b="1" dirty="0">
                <a:solidFill>
                  <a:srgbClr val="FF0000"/>
                </a:solidFill>
              </a:rPr>
              <a:t>2</a:t>
            </a:r>
          </a:p>
        </p:txBody>
      </p:sp>
      <p:sp>
        <p:nvSpPr>
          <p:cNvPr id="22" name="TextBox 21">
            <a:extLst>
              <a:ext uri="{FF2B5EF4-FFF2-40B4-BE49-F238E27FC236}">
                <a16:creationId xmlns:a16="http://schemas.microsoft.com/office/drawing/2014/main" id="{E504B77C-3208-4314-A5FE-D4A8DF215304}"/>
              </a:ext>
            </a:extLst>
          </p:cNvPr>
          <p:cNvSpPr txBox="1"/>
          <p:nvPr/>
        </p:nvSpPr>
        <p:spPr>
          <a:xfrm>
            <a:off x="7437748" y="2351857"/>
            <a:ext cx="393056" cy="584775"/>
          </a:xfrm>
          <a:prstGeom prst="rect">
            <a:avLst/>
          </a:prstGeom>
          <a:noFill/>
        </p:spPr>
        <p:txBody>
          <a:bodyPr wrap="none" rtlCol="0">
            <a:spAutoFit/>
          </a:bodyPr>
          <a:lstStyle/>
          <a:p>
            <a:r>
              <a:rPr lang="ru-RU" sz="3200" b="1" dirty="0">
                <a:solidFill>
                  <a:srgbClr val="FF0000"/>
                </a:solidFill>
              </a:rPr>
              <a:t>3</a:t>
            </a:r>
          </a:p>
        </p:txBody>
      </p:sp>
      <p:sp>
        <p:nvSpPr>
          <p:cNvPr id="23" name="TextBox 22">
            <a:extLst>
              <a:ext uri="{FF2B5EF4-FFF2-40B4-BE49-F238E27FC236}">
                <a16:creationId xmlns:a16="http://schemas.microsoft.com/office/drawing/2014/main" id="{6F2BF97A-26C1-4A75-BDC2-86F84D7E36B9}"/>
              </a:ext>
            </a:extLst>
          </p:cNvPr>
          <p:cNvSpPr txBox="1"/>
          <p:nvPr/>
        </p:nvSpPr>
        <p:spPr>
          <a:xfrm>
            <a:off x="914400" y="4976363"/>
            <a:ext cx="393056" cy="584775"/>
          </a:xfrm>
          <a:prstGeom prst="rect">
            <a:avLst/>
          </a:prstGeom>
          <a:noFill/>
        </p:spPr>
        <p:txBody>
          <a:bodyPr wrap="none" rtlCol="0">
            <a:spAutoFit/>
          </a:bodyPr>
          <a:lstStyle/>
          <a:p>
            <a:r>
              <a:rPr lang="ru-RU" sz="3200" b="1" dirty="0">
                <a:solidFill>
                  <a:srgbClr val="FF0000"/>
                </a:solidFill>
              </a:rPr>
              <a:t>4</a:t>
            </a:r>
          </a:p>
        </p:txBody>
      </p:sp>
      <p:sp>
        <p:nvSpPr>
          <p:cNvPr id="24" name="TextBox 23">
            <a:extLst>
              <a:ext uri="{FF2B5EF4-FFF2-40B4-BE49-F238E27FC236}">
                <a16:creationId xmlns:a16="http://schemas.microsoft.com/office/drawing/2014/main" id="{FA0F5B30-AA31-4C5B-BD4E-D5F65A20B66B}"/>
              </a:ext>
            </a:extLst>
          </p:cNvPr>
          <p:cNvSpPr txBox="1"/>
          <p:nvPr/>
        </p:nvSpPr>
        <p:spPr>
          <a:xfrm>
            <a:off x="7280627" y="5065746"/>
            <a:ext cx="393056" cy="584775"/>
          </a:xfrm>
          <a:prstGeom prst="rect">
            <a:avLst/>
          </a:prstGeom>
          <a:noFill/>
        </p:spPr>
        <p:txBody>
          <a:bodyPr wrap="none" rtlCol="0">
            <a:spAutoFit/>
          </a:bodyPr>
          <a:lstStyle/>
          <a:p>
            <a:r>
              <a:rPr lang="ru-RU" sz="3200" b="1" dirty="0">
                <a:solidFill>
                  <a:srgbClr val="FF0000"/>
                </a:solidFill>
              </a:rPr>
              <a:t>5</a:t>
            </a:r>
          </a:p>
        </p:txBody>
      </p:sp>
    </p:spTree>
    <p:extLst>
      <p:ext uri="{BB962C8B-B14F-4D97-AF65-F5344CB8AC3E}">
        <p14:creationId xmlns:p14="http://schemas.microsoft.com/office/powerpoint/2010/main" val="316289225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a:extLst>
              <a:ext uri="{FF2B5EF4-FFF2-40B4-BE49-F238E27FC236}">
                <a16:creationId xmlns:a16="http://schemas.microsoft.com/office/drawing/2014/main" id="{568E0145-5524-4B43-AC6B-51A4BD385B8D}"/>
              </a:ext>
            </a:extLst>
          </p:cNvPr>
          <p:cNvSpPr>
            <a:spLocks noGrp="1"/>
          </p:cNvSpPr>
          <p:nvPr>
            <p:ph type="title"/>
          </p:nvPr>
        </p:nvSpPr>
        <p:spPr/>
        <p:txBody>
          <a:bodyPr>
            <a:normAutofit/>
          </a:bodyPr>
          <a:lstStyle/>
          <a:p>
            <a:pPr algn="ctr"/>
            <a:r>
              <a:rPr lang="ru-RU" sz="2800" dirty="0">
                <a:latin typeface="Times New Roman" panose="02020603050405020304" pitchFamily="18" charset="0"/>
                <a:cs typeface="Times New Roman" panose="02020603050405020304" pitchFamily="18" charset="0"/>
              </a:rPr>
              <a:t>Посмотрите на слайд. Даны картинки. Вам нужно определить, что это за глагол, подписать и распределить в правильную группу</a:t>
            </a:r>
          </a:p>
        </p:txBody>
      </p:sp>
      <p:sp>
        <p:nvSpPr>
          <p:cNvPr id="5" name="Текст 4">
            <a:extLst>
              <a:ext uri="{FF2B5EF4-FFF2-40B4-BE49-F238E27FC236}">
                <a16:creationId xmlns:a16="http://schemas.microsoft.com/office/drawing/2014/main" id="{419FDAB5-7B41-4477-A061-155E1FC85C13}"/>
              </a:ext>
            </a:extLst>
          </p:cNvPr>
          <p:cNvSpPr>
            <a:spLocks noGrp="1"/>
          </p:cNvSpPr>
          <p:nvPr>
            <p:ph type="body" idx="1"/>
          </p:nvPr>
        </p:nvSpPr>
        <p:spPr>
          <a:xfrm>
            <a:off x="767932" y="1690688"/>
            <a:ext cx="4633627" cy="823912"/>
          </a:xfrm>
        </p:spPr>
        <p:txBody>
          <a:bodyPr>
            <a:noAutofit/>
          </a:bodyPr>
          <a:lstStyle/>
          <a:p>
            <a:r>
              <a:rPr lang="ru-RU" sz="3200" dirty="0"/>
              <a:t>Собственно-возвратные</a:t>
            </a:r>
          </a:p>
        </p:txBody>
      </p:sp>
      <p:pic>
        <p:nvPicPr>
          <p:cNvPr id="3" name="Объект 2">
            <a:extLst>
              <a:ext uri="{FF2B5EF4-FFF2-40B4-BE49-F238E27FC236}">
                <a16:creationId xmlns:a16="http://schemas.microsoft.com/office/drawing/2014/main" id="{45596FDA-8850-49D2-AD52-454405C48BE7}"/>
              </a:ext>
            </a:extLst>
          </p:cNvPr>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869503" y="2740070"/>
            <a:ext cx="2905583" cy="2070026"/>
          </a:xfrm>
        </p:spPr>
      </p:pic>
      <p:sp>
        <p:nvSpPr>
          <p:cNvPr id="7" name="Текст 6">
            <a:extLst>
              <a:ext uri="{FF2B5EF4-FFF2-40B4-BE49-F238E27FC236}">
                <a16:creationId xmlns:a16="http://schemas.microsoft.com/office/drawing/2014/main" id="{07EF64B4-F0C4-4FF7-9675-E71374D9A340}"/>
              </a:ext>
            </a:extLst>
          </p:cNvPr>
          <p:cNvSpPr>
            <a:spLocks noGrp="1"/>
          </p:cNvSpPr>
          <p:nvPr>
            <p:ph type="body" sz="quarter" idx="3"/>
          </p:nvPr>
        </p:nvSpPr>
        <p:spPr>
          <a:xfrm>
            <a:off x="6881566" y="1681163"/>
            <a:ext cx="4473821" cy="823912"/>
          </a:xfrm>
        </p:spPr>
        <p:txBody>
          <a:bodyPr>
            <a:normAutofit/>
          </a:bodyPr>
          <a:lstStyle/>
          <a:p>
            <a:r>
              <a:rPr lang="ru-RU" sz="3200" dirty="0"/>
              <a:t>Взаимно- возвратные</a:t>
            </a:r>
          </a:p>
        </p:txBody>
      </p:sp>
      <p:pic>
        <p:nvPicPr>
          <p:cNvPr id="10" name="Объект 9">
            <a:extLst>
              <a:ext uri="{FF2B5EF4-FFF2-40B4-BE49-F238E27FC236}">
                <a16:creationId xmlns:a16="http://schemas.microsoft.com/office/drawing/2014/main" id="{44741185-7A94-40F5-9322-65E6D614DAAE}"/>
              </a:ext>
            </a:extLst>
          </p:cNvPr>
          <p:cNvPicPr>
            <a:picLocks noGrp="1" noChangeAspect="1"/>
          </p:cNvPicPr>
          <p:nvPr>
            <p:ph sz="quarter" idx="4"/>
          </p:nvPr>
        </p:nvPicPr>
        <p:blipFill>
          <a:blip r:embed="rId3" cstate="print">
            <a:extLst>
              <a:ext uri="{28A0092B-C50C-407E-A947-70E740481C1C}">
                <a14:useLocalDpi xmlns:a14="http://schemas.microsoft.com/office/drawing/2010/main" val="0"/>
              </a:ext>
            </a:extLst>
          </a:blip>
          <a:stretch>
            <a:fillRect/>
          </a:stretch>
        </p:blipFill>
        <p:spPr>
          <a:xfrm>
            <a:off x="4015079" y="4709930"/>
            <a:ext cx="2772960" cy="2002693"/>
          </a:xfrm>
        </p:spPr>
      </p:pic>
      <p:pic>
        <p:nvPicPr>
          <p:cNvPr id="12" name="Рисунок 11">
            <a:extLst>
              <a:ext uri="{FF2B5EF4-FFF2-40B4-BE49-F238E27FC236}">
                <a16:creationId xmlns:a16="http://schemas.microsoft.com/office/drawing/2014/main" id="{2706C787-8F9A-4873-BD95-AAC51FB4456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314632" y="2444698"/>
            <a:ext cx="2638438" cy="1908228"/>
          </a:xfrm>
          <a:prstGeom prst="rect">
            <a:avLst/>
          </a:prstGeom>
        </p:spPr>
      </p:pic>
      <p:pic>
        <p:nvPicPr>
          <p:cNvPr id="14" name="Рисунок 13">
            <a:extLst>
              <a:ext uri="{FF2B5EF4-FFF2-40B4-BE49-F238E27FC236}">
                <a16:creationId xmlns:a16="http://schemas.microsoft.com/office/drawing/2014/main" id="{A46B09C3-5098-46CD-BF11-75C1EFAF8DD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04218" y="2505075"/>
            <a:ext cx="2823696" cy="1887936"/>
          </a:xfrm>
          <a:prstGeom prst="rect">
            <a:avLst/>
          </a:prstGeom>
        </p:spPr>
      </p:pic>
      <p:pic>
        <p:nvPicPr>
          <p:cNvPr id="16" name="Рисунок 15">
            <a:extLst>
              <a:ext uri="{FF2B5EF4-FFF2-40B4-BE49-F238E27FC236}">
                <a16:creationId xmlns:a16="http://schemas.microsoft.com/office/drawing/2014/main" id="{8CD2B8CB-76C4-40DF-AE45-DDB25E58CCB3}"/>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733871" y="4709930"/>
            <a:ext cx="2564389" cy="2103902"/>
          </a:xfrm>
          <a:prstGeom prst="rect">
            <a:avLst/>
          </a:prstGeom>
        </p:spPr>
      </p:pic>
      <p:pic>
        <p:nvPicPr>
          <p:cNvPr id="18" name="Рисунок 17">
            <a:extLst>
              <a:ext uri="{FF2B5EF4-FFF2-40B4-BE49-F238E27FC236}">
                <a16:creationId xmlns:a16="http://schemas.microsoft.com/office/drawing/2014/main" id="{32DCF53A-E1E8-49F8-9577-67DC57380268}"/>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985283" y="4702389"/>
            <a:ext cx="2564389" cy="2017777"/>
          </a:xfrm>
          <a:prstGeom prst="rect">
            <a:avLst/>
          </a:prstGeom>
        </p:spPr>
      </p:pic>
      <p:sp>
        <p:nvSpPr>
          <p:cNvPr id="20" name="TextBox 19">
            <a:extLst>
              <a:ext uri="{FF2B5EF4-FFF2-40B4-BE49-F238E27FC236}">
                <a16:creationId xmlns:a16="http://schemas.microsoft.com/office/drawing/2014/main" id="{66768EFF-C723-4A12-87F3-15E217DA06DB}"/>
              </a:ext>
            </a:extLst>
          </p:cNvPr>
          <p:cNvSpPr txBox="1"/>
          <p:nvPr/>
        </p:nvSpPr>
        <p:spPr>
          <a:xfrm>
            <a:off x="1216058" y="2884602"/>
            <a:ext cx="545192" cy="523220"/>
          </a:xfrm>
          <a:prstGeom prst="rect">
            <a:avLst/>
          </a:prstGeom>
          <a:noFill/>
        </p:spPr>
        <p:txBody>
          <a:bodyPr wrap="square" rtlCol="0">
            <a:spAutoFit/>
          </a:bodyPr>
          <a:lstStyle/>
          <a:p>
            <a:r>
              <a:rPr lang="ru-RU" sz="2800" b="1" dirty="0">
                <a:solidFill>
                  <a:srgbClr val="FF0000"/>
                </a:solidFill>
              </a:rPr>
              <a:t>1</a:t>
            </a:r>
          </a:p>
        </p:txBody>
      </p:sp>
      <p:sp>
        <p:nvSpPr>
          <p:cNvPr id="21" name="TextBox 20">
            <a:extLst>
              <a:ext uri="{FF2B5EF4-FFF2-40B4-BE49-F238E27FC236}">
                <a16:creationId xmlns:a16="http://schemas.microsoft.com/office/drawing/2014/main" id="{52AFF785-BD3D-43B8-9D91-3E64295E5A61}"/>
              </a:ext>
            </a:extLst>
          </p:cNvPr>
          <p:cNvSpPr txBox="1"/>
          <p:nvPr/>
        </p:nvSpPr>
        <p:spPr>
          <a:xfrm>
            <a:off x="4581428" y="2642331"/>
            <a:ext cx="404654" cy="523220"/>
          </a:xfrm>
          <a:prstGeom prst="rect">
            <a:avLst/>
          </a:prstGeom>
          <a:noFill/>
        </p:spPr>
        <p:txBody>
          <a:bodyPr wrap="square" rtlCol="0">
            <a:spAutoFit/>
          </a:bodyPr>
          <a:lstStyle/>
          <a:p>
            <a:r>
              <a:rPr lang="ru-RU" sz="2800" b="1" dirty="0">
                <a:solidFill>
                  <a:srgbClr val="FF0000"/>
                </a:solidFill>
              </a:rPr>
              <a:t>2</a:t>
            </a:r>
          </a:p>
        </p:txBody>
      </p:sp>
      <p:sp>
        <p:nvSpPr>
          <p:cNvPr id="22" name="TextBox 21">
            <a:extLst>
              <a:ext uri="{FF2B5EF4-FFF2-40B4-BE49-F238E27FC236}">
                <a16:creationId xmlns:a16="http://schemas.microsoft.com/office/drawing/2014/main" id="{5508C28D-C65C-49F4-8F9F-FD434977FD26}"/>
              </a:ext>
            </a:extLst>
          </p:cNvPr>
          <p:cNvSpPr txBox="1"/>
          <p:nvPr/>
        </p:nvSpPr>
        <p:spPr>
          <a:xfrm>
            <a:off x="7874226" y="2790334"/>
            <a:ext cx="393056" cy="584775"/>
          </a:xfrm>
          <a:prstGeom prst="rect">
            <a:avLst/>
          </a:prstGeom>
          <a:noFill/>
        </p:spPr>
        <p:txBody>
          <a:bodyPr wrap="none" rtlCol="0">
            <a:spAutoFit/>
          </a:bodyPr>
          <a:lstStyle/>
          <a:p>
            <a:r>
              <a:rPr lang="ru-RU" sz="3200" b="1" dirty="0">
                <a:solidFill>
                  <a:srgbClr val="FF0000"/>
                </a:solidFill>
              </a:rPr>
              <a:t>3</a:t>
            </a:r>
          </a:p>
        </p:txBody>
      </p:sp>
      <p:sp>
        <p:nvSpPr>
          <p:cNvPr id="23" name="TextBox 22">
            <a:extLst>
              <a:ext uri="{FF2B5EF4-FFF2-40B4-BE49-F238E27FC236}">
                <a16:creationId xmlns:a16="http://schemas.microsoft.com/office/drawing/2014/main" id="{5C7657B4-6866-4E93-BC4E-6A3C7BC0A3E6}"/>
              </a:ext>
            </a:extLst>
          </p:cNvPr>
          <p:cNvSpPr txBox="1"/>
          <p:nvPr/>
        </p:nvSpPr>
        <p:spPr>
          <a:xfrm>
            <a:off x="1216058" y="4967926"/>
            <a:ext cx="367408" cy="523220"/>
          </a:xfrm>
          <a:prstGeom prst="rect">
            <a:avLst/>
          </a:prstGeom>
          <a:noFill/>
        </p:spPr>
        <p:txBody>
          <a:bodyPr wrap="none" rtlCol="0">
            <a:spAutoFit/>
          </a:bodyPr>
          <a:lstStyle/>
          <a:p>
            <a:r>
              <a:rPr lang="ru-RU" sz="2800" b="1" dirty="0">
                <a:solidFill>
                  <a:srgbClr val="FF0000"/>
                </a:solidFill>
              </a:rPr>
              <a:t>4</a:t>
            </a:r>
          </a:p>
        </p:txBody>
      </p:sp>
      <p:sp>
        <p:nvSpPr>
          <p:cNvPr id="25" name="TextBox 24">
            <a:extLst>
              <a:ext uri="{FF2B5EF4-FFF2-40B4-BE49-F238E27FC236}">
                <a16:creationId xmlns:a16="http://schemas.microsoft.com/office/drawing/2014/main" id="{D792FA22-75CB-45AE-8265-B14589AA3AC3}"/>
              </a:ext>
            </a:extLst>
          </p:cNvPr>
          <p:cNvSpPr txBox="1"/>
          <p:nvPr/>
        </p:nvSpPr>
        <p:spPr>
          <a:xfrm>
            <a:off x="4100660" y="4756241"/>
            <a:ext cx="393056" cy="584775"/>
          </a:xfrm>
          <a:prstGeom prst="rect">
            <a:avLst/>
          </a:prstGeom>
          <a:noFill/>
        </p:spPr>
        <p:txBody>
          <a:bodyPr wrap="none" rtlCol="0">
            <a:spAutoFit/>
          </a:bodyPr>
          <a:lstStyle/>
          <a:p>
            <a:r>
              <a:rPr lang="ru-RU" sz="3200" b="1" dirty="0">
                <a:solidFill>
                  <a:srgbClr val="FF0000"/>
                </a:solidFill>
              </a:rPr>
              <a:t>5</a:t>
            </a:r>
          </a:p>
        </p:txBody>
      </p:sp>
      <p:sp>
        <p:nvSpPr>
          <p:cNvPr id="26" name="TextBox 25">
            <a:extLst>
              <a:ext uri="{FF2B5EF4-FFF2-40B4-BE49-F238E27FC236}">
                <a16:creationId xmlns:a16="http://schemas.microsoft.com/office/drawing/2014/main" id="{111905F2-66C6-4D1E-8380-DD238AF17295}"/>
              </a:ext>
            </a:extLst>
          </p:cNvPr>
          <p:cNvSpPr txBox="1"/>
          <p:nvPr/>
        </p:nvSpPr>
        <p:spPr>
          <a:xfrm>
            <a:off x="7805394" y="4816247"/>
            <a:ext cx="367408" cy="523220"/>
          </a:xfrm>
          <a:prstGeom prst="rect">
            <a:avLst/>
          </a:prstGeom>
          <a:noFill/>
        </p:spPr>
        <p:txBody>
          <a:bodyPr wrap="none" rtlCol="0">
            <a:spAutoFit/>
          </a:bodyPr>
          <a:lstStyle/>
          <a:p>
            <a:r>
              <a:rPr lang="ru-RU" sz="2800" b="1" dirty="0">
                <a:solidFill>
                  <a:srgbClr val="FF0000"/>
                </a:solidFill>
              </a:rPr>
              <a:t>6</a:t>
            </a:r>
          </a:p>
        </p:txBody>
      </p:sp>
    </p:spTree>
    <p:extLst>
      <p:ext uri="{BB962C8B-B14F-4D97-AF65-F5344CB8AC3E}">
        <p14:creationId xmlns:p14="http://schemas.microsoft.com/office/powerpoint/2010/main" val="185639627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a:extLst>
              <a:ext uri="{FF2B5EF4-FFF2-40B4-BE49-F238E27FC236}">
                <a16:creationId xmlns:a16="http://schemas.microsoft.com/office/drawing/2014/main" id="{0B945541-6469-4B68-A222-977B39CE28A0}"/>
              </a:ext>
            </a:extLst>
          </p:cNvPr>
          <p:cNvSpPr>
            <a:spLocks noGrp="1"/>
          </p:cNvSpPr>
          <p:nvPr>
            <p:ph type="title"/>
          </p:nvPr>
        </p:nvSpPr>
        <p:spPr/>
        <p:txBody>
          <a:bodyPr>
            <a:normAutofit/>
          </a:bodyPr>
          <a:lstStyle/>
          <a:p>
            <a:pPr algn="ctr"/>
            <a:r>
              <a:rPr lang="ru-RU" sz="2800" dirty="0">
                <a:latin typeface="Times New Roman" panose="02020603050405020304" pitchFamily="18" charset="0"/>
                <a:cs typeface="Times New Roman" panose="02020603050405020304" pitchFamily="18" charset="0"/>
              </a:rPr>
              <a:t>Прослушайте и распределите звуковые файлы с глаголами в нужную группу. </a:t>
            </a:r>
            <a:br>
              <a:rPr lang="ru-RU" sz="2800" dirty="0">
                <a:latin typeface="Times New Roman" panose="02020603050405020304" pitchFamily="18" charset="0"/>
                <a:cs typeface="Times New Roman" panose="02020603050405020304" pitchFamily="18" charset="0"/>
              </a:rPr>
            </a:br>
            <a:endParaRPr lang="ru-RU" sz="2800" dirty="0">
              <a:latin typeface="Times New Roman" panose="02020603050405020304" pitchFamily="18" charset="0"/>
              <a:cs typeface="Times New Roman" panose="02020603050405020304" pitchFamily="18" charset="0"/>
            </a:endParaRPr>
          </a:p>
        </p:txBody>
      </p:sp>
      <p:pic>
        <p:nvPicPr>
          <p:cNvPr id="13" name="0b3XQfxNLW2a (1)">
            <a:hlinkClick r:id="" action="ppaction://media"/>
            <a:extLst>
              <a:ext uri="{FF2B5EF4-FFF2-40B4-BE49-F238E27FC236}">
                <a16:creationId xmlns:a16="http://schemas.microsoft.com/office/drawing/2014/main" id="{EB51E2A5-4F38-4851-AEFF-D6612F6C0F8A}"/>
              </a:ext>
            </a:extLst>
          </p:cNvPr>
          <p:cNvPicPr>
            <a:picLocks noGrp="1" noChangeAspect="1"/>
          </p:cNvPicPr>
          <p:nvPr>
            <p:ph idx="1"/>
            <a:audioFile r:link="rId2"/>
            <p:extLst>
              <p:ext uri="{DAA4B4D4-6D71-4841-9C94-3DE7FCFB9230}">
                <p14:media xmlns:p14="http://schemas.microsoft.com/office/powerpoint/2010/main" r:embed="rId1"/>
              </p:ext>
            </p:extLst>
          </p:nvPr>
        </p:nvPicPr>
        <p:blipFill>
          <a:blip r:embed="rId23"/>
          <a:stretch>
            <a:fillRect/>
          </a:stretch>
        </p:blipFill>
        <p:spPr>
          <a:xfrm>
            <a:off x="8602341" y="4232325"/>
            <a:ext cx="700104" cy="700103"/>
          </a:xfrm>
        </p:spPr>
      </p:pic>
      <p:sp>
        <p:nvSpPr>
          <p:cNvPr id="9" name="Овал 8">
            <a:extLst>
              <a:ext uri="{FF2B5EF4-FFF2-40B4-BE49-F238E27FC236}">
                <a16:creationId xmlns:a16="http://schemas.microsoft.com/office/drawing/2014/main" id="{6418CEB0-151E-458B-A46E-44972F703597}"/>
              </a:ext>
            </a:extLst>
          </p:cNvPr>
          <p:cNvSpPr/>
          <p:nvPr/>
        </p:nvSpPr>
        <p:spPr>
          <a:xfrm>
            <a:off x="254525" y="1371599"/>
            <a:ext cx="4294694" cy="233352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a:t>Пассивные конструкции</a:t>
            </a:r>
          </a:p>
        </p:txBody>
      </p:sp>
      <p:sp>
        <p:nvSpPr>
          <p:cNvPr id="10" name="Прямоугольник 9">
            <a:extLst>
              <a:ext uri="{FF2B5EF4-FFF2-40B4-BE49-F238E27FC236}">
                <a16:creationId xmlns:a16="http://schemas.microsoft.com/office/drawing/2014/main" id="{BF21CF9F-706E-4C5B-9409-D4E85C6DFF36}"/>
              </a:ext>
            </a:extLst>
          </p:cNvPr>
          <p:cNvSpPr/>
          <p:nvPr/>
        </p:nvSpPr>
        <p:spPr>
          <a:xfrm>
            <a:off x="4967926" y="1371599"/>
            <a:ext cx="4364610" cy="174396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a:t>Собственно-возвратные глаголы</a:t>
            </a:r>
          </a:p>
        </p:txBody>
      </p:sp>
      <p:sp>
        <p:nvSpPr>
          <p:cNvPr id="11" name="Прямоугольник 10">
            <a:extLst>
              <a:ext uri="{FF2B5EF4-FFF2-40B4-BE49-F238E27FC236}">
                <a16:creationId xmlns:a16="http://schemas.microsoft.com/office/drawing/2014/main" id="{145FF2F8-B1C3-4EB9-A3EB-65EFFD57A208}"/>
              </a:ext>
            </a:extLst>
          </p:cNvPr>
          <p:cNvSpPr/>
          <p:nvPr/>
        </p:nvSpPr>
        <p:spPr>
          <a:xfrm>
            <a:off x="641023" y="4270342"/>
            <a:ext cx="4534292" cy="158995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a:t>Взаимно- возвратные глаголы</a:t>
            </a:r>
          </a:p>
        </p:txBody>
      </p:sp>
      <p:pic>
        <p:nvPicPr>
          <p:cNvPr id="14" name="1TzxLllaUkSG">
            <a:hlinkClick r:id="" action="ppaction://media"/>
            <a:extLst>
              <a:ext uri="{FF2B5EF4-FFF2-40B4-BE49-F238E27FC236}">
                <a16:creationId xmlns:a16="http://schemas.microsoft.com/office/drawing/2014/main" id="{3D704008-1601-44D8-904E-72BEED89F3C8}"/>
              </a:ext>
            </a:extLst>
          </p:cNvPr>
          <p:cNvPicPr>
            <a:picLocks noChangeAspect="1"/>
          </p:cNvPicPr>
          <p:nvPr>
            <a:audioFile r:link="rId4"/>
            <p:extLst>
              <p:ext uri="{DAA4B4D4-6D71-4841-9C94-3DE7FCFB9230}">
                <p14:media xmlns:p14="http://schemas.microsoft.com/office/powerpoint/2010/main" r:embed="rId3"/>
              </p:ext>
            </p:extLst>
          </p:nvPr>
        </p:nvPicPr>
        <p:blipFill>
          <a:blip r:embed="rId23"/>
          <a:stretch>
            <a:fillRect/>
          </a:stretch>
        </p:blipFill>
        <p:spPr>
          <a:xfrm>
            <a:off x="7397973" y="3919136"/>
            <a:ext cx="354143" cy="354143"/>
          </a:xfrm>
          <a:prstGeom prst="rect">
            <a:avLst/>
          </a:prstGeom>
        </p:spPr>
      </p:pic>
      <p:pic>
        <p:nvPicPr>
          <p:cNvPr id="15" name="apfzKNjuZnoR">
            <a:hlinkClick r:id="" action="ppaction://media"/>
            <a:extLst>
              <a:ext uri="{FF2B5EF4-FFF2-40B4-BE49-F238E27FC236}">
                <a16:creationId xmlns:a16="http://schemas.microsoft.com/office/drawing/2014/main" id="{4EF82FD8-1648-496E-869F-3DEC89344B1D}"/>
              </a:ext>
            </a:extLst>
          </p:cNvPr>
          <p:cNvPicPr>
            <a:picLocks noChangeAspect="1"/>
          </p:cNvPicPr>
          <p:nvPr>
            <a:audioFile r:link="rId6"/>
            <p:extLst>
              <p:ext uri="{DAA4B4D4-6D71-4841-9C94-3DE7FCFB9230}">
                <p14:media xmlns:p14="http://schemas.microsoft.com/office/powerpoint/2010/main" r:embed="rId5"/>
              </p:ext>
            </p:extLst>
          </p:nvPr>
        </p:nvPicPr>
        <p:blipFill>
          <a:blip r:embed="rId23"/>
          <a:stretch>
            <a:fillRect/>
          </a:stretch>
        </p:blipFill>
        <p:spPr>
          <a:xfrm>
            <a:off x="8532187" y="3608845"/>
            <a:ext cx="487363" cy="487363"/>
          </a:xfrm>
          <a:prstGeom prst="rect">
            <a:avLst/>
          </a:prstGeom>
        </p:spPr>
      </p:pic>
      <p:pic>
        <p:nvPicPr>
          <p:cNvPr id="16" name="Au2vuoAGJOEs (1)">
            <a:hlinkClick r:id="" action="ppaction://media"/>
            <a:extLst>
              <a:ext uri="{FF2B5EF4-FFF2-40B4-BE49-F238E27FC236}">
                <a16:creationId xmlns:a16="http://schemas.microsoft.com/office/drawing/2014/main" id="{9F1FD4BD-64D3-4D6D-B0D0-0757C7FC35FB}"/>
              </a:ext>
            </a:extLst>
          </p:cNvPr>
          <p:cNvPicPr>
            <a:picLocks noChangeAspect="1"/>
          </p:cNvPicPr>
          <p:nvPr>
            <a:audioFile r:link="rId8"/>
            <p:extLst>
              <p:ext uri="{DAA4B4D4-6D71-4841-9C94-3DE7FCFB9230}">
                <p14:media xmlns:p14="http://schemas.microsoft.com/office/powerpoint/2010/main" r:embed="rId7"/>
              </p:ext>
            </p:extLst>
          </p:nvPr>
        </p:nvPicPr>
        <p:blipFill>
          <a:blip r:embed="rId23"/>
          <a:stretch>
            <a:fillRect/>
          </a:stretch>
        </p:blipFill>
        <p:spPr>
          <a:xfrm>
            <a:off x="5936146" y="3132280"/>
            <a:ext cx="487363" cy="487363"/>
          </a:xfrm>
          <a:prstGeom prst="rect">
            <a:avLst/>
          </a:prstGeom>
        </p:spPr>
      </p:pic>
      <p:pic>
        <p:nvPicPr>
          <p:cNvPr id="17" name="CN9G0x4n6Grf (1)">
            <a:hlinkClick r:id="" action="ppaction://media"/>
            <a:extLst>
              <a:ext uri="{FF2B5EF4-FFF2-40B4-BE49-F238E27FC236}">
                <a16:creationId xmlns:a16="http://schemas.microsoft.com/office/drawing/2014/main" id="{EA40CE15-864E-45BB-9958-CD32181539B4}"/>
              </a:ext>
            </a:extLst>
          </p:cNvPr>
          <p:cNvPicPr>
            <a:picLocks noChangeAspect="1"/>
          </p:cNvPicPr>
          <p:nvPr>
            <a:audioFile r:link="rId10"/>
            <p:extLst>
              <p:ext uri="{DAA4B4D4-6D71-4841-9C94-3DE7FCFB9230}">
                <p14:media xmlns:p14="http://schemas.microsoft.com/office/powerpoint/2010/main" r:embed="rId9"/>
              </p:ext>
            </p:extLst>
          </p:nvPr>
        </p:nvPicPr>
        <p:blipFill>
          <a:blip r:embed="rId23"/>
          <a:stretch>
            <a:fillRect/>
          </a:stretch>
        </p:blipFill>
        <p:spPr>
          <a:xfrm>
            <a:off x="6662868" y="3239079"/>
            <a:ext cx="912177" cy="613448"/>
          </a:xfrm>
          <a:prstGeom prst="rect">
            <a:avLst/>
          </a:prstGeom>
        </p:spPr>
      </p:pic>
      <p:pic>
        <p:nvPicPr>
          <p:cNvPr id="18" name="lpYTILtbalFn (1)">
            <a:hlinkClick r:id="" action="ppaction://media"/>
            <a:extLst>
              <a:ext uri="{FF2B5EF4-FFF2-40B4-BE49-F238E27FC236}">
                <a16:creationId xmlns:a16="http://schemas.microsoft.com/office/drawing/2014/main" id="{F71F5CC3-7D62-4DA3-AB2D-DEB3C94C2495}"/>
              </a:ext>
            </a:extLst>
          </p:cNvPr>
          <p:cNvPicPr>
            <a:picLocks noChangeAspect="1"/>
          </p:cNvPicPr>
          <p:nvPr>
            <a:audioFile r:link="rId12"/>
            <p:extLst>
              <p:ext uri="{DAA4B4D4-6D71-4841-9C94-3DE7FCFB9230}">
                <p14:media xmlns:p14="http://schemas.microsoft.com/office/powerpoint/2010/main" r:embed="rId11"/>
              </p:ext>
            </p:extLst>
          </p:nvPr>
        </p:nvPicPr>
        <p:blipFill>
          <a:blip r:embed="rId23"/>
          <a:stretch>
            <a:fillRect/>
          </a:stretch>
        </p:blipFill>
        <p:spPr>
          <a:xfrm>
            <a:off x="4967926" y="3296964"/>
            <a:ext cx="671883" cy="671883"/>
          </a:xfrm>
          <a:prstGeom prst="rect">
            <a:avLst/>
          </a:prstGeom>
        </p:spPr>
      </p:pic>
      <p:pic>
        <p:nvPicPr>
          <p:cNvPr id="19" name="lpYTILtbalFn (1)">
            <a:hlinkClick r:id="" action="ppaction://media"/>
            <a:extLst>
              <a:ext uri="{FF2B5EF4-FFF2-40B4-BE49-F238E27FC236}">
                <a16:creationId xmlns:a16="http://schemas.microsoft.com/office/drawing/2014/main" id="{4EECB8E7-5FF5-45D3-9852-1F99FE4F1ED3}"/>
              </a:ext>
            </a:extLst>
          </p:cNvPr>
          <p:cNvPicPr>
            <a:picLocks noChangeAspect="1"/>
          </p:cNvPicPr>
          <p:nvPr>
            <a:audioFile r:link="rId12"/>
            <p:extLst>
              <p:ext uri="{DAA4B4D4-6D71-4841-9C94-3DE7FCFB9230}">
                <p14:media xmlns:p14="http://schemas.microsoft.com/office/powerpoint/2010/main" r:embed="rId11"/>
              </p:ext>
            </p:extLst>
          </p:nvPr>
        </p:nvPicPr>
        <p:blipFill>
          <a:blip r:embed="rId23"/>
          <a:stretch>
            <a:fillRect/>
          </a:stretch>
        </p:blipFill>
        <p:spPr>
          <a:xfrm>
            <a:off x="7871382" y="3375962"/>
            <a:ext cx="627668" cy="610162"/>
          </a:xfrm>
          <a:prstGeom prst="rect">
            <a:avLst/>
          </a:prstGeom>
        </p:spPr>
      </p:pic>
      <p:pic>
        <p:nvPicPr>
          <p:cNvPr id="20" name="pgDbtnzHm1dJ">
            <a:hlinkClick r:id="" action="ppaction://media"/>
            <a:extLst>
              <a:ext uri="{FF2B5EF4-FFF2-40B4-BE49-F238E27FC236}">
                <a16:creationId xmlns:a16="http://schemas.microsoft.com/office/drawing/2014/main" id="{570FADEE-6D62-4C72-BAF1-28E2BFA2DC14}"/>
              </a:ext>
            </a:extLst>
          </p:cNvPr>
          <p:cNvPicPr>
            <a:picLocks noChangeAspect="1"/>
          </p:cNvPicPr>
          <p:nvPr>
            <a:audioFile r:link="rId14"/>
            <p:extLst>
              <p:ext uri="{DAA4B4D4-6D71-4841-9C94-3DE7FCFB9230}">
                <p14:media xmlns:p14="http://schemas.microsoft.com/office/powerpoint/2010/main" r:embed="rId13"/>
              </p:ext>
            </p:extLst>
          </p:nvPr>
        </p:nvPicPr>
        <p:blipFill>
          <a:blip r:embed="rId23"/>
          <a:stretch>
            <a:fillRect/>
          </a:stretch>
        </p:blipFill>
        <p:spPr>
          <a:xfrm>
            <a:off x="9066222" y="3184526"/>
            <a:ext cx="731044" cy="731044"/>
          </a:xfrm>
          <a:prstGeom prst="rect">
            <a:avLst/>
          </a:prstGeom>
        </p:spPr>
      </p:pic>
      <p:pic>
        <p:nvPicPr>
          <p:cNvPr id="21" name="Qg8SZ4o50Gh6">
            <a:hlinkClick r:id="" action="ppaction://media"/>
            <a:extLst>
              <a:ext uri="{FF2B5EF4-FFF2-40B4-BE49-F238E27FC236}">
                <a16:creationId xmlns:a16="http://schemas.microsoft.com/office/drawing/2014/main" id="{5A14D309-CE3E-4397-A407-0785335D2378}"/>
              </a:ext>
            </a:extLst>
          </p:cNvPr>
          <p:cNvPicPr>
            <a:picLocks noChangeAspect="1"/>
          </p:cNvPicPr>
          <p:nvPr>
            <a:audioFile r:link="rId16"/>
            <p:extLst>
              <p:ext uri="{DAA4B4D4-6D71-4841-9C94-3DE7FCFB9230}">
                <p14:media xmlns:p14="http://schemas.microsoft.com/office/powerpoint/2010/main" r:embed="rId15"/>
              </p:ext>
            </p:extLst>
          </p:nvPr>
        </p:nvPicPr>
        <p:blipFill>
          <a:blip r:embed="rId23"/>
          <a:stretch>
            <a:fillRect/>
          </a:stretch>
        </p:blipFill>
        <p:spPr>
          <a:xfrm>
            <a:off x="6411472" y="3742442"/>
            <a:ext cx="788654" cy="788654"/>
          </a:xfrm>
          <a:prstGeom prst="rect">
            <a:avLst/>
          </a:prstGeom>
        </p:spPr>
      </p:pic>
      <p:pic>
        <p:nvPicPr>
          <p:cNvPr id="22" name="speech-1684488386-1217">
            <a:hlinkClick r:id="" action="ppaction://media"/>
            <a:extLst>
              <a:ext uri="{FF2B5EF4-FFF2-40B4-BE49-F238E27FC236}">
                <a16:creationId xmlns:a16="http://schemas.microsoft.com/office/drawing/2014/main" id="{D6AFB04A-9794-49D8-B447-50BC0C6A98B4}"/>
              </a:ext>
            </a:extLst>
          </p:cNvPr>
          <p:cNvPicPr>
            <a:picLocks noChangeAspect="1"/>
          </p:cNvPicPr>
          <p:nvPr>
            <a:audioFile r:link="rId18"/>
            <p:extLst>
              <p:ext uri="{DAA4B4D4-6D71-4841-9C94-3DE7FCFB9230}">
                <p14:media xmlns:p14="http://schemas.microsoft.com/office/powerpoint/2010/main" r:embed="rId17"/>
              </p:ext>
            </p:extLst>
          </p:nvPr>
        </p:nvPicPr>
        <p:blipFill>
          <a:blip r:embed="rId23"/>
          <a:stretch>
            <a:fillRect/>
          </a:stretch>
        </p:blipFill>
        <p:spPr>
          <a:xfrm>
            <a:off x="5342845" y="3915569"/>
            <a:ext cx="788654" cy="788654"/>
          </a:xfrm>
          <a:prstGeom prst="rect">
            <a:avLst/>
          </a:prstGeom>
        </p:spPr>
      </p:pic>
      <p:pic>
        <p:nvPicPr>
          <p:cNvPr id="23" name="uDM3A0LX8eAi">
            <a:hlinkClick r:id="" action="ppaction://media"/>
            <a:extLst>
              <a:ext uri="{FF2B5EF4-FFF2-40B4-BE49-F238E27FC236}">
                <a16:creationId xmlns:a16="http://schemas.microsoft.com/office/drawing/2014/main" id="{BB070213-1A77-4FCB-BFA6-5074F6F00833}"/>
              </a:ext>
            </a:extLst>
          </p:cNvPr>
          <p:cNvPicPr>
            <a:picLocks noChangeAspect="1"/>
          </p:cNvPicPr>
          <p:nvPr>
            <a:audioFile r:link="rId20"/>
            <p:extLst>
              <p:ext uri="{DAA4B4D4-6D71-4841-9C94-3DE7FCFB9230}">
                <p14:media xmlns:p14="http://schemas.microsoft.com/office/powerpoint/2010/main" r:embed="rId19"/>
              </p:ext>
            </p:extLst>
          </p:nvPr>
        </p:nvPicPr>
        <p:blipFill>
          <a:blip r:embed="rId23"/>
          <a:stretch>
            <a:fillRect/>
          </a:stretch>
        </p:blipFill>
        <p:spPr>
          <a:xfrm>
            <a:off x="7912628" y="4375359"/>
            <a:ext cx="373534" cy="373534"/>
          </a:xfrm>
          <a:prstGeom prst="rect">
            <a:avLst/>
          </a:prstGeom>
        </p:spPr>
      </p:pic>
    </p:spTree>
    <p:extLst>
      <p:ext uri="{BB962C8B-B14F-4D97-AF65-F5344CB8AC3E}">
        <p14:creationId xmlns:p14="http://schemas.microsoft.com/office/powerpoint/2010/main" val="4060797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70" fill="hold"/>
                                        <p:tgtEl>
                                          <p:spTgt spid="13"/>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745" fill="hold"/>
                                        <p:tgtEl>
                                          <p:spTgt spid="14"/>
                                        </p:tgtEl>
                                      </p:cBhvr>
                                    </p:cmd>
                                  </p:childTnLst>
                                </p:cTn>
                              </p:par>
                            </p:childTnLst>
                          </p:cTn>
                        </p:par>
                      </p:childTnLst>
                    </p:cTn>
                  </p:par>
                  <p:par>
                    <p:cTn id="11" fill="hold">
                      <p:stCondLst>
                        <p:cond delay="indefinite"/>
                      </p:stCondLst>
                      <p:childTnLst>
                        <p:par>
                          <p:cTn id="12" fill="hold">
                            <p:stCondLst>
                              <p:cond delay="0"/>
                            </p:stCondLst>
                            <p:childTnLst>
                              <p:par>
                                <p:cTn id="13" presetID="1" presetClass="mediacall" presetSubtype="0" fill="hold" nodeType="clickEffect">
                                  <p:stCondLst>
                                    <p:cond delay="0"/>
                                  </p:stCondLst>
                                  <p:childTnLst>
                                    <p:cmd type="call" cmd="playFrom(0.0)">
                                      <p:cBhvr>
                                        <p:cTn id="14" dur="1035" fill="hold"/>
                                        <p:tgtEl>
                                          <p:spTgt spid="15"/>
                                        </p:tgtEl>
                                      </p:cBhvr>
                                    </p:cmd>
                                  </p:childTnLst>
                                </p:cTn>
                              </p:par>
                            </p:childTnLst>
                          </p:cTn>
                        </p:par>
                      </p:childTnLst>
                    </p:cTn>
                  </p:par>
                  <p:par>
                    <p:cTn id="15" fill="hold">
                      <p:stCondLst>
                        <p:cond delay="indefinite"/>
                      </p:stCondLst>
                      <p:childTnLst>
                        <p:par>
                          <p:cTn id="16" fill="hold">
                            <p:stCondLst>
                              <p:cond delay="0"/>
                            </p:stCondLst>
                            <p:childTnLst>
                              <p:par>
                                <p:cTn id="17" presetID="1" presetClass="mediacall" presetSubtype="0" fill="hold" nodeType="clickEffect">
                                  <p:stCondLst>
                                    <p:cond delay="0"/>
                                  </p:stCondLst>
                                  <p:childTnLst>
                                    <p:cmd type="call" cmd="playFrom(0.0)">
                                      <p:cBhvr>
                                        <p:cTn id="18" dur="890" fill="hold"/>
                                        <p:tgtEl>
                                          <p:spTgt spid="16"/>
                                        </p:tgtEl>
                                      </p:cBhvr>
                                    </p:cmd>
                                  </p:childTnLst>
                                </p:cTn>
                              </p:par>
                            </p:childTnLst>
                          </p:cTn>
                        </p:par>
                      </p:childTnLst>
                    </p:cTn>
                  </p:par>
                  <p:par>
                    <p:cTn id="19" fill="hold">
                      <p:stCondLst>
                        <p:cond delay="indefinite"/>
                      </p:stCondLst>
                      <p:childTnLst>
                        <p:par>
                          <p:cTn id="20" fill="hold">
                            <p:stCondLst>
                              <p:cond delay="0"/>
                            </p:stCondLst>
                            <p:childTnLst>
                              <p:par>
                                <p:cTn id="21" presetID="1" presetClass="mediacall" presetSubtype="0" fill="hold" nodeType="clickEffect">
                                  <p:stCondLst>
                                    <p:cond delay="0"/>
                                  </p:stCondLst>
                                  <p:childTnLst>
                                    <p:cmd type="call" cmd="playFrom(0.0)">
                                      <p:cBhvr>
                                        <p:cTn id="22" dur="875" fill="hold"/>
                                        <p:tgtEl>
                                          <p:spTgt spid="17"/>
                                        </p:tgtEl>
                                      </p:cBhvr>
                                    </p:cmd>
                                  </p:childTnLst>
                                </p:cTn>
                              </p:par>
                            </p:childTnLst>
                          </p:cTn>
                        </p:par>
                      </p:childTnLst>
                    </p:cTn>
                  </p:par>
                  <p:par>
                    <p:cTn id="23" fill="hold">
                      <p:stCondLst>
                        <p:cond delay="indefinite"/>
                      </p:stCondLst>
                      <p:childTnLst>
                        <p:par>
                          <p:cTn id="24" fill="hold">
                            <p:stCondLst>
                              <p:cond delay="0"/>
                            </p:stCondLst>
                            <p:childTnLst>
                              <p:par>
                                <p:cTn id="25" presetID="1" presetClass="mediacall" presetSubtype="0" fill="hold" nodeType="clickEffect">
                                  <p:stCondLst>
                                    <p:cond delay="0"/>
                                  </p:stCondLst>
                                  <p:childTnLst>
                                    <p:cmd type="call" cmd="playFrom(0.0)">
                                      <p:cBhvr>
                                        <p:cTn id="26" dur="990" fill="hold"/>
                                        <p:tgtEl>
                                          <p:spTgt spid="18"/>
                                        </p:tgtEl>
                                      </p:cBhvr>
                                    </p:cmd>
                                  </p:childTnLst>
                                </p:cTn>
                              </p:par>
                            </p:childTnLst>
                          </p:cTn>
                        </p:par>
                      </p:childTnLst>
                    </p:cTn>
                  </p:par>
                  <p:par>
                    <p:cTn id="27" fill="hold">
                      <p:stCondLst>
                        <p:cond delay="indefinite"/>
                      </p:stCondLst>
                      <p:childTnLst>
                        <p:par>
                          <p:cTn id="28" fill="hold">
                            <p:stCondLst>
                              <p:cond delay="0"/>
                            </p:stCondLst>
                            <p:childTnLst>
                              <p:par>
                                <p:cTn id="29" presetID="1" presetClass="mediacall" presetSubtype="0" fill="hold" nodeType="clickEffect">
                                  <p:stCondLst>
                                    <p:cond delay="0"/>
                                  </p:stCondLst>
                                  <p:childTnLst>
                                    <p:cmd type="call" cmd="playFrom(0.0)">
                                      <p:cBhvr>
                                        <p:cTn id="30" dur="990" fill="hold"/>
                                        <p:tgtEl>
                                          <p:spTgt spid="19"/>
                                        </p:tgtEl>
                                      </p:cBhvr>
                                    </p:cmd>
                                  </p:childTnLst>
                                </p:cTn>
                              </p:par>
                            </p:childTnLst>
                          </p:cTn>
                        </p:par>
                      </p:childTnLst>
                    </p:cTn>
                  </p:par>
                  <p:par>
                    <p:cTn id="31" fill="hold">
                      <p:stCondLst>
                        <p:cond delay="indefinite"/>
                      </p:stCondLst>
                      <p:childTnLst>
                        <p:par>
                          <p:cTn id="32" fill="hold">
                            <p:stCondLst>
                              <p:cond delay="0"/>
                            </p:stCondLst>
                            <p:childTnLst>
                              <p:par>
                                <p:cTn id="33" presetID="1" presetClass="mediacall" presetSubtype="0" fill="hold" nodeType="clickEffect">
                                  <p:stCondLst>
                                    <p:cond delay="0"/>
                                  </p:stCondLst>
                                  <p:childTnLst>
                                    <p:cmd type="call" cmd="playFrom(0.0)">
                                      <p:cBhvr>
                                        <p:cTn id="34" dur="650" fill="hold"/>
                                        <p:tgtEl>
                                          <p:spTgt spid="20"/>
                                        </p:tgtEl>
                                      </p:cBhvr>
                                    </p:cmd>
                                  </p:childTnLst>
                                </p:cTn>
                              </p:par>
                            </p:childTnLst>
                          </p:cTn>
                        </p:par>
                      </p:childTnLst>
                    </p:cTn>
                  </p:par>
                  <p:par>
                    <p:cTn id="35" fill="hold">
                      <p:stCondLst>
                        <p:cond delay="indefinite"/>
                      </p:stCondLst>
                      <p:childTnLst>
                        <p:par>
                          <p:cTn id="36" fill="hold">
                            <p:stCondLst>
                              <p:cond delay="0"/>
                            </p:stCondLst>
                            <p:childTnLst>
                              <p:par>
                                <p:cTn id="37" presetID="1" presetClass="mediacall" presetSubtype="0" fill="hold" nodeType="clickEffect">
                                  <p:stCondLst>
                                    <p:cond delay="0"/>
                                  </p:stCondLst>
                                  <p:childTnLst>
                                    <p:cmd type="call" cmd="playFrom(0.0)">
                                      <p:cBhvr>
                                        <p:cTn id="38" dur="870" fill="hold"/>
                                        <p:tgtEl>
                                          <p:spTgt spid="21"/>
                                        </p:tgtEl>
                                      </p:cBhvr>
                                    </p:cmd>
                                  </p:childTnLst>
                                </p:cTn>
                              </p:par>
                            </p:childTnLst>
                          </p:cTn>
                        </p:par>
                      </p:childTnLst>
                    </p:cTn>
                  </p:par>
                  <p:par>
                    <p:cTn id="39" fill="hold">
                      <p:stCondLst>
                        <p:cond delay="indefinite"/>
                      </p:stCondLst>
                      <p:childTnLst>
                        <p:par>
                          <p:cTn id="40" fill="hold">
                            <p:stCondLst>
                              <p:cond delay="0"/>
                            </p:stCondLst>
                            <p:childTnLst>
                              <p:par>
                                <p:cTn id="41" presetID="1" presetClass="mediacall" presetSubtype="0" fill="hold" nodeType="clickEffect">
                                  <p:stCondLst>
                                    <p:cond delay="0"/>
                                  </p:stCondLst>
                                  <p:childTnLst>
                                    <p:cmd type="call" cmd="playFrom(0.0)">
                                      <p:cBhvr>
                                        <p:cTn id="42" dur="1224" fill="hold"/>
                                        <p:tgtEl>
                                          <p:spTgt spid="22"/>
                                        </p:tgtEl>
                                      </p:cBhvr>
                                    </p:cmd>
                                  </p:childTnLst>
                                </p:cTn>
                              </p:par>
                            </p:childTnLst>
                          </p:cTn>
                        </p:par>
                      </p:childTnLst>
                    </p:cTn>
                  </p:par>
                  <p:par>
                    <p:cTn id="43" fill="hold">
                      <p:stCondLst>
                        <p:cond delay="indefinite"/>
                      </p:stCondLst>
                      <p:childTnLst>
                        <p:par>
                          <p:cTn id="44" fill="hold">
                            <p:stCondLst>
                              <p:cond delay="0"/>
                            </p:stCondLst>
                            <p:childTnLst>
                              <p:par>
                                <p:cTn id="45" presetID="1" presetClass="mediacall" presetSubtype="0" fill="hold" nodeType="clickEffect">
                                  <p:stCondLst>
                                    <p:cond delay="0"/>
                                  </p:stCondLst>
                                  <p:childTnLst>
                                    <p:cmd type="call" cmd="playFrom(0.0)">
                                      <p:cBhvr>
                                        <p:cTn id="46" dur="745" fill="hold"/>
                                        <p:tgtEl>
                                          <p:spTgt spid="2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47" fill="hold" display="0">
                  <p:stCondLst>
                    <p:cond delay="indefinite"/>
                  </p:stCondLst>
                  <p:endCondLst>
                    <p:cond evt="onStopAudio" delay="0">
                      <p:tgtEl>
                        <p:sldTgt/>
                      </p:tgtEl>
                    </p:cond>
                  </p:endCondLst>
                </p:cTn>
                <p:tgtEl>
                  <p:spTgt spid="13"/>
                </p:tgtEl>
              </p:cMediaNode>
            </p:audio>
            <p:audio>
              <p:cMediaNode vol="80000">
                <p:cTn id="48" fill="hold" display="0">
                  <p:stCondLst>
                    <p:cond delay="indefinite"/>
                  </p:stCondLst>
                  <p:endCondLst>
                    <p:cond evt="onStopAudio" delay="0">
                      <p:tgtEl>
                        <p:sldTgt/>
                      </p:tgtEl>
                    </p:cond>
                  </p:endCondLst>
                </p:cTn>
                <p:tgtEl>
                  <p:spTgt spid="14"/>
                </p:tgtEl>
              </p:cMediaNode>
            </p:audio>
            <p:audio>
              <p:cMediaNode vol="80000">
                <p:cTn id="49" fill="hold" display="0">
                  <p:stCondLst>
                    <p:cond delay="indefinite"/>
                  </p:stCondLst>
                  <p:endCondLst>
                    <p:cond evt="onStopAudio" delay="0">
                      <p:tgtEl>
                        <p:sldTgt/>
                      </p:tgtEl>
                    </p:cond>
                  </p:endCondLst>
                </p:cTn>
                <p:tgtEl>
                  <p:spTgt spid="15"/>
                </p:tgtEl>
              </p:cMediaNode>
            </p:audio>
            <p:audio>
              <p:cMediaNode vol="80000">
                <p:cTn id="50" fill="hold" display="0">
                  <p:stCondLst>
                    <p:cond delay="indefinite"/>
                  </p:stCondLst>
                  <p:endCondLst>
                    <p:cond evt="onStopAudio" delay="0">
                      <p:tgtEl>
                        <p:sldTgt/>
                      </p:tgtEl>
                    </p:cond>
                  </p:endCondLst>
                </p:cTn>
                <p:tgtEl>
                  <p:spTgt spid="16"/>
                </p:tgtEl>
              </p:cMediaNode>
            </p:audio>
            <p:audio>
              <p:cMediaNode vol="80000">
                <p:cTn id="51" fill="hold" display="0">
                  <p:stCondLst>
                    <p:cond delay="indefinite"/>
                  </p:stCondLst>
                  <p:endCondLst>
                    <p:cond evt="onStopAudio" delay="0">
                      <p:tgtEl>
                        <p:sldTgt/>
                      </p:tgtEl>
                    </p:cond>
                  </p:endCondLst>
                </p:cTn>
                <p:tgtEl>
                  <p:spTgt spid="17"/>
                </p:tgtEl>
              </p:cMediaNode>
            </p:audio>
            <p:audio>
              <p:cMediaNode vol="80000">
                <p:cTn id="52" fill="hold" display="0">
                  <p:stCondLst>
                    <p:cond delay="indefinite"/>
                  </p:stCondLst>
                  <p:endCondLst>
                    <p:cond evt="onStopAudio" delay="0">
                      <p:tgtEl>
                        <p:sldTgt/>
                      </p:tgtEl>
                    </p:cond>
                  </p:endCondLst>
                </p:cTn>
                <p:tgtEl>
                  <p:spTgt spid="18"/>
                </p:tgtEl>
              </p:cMediaNode>
            </p:audio>
            <p:audio>
              <p:cMediaNode vol="80000">
                <p:cTn id="53" fill="hold" display="0">
                  <p:stCondLst>
                    <p:cond delay="indefinite"/>
                  </p:stCondLst>
                  <p:endCondLst>
                    <p:cond evt="onStopAudio" delay="0">
                      <p:tgtEl>
                        <p:sldTgt/>
                      </p:tgtEl>
                    </p:cond>
                  </p:endCondLst>
                </p:cTn>
                <p:tgtEl>
                  <p:spTgt spid="19"/>
                </p:tgtEl>
              </p:cMediaNode>
            </p:audio>
            <p:audio>
              <p:cMediaNode vol="80000">
                <p:cTn id="54" fill="hold" display="0">
                  <p:stCondLst>
                    <p:cond delay="indefinite"/>
                  </p:stCondLst>
                  <p:endCondLst>
                    <p:cond evt="onStopAudio" delay="0">
                      <p:tgtEl>
                        <p:sldTgt/>
                      </p:tgtEl>
                    </p:cond>
                  </p:endCondLst>
                </p:cTn>
                <p:tgtEl>
                  <p:spTgt spid="20"/>
                </p:tgtEl>
              </p:cMediaNode>
            </p:audio>
            <p:audio>
              <p:cMediaNode vol="80000">
                <p:cTn id="55" fill="hold" display="0">
                  <p:stCondLst>
                    <p:cond delay="indefinite"/>
                  </p:stCondLst>
                  <p:endCondLst>
                    <p:cond evt="onStopAudio" delay="0">
                      <p:tgtEl>
                        <p:sldTgt/>
                      </p:tgtEl>
                    </p:cond>
                  </p:endCondLst>
                </p:cTn>
                <p:tgtEl>
                  <p:spTgt spid="21"/>
                </p:tgtEl>
              </p:cMediaNode>
            </p:audio>
            <p:audio>
              <p:cMediaNode vol="80000">
                <p:cTn id="56" fill="hold" display="0">
                  <p:stCondLst>
                    <p:cond delay="indefinite"/>
                  </p:stCondLst>
                  <p:endCondLst>
                    <p:cond evt="onStopAudio" delay="0">
                      <p:tgtEl>
                        <p:sldTgt/>
                      </p:tgtEl>
                    </p:cond>
                  </p:endCondLst>
                </p:cTn>
                <p:tgtEl>
                  <p:spTgt spid="22"/>
                </p:tgtEl>
              </p:cMediaNode>
            </p:audio>
            <p:audio>
              <p:cMediaNode vol="80000">
                <p:cTn id="57" fill="hold" display="0">
                  <p:stCondLst>
                    <p:cond delay="indefinite"/>
                  </p:stCondLst>
                  <p:endCondLst>
                    <p:cond evt="onStopAudio" delay="0">
                      <p:tgtEl>
                        <p:sldTgt/>
                      </p:tgtEl>
                    </p:cond>
                  </p:endCondLst>
                </p:cTn>
                <p:tgtEl>
                  <p:spTgt spid="23"/>
                </p:tgtEl>
              </p:cMediaNode>
            </p:audio>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a:extLst>
              <a:ext uri="{FF2B5EF4-FFF2-40B4-BE49-F238E27FC236}">
                <a16:creationId xmlns:a16="http://schemas.microsoft.com/office/drawing/2014/main" id="{B0F2C6A3-D2EF-407F-B016-596BB5DB357A}"/>
              </a:ext>
            </a:extLst>
          </p:cNvPr>
          <p:cNvSpPr>
            <a:spLocks noGrp="1"/>
          </p:cNvSpPr>
          <p:nvPr>
            <p:ph type="title"/>
          </p:nvPr>
        </p:nvSpPr>
        <p:spPr/>
        <p:txBody>
          <a:bodyPr>
            <a:noAutofit/>
          </a:bodyPr>
          <a:lstStyle/>
          <a:p>
            <a:pPr algn="ctr"/>
            <a:r>
              <a:rPr lang="ru-RU" sz="3200" dirty="0">
                <a:latin typeface="Times New Roman" panose="02020603050405020304" pitchFamily="18" charset="0"/>
                <a:cs typeface="Times New Roman" panose="02020603050405020304" pitchFamily="18" charset="0"/>
              </a:rPr>
              <a:t>Домашнее задание 1. Прочитайте диалоги. Что вы узнали из них? Составьте аналогичные диалоги, используя выделенные слова</a:t>
            </a:r>
          </a:p>
        </p:txBody>
      </p:sp>
      <p:sp>
        <p:nvSpPr>
          <p:cNvPr id="3" name="Объект 2">
            <a:extLst>
              <a:ext uri="{FF2B5EF4-FFF2-40B4-BE49-F238E27FC236}">
                <a16:creationId xmlns:a16="http://schemas.microsoft.com/office/drawing/2014/main" id="{E9B22C36-8ABF-4F98-AB4A-8BC51A816B9B}"/>
              </a:ext>
            </a:extLst>
          </p:cNvPr>
          <p:cNvSpPr>
            <a:spLocks noGrp="1"/>
          </p:cNvSpPr>
          <p:nvPr>
            <p:ph idx="1"/>
          </p:nvPr>
        </p:nvSpPr>
        <p:spPr/>
        <p:txBody>
          <a:bodyPr>
            <a:normAutofit fontScale="77500" lnSpcReduction="20000"/>
          </a:bodyPr>
          <a:lstStyle/>
          <a:p>
            <a:pPr marL="0" indent="0">
              <a:buNone/>
            </a:pPr>
            <a:r>
              <a:rPr lang="ru-RU" dirty="0"/>
              <a:t>1. </a:t>
            </a:r>
          </a:p>
          <a:p>
            <a:r>
              <a:rPr lang="ru-RU" dirty="0"/>
              <a:t>- Что случилось, почему ты такая грустная?</a:t>
            </a:r>
          </a:p>
          <a:p>
            <a:r>
              <a:rPr lang="ru-RU" dirty="0"/>
              <a:t>-Утром я поссорилась со своим другом.</a:t>
            </a:r>
          </a:p>
          <a:p>
            <a:r>
              <a:rPr lang="ru-RU" dirty="0"/>
              <a:t>-Ничего, я думаю, вечером вы уже помиритесь.</a:t>
            </a:r>
          </a:p>
          <a:p>
            <a:r>
              <a:rPr lang="ru-RU" dirty="0"/>
              <a:t>Вы не можете целый день не разговаривать друг с другом.</a:t>
            </a:r>
          </a:p>
          <a:p>
            <a:pPr marL="0" indent="0">
              <a:buNone/>
            </a:pPr>
            <a:r>
              <a:rPr lang="ru-RU" i="1" dirty="0"/>
              <a:t>- У вашего друга (подруги) плохое настроение. Узнайте, что случилось.	</a:t>
            </a:r>
            <a:endParaRPr lang="ru-RU" dirty="0"/>
          </a:p>
          <a:p>
            <a:pPr marL="0" indent="0">
              <a:buNone/>
            </a:pPr>
            <a:r>
              <a:rPr lang="ru-RU" dirty="0"/>
              <a:t>2. </a:t>
            </a:r>
          </a:p>
          <a:p>
            <a:r>
              <a:rPr lang="ru-RU" dirty="0"/>
              <a:t>-Кому ты пишешь?</a:t>
            </a:r>
          </a:p>
          <a:p>
            <a:r>
              <a:rPr lang="ru-RU" dirty="0"/>
              <a:t>- Своему друга. Мы познакомились летом.</a:t>
            </a:r>
          </a:p>
          <a:p>
            <a:r>
              <a:rPr lang="ru-RU" dirty="0"/>
              <a:t>-Вы встречаетесь?</a:t>
            </a:r>
          </a:p>
          <a:p>
            <a:r>
              <a:rPr lang="ru-RU" dirty="0"/>
              <a:t>- нет, он живёт в другом городе, мы переписываемся по Интернету.</a:t>
            </a:r>
          </a:p>
          <a:p>
            <a:pPr marL="0" indent="0">
              <a:buNone/>
            </a:pPr>
            <a:r>
              <a:rPr lang="ru-RU" i="1" dirty="0"/>
              <a:t>-Узнайте у друга, с кем он переписывается или кому он звонит.</a:t>
            </a:r>
            <a:endParaRPr lang="ru-RU" dirty="0"/>
          </a:p>
          <a:p>
            <a:endParaRPr lang="ru-RU" dirty="0"/>
          </a:p>
        </p:txBody>
      </p:sp>
    </p:spTree>
    <p:extLst>
      <p:ext uri="{BB962C8B-B14F-4D97-AF65-F5344CB8AC3E}">
        <p14:creationId xmlns:p14="http://schemas.microsoft.com/office/powerpoint/2010/main" val="299144621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31C94EE-DD20-402D-B264-9E2811CD5B76}"/>
              </a:ext>
            </a:extLst>
          </p:cNvPr>
          <p:cNvSpPr>
            <a:spLocks noGrp="1"/>
          </p:cNvSpPr>
          <p:nvPr>
            <p:ph type="title"/>
          </p:nvPr>
        </p:nvSpPr>
        <p:spPr/>
        <p:txBody>
          <a:bodyPr>
            <a:normAutofit/>
          </a:bodyPr>
          <a:lstStyle/>
          <a:p>
            <a:pPr algn="ctr"/>
            <a:r>
              <a:rPr lang="ru-RU" sz="3600" dirty="0">
                <a:latin typeface="Times New Roman" panose="02020603050405020304" pitchFamily="18" charset="0"/>
                <a:cs typeface="Times New Roman" panose="02020603050405020304" pitchFamily="18" charset="0"/>
              </a:rPr>
              <a:t>Домашнее задание 2</a:t>
            </a:r>
          </a:p>
        </p:txBody>
      </p:sp>
      <p:pic>
        <p:nvPicPr>
          <p:cNvPr id="6" name="Рисунок 5">
            <a:extLst>
              <a:ext uri="{FF2B5EF4-FFF2-40B4-BE49-F238E27FC236}">
                <a16:creationId xmlns:a16="http://schemas.microsoft.com/office/drawing/2014/main" id="{A41C5F50-8BB8-4360-AE36-6EEB84B5C729}"/>
              </a:ext>
            </a:extLst>
          </p:cNvPr>
          <p:cNvPicPr>
            <a:picLocks noChangeAspect="1"/>
          </p:cNvPicPr>
          <p:nvPr/>
        </p:nvPicPr>
        <p:blipFill rotWithShape="1">
          <a:blip r:embed="rId2"/>
          <a:srcRect l="58755" t="49346" r="-403" b="18213"/>
          <a:stretch/>
        </p:blipFill>
        <p:spPr>
          <a:xfrm>
            <a:off x="6589336" y="1721295"/>
            <a:ext cx="3723588" cy="4438215"/>
          </a:xfrm>
          <a:prstGeom prst="rect">
            <a:avLst/>
          </a:prstGeom>
        </p:spPr>
      </p:pic>
      <p:sp>
        <p:nvSpPr>
          <p:cNvPr id="8" name="Объект 7">
            <a:extLst>
              <a:ext uri="{FF2B5EF4-FFF2-40B4-BE49-F238E27FC236}">
                <a16:creationId xmlns:a16="http://schemas.microsoft.com/office/drawing/2014/main" id="{3F972015-8478-4B80-8EBF-B4781B7D2349}"/>
              </a:ext>
            </a:extLst>
          </p:cNvPr>
          <p:cNvSpPr>
            <a:spLocks noGrp="1"/>
          </p:cNvSpPr>
          <p:nvPr>
            <p:ph idx="1"/>
          </p:nvPr>
        </p:nvSpPr>
        <p:spPr>
          <a:xfrm>
            <a:off x="838200" y="1738749"/>
            <a:ext cx="5257800" cy="4438214"/>
          </a:xfrm>
        </p:spPr>
        <p:txBody>
          <a:bodyPr/>
          <a:lstStyle/>
          <a:p>
            <a:r>
              <a:rPr lang="ru-RU" dirty="0"/>
              <a:t>Прочитайте в синей рамке новые глаголы. Найдите их значение.</a:t>
            </a:r>
          </a:p>
          <a:p>
            <a:r>
              <a:rPr lang="ru-RU" dirty="0"/>
              <a:t>Прочитайте, что говорит девушка по телефону.</a:t>
            </a:r>
          </a:p>
        </p:txBody>
      </p:sp>
    </p:spTree>
    <p:extLst>
      <p:ext uri="{BB962C8B-B14F-4D97-AF65-F5344CB8AC3E}">
        <p14:creationId xmlns:p14="http://schemas.microsoft.com/office/powerpoint/2010/main" val="81153925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ADB2006-712B-4CDD-B03E-79B6C6CD0B33}"/>
              </a:ext>
            </a:extLst>
          </p:cNvPr>
          <p:cNvSpPr>
            <a:spLocks noGrp="1"/>
          </p:cNvSpPr>
          <p:nvPr>
            <p:ph type="title"/>
          </p:nvPr>
        </p:nvSpPr>
        <p:spPr/>
        <p:txBody>
          <a:bodyPr>
            <a:normAutofit/>
          </a:bodyPr>
          <a:lstStyle/>
          <a:p>
            <a:pPr algn="ctr"/>
            <a:r>
              <a:rPr lang="ru-RU" sz="3200" dirty="0">
                <a:latin typeface="Times New Roman" panose="02020603050405020304" pitchFamily="18" charset="0"/>
                <a:cs typeface="Times New Roman" panose="02020603050405020304" pitchFamily="18" charset="0"/>
              </a:rPr>
              <a:t>Домашнее задание 2. Прочитайте ролевую игру. Составьте диалог за Студента 1 и Студента 2, прочтите их </a:t>
            </a:r>
          </a:p>
        </p:txBody>
      </p:sp>
      <p:pic>
        <p:nvPicPr>
          <p:cNvPr id="4" name="Объект 3">
            <a:extLst>
              <a:ext uri="{FF2B5EF4-FFF2-40B4-BE49-F238E27FC236}">
                <a16:creationId xmlns:a16="http://schemas.microsoft.com/office/drawing/2014/main" id="{E463BCC9-5EA0-47E9-9C6D-6C115A8EDAA1}"/>
              </a:ext>
            </a:extLst>
          </p:cNvPr>
          <p:cNvPicPr>
            <a:picLocks noGrp="1" noChangeAspect="1"/>
          </p:cNvPicPr>
          <p:nvPr>
            <p:ph idx="1"/>
          </p:nvPr>
        </p:nvPicPr>
        <p:blipFill rotWithShape="1">
          <a:blip r:embed="rId2"/>
          <a:srcRect l="49173" t="64922" r="7403" b="4388"/>
          <a:stretch/>
        </p:blipFill>
        <p:spPr>
          <a:xfrm>
            <a:off x="939539" y="1901564"/>
            <a:ext cx="4292338" cy="4729811"/>
          </a:xfrm>
          <a:prstGeom prst="rect">
            <a:avLst/>
          </a:prstGeom>
        </p:spPr>
      </p:pic>
      <p:pic>
        <p:nvPicPr>
          <p:cNvPr id="5" name="Рисунок 4">
            <a:extLst>
              <a:ext uri="{FF2B5EF4-FFF2-40B4-BE49-F238E27FC236}">
                <a16:creationId xmlns:a16="http://schemas.microsoft.com/office/drawing/2014/main" id="{EAEF081C-380F-4968-860A-4BB2CDFDC8B5}"/>
              </a:ext>
            </a:extLst>
          </p:cNvPr>
          <p:cNvPicPr>
            <a:picLocks noChangeAspect="1"/>
          </p:cNvPicPr>
          <p:nvPr/>
        </p:nvPicPr>
        <p:blipFill rotWithShape="1">
          <a:blip r:embed="rId3"/>
          <a:srcRect l="8019" t="10035" r="52861" b="54364"/>
          <a:stretch/>
        </p:blipFill>
        <p:spPr>
          <a:xfrm>
            <a:off x="6363093" y="1960416"/>
            <a:ext cx="4292338" cy="4697809"/>
          </a:xfrm>
          <a:prstGeom prst="rect">
            <a:avLst/>
          </a:prstGeom>
        </p:spPr>
      </p:pic>
    </p:spTree>
    <p:extLst>
      <p:ext uri="{BB962C8B-B14F-4D97-AF65-F5344CB8AC3E}">
        <p14:creationId xmlns:p14="http://schemas.microsoft.com/office/powerpoint/2010/main" val="298297983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A96EB51-E312-47CB-8328-4D45E7F96A8D}"/>
              </a:ext>
            </a:extLst>
          </p:cNvPr>
          <p:cNvSpPr>
            <a:spLocks noGrp="1"/>
          </p:cNvSpPr>
          <p:nvPr>
            <p:ph type="title"/>
          </p:nvPr>
        </p:nvSpPr>
        <p:spPr>
          <a:xfrm>
            <a:off x="838200" y="365126"/>
            <a:ext cx="10515600" cy="1143163"/>
          </a:xfrm>
        </p:spPr>
        <p:txBody>
          <a:bodyPr>
            <a:normAutofit/>
          </a:bodyPr>
          <a:lstStyle/>
          <a:p>
            <a:pPr algn="ctr"/>
            <a:r>
              <a:rPr lang="ru-RU" sz="3200" dirty="0">
                <a:latin typeface="Times New Roman" panose="02020603050405020304" pitchFamily="18" charset="0"/>
                <a:cs typeface="Times New Roman" panose="02020603050405020304" pitchFamily="18" charset="0"/>
              </a:rPr>
              <a:t>Домашнее задание 3. Придумайте вопросы к подчёркнутым фразам, запишите их в тетрадь</a:t>
            </a:r>
          </a:p>
        </p:txBody>
      </p:sp>
      <p:sp>
        <p:nvSpPr>
          <p:cNvPr id="5" name="Объект 4">
            <a:extLst>
              <a:ext uri="{FF2B5EF4-FFF2-40B4-BE49-F238E27FC236}">
                <a16:creationId xmlns:a16="http://schemas.microsoft.com/office/drawing/2014/main" id="{89D3EE2D-AA77-4B84-A558-1695C96031AE}"/>
              </a:ext>
            </a:extLst>
          </p:cNvPr>
          <p:cNvSpPr>
            <a:spLocks noGrp="1"/>
          </p:cNvSpPr>
          <p:nvPr>
            <p:ph idx="1"/>
          </p:nvPr>
        </p:nvSpPr>
        <p:spPr/>
        <p:txBody>
          <a:bodyPr>
            <a:normAutofit fontScale="85000" lnSpcReduction="20000"/>
          </a:bodyPr>
          <a:lstStyle/>
          <a:p>
            <a:pPr marL="0" indent="0">
              <a:buNone/>
            </a:pPr>
            <a:r>
              <a:rPr lang="ru-RU" b="1" i="1" dirty="0"/>
              <a:t>Пример </a:t>
            </a:r>
            <a:endParaRPr lang="ru-RU" dirty="0"/>
          </a:p>
          <a:p>
            <a:pPr marL="0" lvl="0" indent="0">
              <a:buNone/>
            </a:pPr>
            <a:r>
              <a:rPr lang="ru-RU" dirty="0"/>
              <a:t>Когда вы познакомились с Марией?</a:t>
            </a:r>
          </a:p>
          <a:p>
            <a:pPr marL="0" indent="0">
              <a:buNone/>
            </a:pPr>
            <a:r>
              <a:rPr lang="ru-RU" dirty="0"/>
              <a:t>Я познакомился с Марией </a:t>
            </a:r>
            <a:r>
              <a:rPr lang="ru-RU" u="sng" dirty="0"/>
              <a:t>3 года назад.</a:t>
            </a:r>
            <a:endParaRPr lang="ru-RU" dirty="0"/>
          </a:p>
          <a:p>
            <a:pPr lvl="0"/>
            <a:r>
              <a:rPr lang="ru-RU" dirty="0"/>
              <a:t>__________________</a:t>
            </a:r>
          </a:p>
          <a:p>
            <a:r>
              <a:rPr lang="ru-RU" dirty="0"/>
              <a:t>Мы подружились </a:t>
            </a:r>
            <a:r>
              <a:rPr lang="ru-RU" u="sng" dirty="0"/>
              <a:t>ещё в школьные годы.</a:t>
            </a:r>
            <a:endParaRPr lang="ru-RU" dirty="0"/>
          </a:p>
          <a:p>
            <a:pPr lvl="0"/>
            <a:r>
              <a:rPr lang="ru-RU" dirty="0"/>
              <a:t>__________________</a:t>
            </a:r>
          </a:p>
          <a:p>
            <a:r>
              <a:rPr lang="ru-RU" dirty="0"/>
              <a:t>Я рассталась с ним </a:t>
            </a:r>
            <a:r>
              <a:rPr lang="ru-RU" u="sng" dirty="0"/>
              <a:t>10 лет назад.</a:t>
            </a:r>
            <a:endParaRPr lang="ru-RU" dirty="0"/>
          </a:p>
          <a:p>
            <a:pPr lvl="0"/>
            <a:r>
              <a:rPr lang="ru-RU" dirty="0"/>
              <a:t>__________________</a:t>
            </a:r>
          </a:p>
          <a:p>
            <a:r>
              <a:rPr lang="ru-RU" dirty="0"/>
              <a:t>Анна и Михаил помирились </a:t>
            </a:r>
            <a:r>
              <a:rPr lang="ru-RU" u="sng" dirty="0"/>
              <a:t>через 3 дня после скандала</a:t>
            </a:r>
            <a:r>
              <a:rPr lang="ru-RU" dirty="0"/>
              <a:t>.</a:t>
            </a:r>
          </a:p>
          <a:p>
            <a:pPr lvl="0"/>
            <a:r>
              <a:rPr lang="ru-RU" dirty="0"/>
              <a:t>___________________</a:t>
            </a:r>
          </a:p>
          <a:p>
            <a:r>
              <a:rPr lang="ru-RU" dirty="0"/>
              <a:t>Мы поженились </a:t>
            </a:r>
            <a:r>
              <a:rPr lang="ru-RU" u="sng" dirty="0"/>
              <a:t>20 лет назад</a:t>
            </a:r>
            <a:r>
              <a:rPr lang="ru-RU" dirty="0"/>
              <a:t>.</a:t>
            </a:r>
          </a:p>
          <a:p>
            <a:endParaRPr lang="ru-RU" dirty="0"/>
          </a:p>
        </p:txBody>
      </p:sp>
    </p:spTree>
    <p:extLst>
      <p:ext uri="{BB962C8B-B14F-4D97-AF65-F5344CB8AC3E}">
        <p14:creationId xmlns:p14="http://schemas.microsoft.com/office/powerpoint/2010/main" val="51569434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654B39E-4703-4271-ACE8-5D5B02DBE463}"/>
              </a:ext>
            </a:extLst>
          </p:cNvPr>
          <p:cNvSpPr>
            <a:spLocks noGrp="1"/>
          </p:cNvSpPr>
          <p:nvPr>
            <p:ph type="title"/>
          </p:nvPr>
        </p:nvSpPr>
        <p:spPr/>
        <p:txBody>
          <a:bodyPr>
            <a:normAutofit/>
          </a:bodyPr>
          <a:lstStyle/>
          <a:p>
            <a:pPr algn="ctr"/>
            <a:r>
              <a:rPr lang="ru-RU" sz="3600" dirty="0">
                <a:latin typeface="Times New Roman" panose="02020603050405020304" pitchFamily="18" charset="0"/>
                <a:cs typeface="Times New Roman" panose="02020603050405020304" pitchFamily="18" charset="0"/>
              </a:rPr>
              <a:t>Конец урока (подведение итогов)</a:t>
            </a:r>
            <a:br>
              <a:rPr lang="ru-RU" sz="3600" dirty="0">
                <a:latin typeface="Times New Roman" panose="02020603050405020304" pitchFamily="18" charset="0"/>
                <a:cs typeface="Times New Roman" panose="02020603050405020304" pitchFamily="18" charset="0"/>
              </a:rPr>
            </a:br>
            <a:endParaRPr lang="ru-RU" sz="3600" dirty="0">
              <a:latin typeface="Times New Roman" panose="02020603050405020304" pitchFamily="18" charset="0"/>
              <a:cs typeface="Times New Roman" panose="02020603050405020304" pitchFamily="18" charset="0"/>
            </a:endParaRPr>
          </a:p>
        </p:txBody>
      </p:sp>
      <p:sp>
        <p:nvSpPr>
          <p:cNvPr id="3" name="Объект 2">
            <a:extLst>
              <a:ext uri="{FF2B5EF4-FFF2-40B4-BE49-F238E27FC236}">
                <a16:creationId xmlns:a16="http://schemas.microsoft.com/office/drawing/2014/main" id="{D5AC6B26-1916-49E9-ADFD-A3B80325B97A}"/>
              </a:ext>
            </a:extLst>
          </p:cNvPr>
          <p:cNvSpPr>
            <a:spLocks noGrp="1"/>
          </p:cNvSpPr>
          <p:nvPr>
            <p:ph idx="1"/>
          </p:nvPr>
        </p:nvSpPr>
        <p:spPr>
          <a:xfrm>
            <a:off x="838200" y="1825625"/>
            <a:ext cx="5410200" cy="4351338"/>
          </a:xfrm>
        </p:spPr>
        <p:txBody>
          <a:bodyPr/>
          <a:lstStyle/>
          <a:p>
            <a:pPr marL="0" indent="0">
              <a:buNone/>
            </a:pPr>
            <a:r>
              <a:rPr lang="ru-RU" i="1" dirty="0"/>
              <a:t> Какое задание вам понравилось?</a:t>
            </a:r>
          </a:p>
          <a:p>
            <a:pPr marL="0" indent="0">
              <a:buNone/>
            </a:pPr>
            <a:r>
              <a:rPr lang="ru-RU" i="1" dirty="0"/>
              <a:t> Какое задание показалось сложным для вас? </a:t>
            </a:r>
          </a:p>
          <a:p>
            <a:pPr marL="0" indent="0">
              <a:buNone/>
            </a:pPr>
            <a:r>
              <a:rPr lang="ru-RU" i="1" dirty="0"/>
              <a:t>Какие слова запомнились сразу и вы будете их активно употреблять?</a:t>
            </a:r>
          </a:p>
          <a:p>
            <a:pPr marL="0" indent="0">
              <a:buNone/>
            </a:pPr>
            <a:endParaRPr lang="ru-RU" dirty="0"/>
          </a:p>
          <a:p>
            <a:endParaRPr lang="ru-RU" dirty="0"/>
          </a:p>
        </p:txBody>
      </p:sp>
      <p:sp>
        <p:nvSpPr>
          <p:cNvPr id="4" name="AutoShape 2">
            <a:extLst>
              <a:ext uri="{FF2B5EF4-FFF2-40B4-BE49-F238E27FC236}">
                <a16:creationId xmlns:a16="http://schemas.microsoft.com/office/drawing/2014/main" id="{CAE28DC6-5B35-4A9E-92DB-0C598819D2A3}"/>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7" name="Рисунок 6">
            <a:extLst>
              <a:ext uri="{FF2B5EF4-FFF2-40B4-BE49-F238E27FC236}">
                <a16:creationId xmlns:a16="http://schemas.microsoft.com/office/drawing/2014/main" id="{83209D9F-7015-4C11-8E1E-ED57CB1D6F8C}"/>
              </a:ext>
            </a:extLst>
          </p:cNvPr>
          <p:cNvPicPr>
            <a:picLocks noChangeAspect="1"/>
          </p:cNvPicPr>
          <p:nvPr/>
        </p:nvPicPr>
        <p:blipFill rotWithShape="1">
          <a:blip r:embed="rId2">
            <a:extLst>
              <a:ext uri="{28A0092B-C50C-407E-A947-70E740481C1C}">
                <a14:useLocalDpi xmlns:a14="http://schemas.microsoft.com/office/drawing/2010/main" val="0"/>
              </a:ext>
            </a:extLst>
          </a:blip>
          <a:srcRect l="8556" t="6215" r="9794" b="10507"/>
          <a:stretch/>
        </p:blipFill>
        <p:spPr>
          <a:xfrm>
            <a:off x="6466788" y="1825626"/>
            <a:ext cx="5608948" cy="4744856"/>
          </a:xfrm>
          <a:prstGeom prst="rect">
            <a:avLst/>
          </a:prstGeom>
        </p:spPr>
      </p:pic>
    </p:spTree>
    <p:extLst>
      <p:ext uri="{BB962C8B-B14F-4D97-AF65-F5344CB8AC3E}">
        <p14:creationId xmlns:p14="http://schemas.microsoft.com/office/powerpoint/2010/main" val="3124045648"/>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2113</TotalTime>
  <Words>1479</Words>
  <Application>Microsoft Office PowerPoint</Application>
  <PresentationFormat>Широкоэкранный</PresentationFormat>
  <Paragraphs>183</Paragraphs>
  <Slides>37</Slides>
  <Notes>14</Notes>
  <HiddenSlides>0</HiddenSlides>
  <MMClips>13</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37</vt:i4>
      </vt:variant>
    </vt:vector>
  </HeadingPairs>
  <TitlesOfParts>
    <vt:vector size="42" baseType="lpstr">
      <vt:lpstr>Arial</vt:lpstr>
      <vt:lpstr>Calibri</vt:lpstr>
      <vt:lpstr>Calibri Light</vt:lpstr>
      <vt:lpstr>Times New Roman</vt:lpstr>
      <vt:lpstr>Тема Office</vt:lpstr>
      <vt:lpstr>«Взаимно- возвратные глаголы»</vt:lpstr>
      <vt:lpstr>Организация начала урока</vt:lpstr>
      <vt:lpstr>Прочитайте, найдите возвратный глагол</vt:lpstr>
      <vt:lpstr>Новые слова</vt:lpstr>
      <vt:lpstr>Проверка домашнего задания  Вспомни слова и составь рассказ про своё утро</vt:lpstr>
      <vt:lpstr>Проверка домашнего задания </vt:lpstr>
      <vt:lpstr>Повторение грамматики</vt:lpstr>
      <vt:lpstr>Возврат, возвратный, возвращать – то есть вернуть назад, вернуть себе</vt:lpstr>
      <vt:lpstr>Посмотрите на картинки, прочитайте предложения и сравните</vt:lpstr>
      <vt:lpstr>Тема урока</vt:lpstr>
      <vt:lpstr>Прочитайте предложение</vt:lpstr>
      <vt:lpstr>Прочитайте предложение</vt:lpstr>
      <vt:lpstr>Взаимно-возвратные глаголы обозначают совместное действие.  Действие направлено на СЕБЯ (self) и на другого человека одновременно. These verbs are used to denote a joint action. Action is directed to somebody and oneself. </vt:lpstr>
      <vt:lpstr>Посмотрите, прослушайте и прочитайте какие взаимно-возвратные глаголы есть</vt:lpstr>
      <vt:lpstr>Иван встречался с Татьяной, потом они расстались.  Иван расстался с Татьяной/ Татьяна рассталась с Иваном</vt:lpstr>
      <vt:lpstr>Посмотрите и прочитайте предложения</vt:lpstr>
      <vt:lpstr>Презентация PowerPoint</vt:lpstr>
      <vt:lpstr>Посмотрите и прочитайте предложения</vt:lpstr>
      <vt:lpstr>Презентация PowerPoint</vt:lpstr>
      <vt:lpstr>Прочитайте текст</vt:lpstr>
      <vt:lpstr>Выберите заголовок к этому тексту</vt:lpstr>
      <vt:lpstr>Ответе на вопросы</vt:lpstr>
      <vt:lpstr>Расположите фрагменты истории в правильном порядке</vt:lpstr>
      <vt:lpstr>Восстановите предложения: выберите глагол справа, поставьте его в нужную форму</vt:lpstr>
      <vt:lpstr>Прочитайте образец, замените слова на взаимно-возвратные глаголы </vt:lpstr>
      <vt:lpstr>Послушайте историю Арнольда, Марчелло и Франчески. Расположите картинки в правильном порядке </vt:lpstr>
      <vt:lpstr>Прочитайте текст, подчерните взаимно-возвратные глаголы</vt:lpstr>
      <vt:lpstr>Ответе на вопросы</vt:lpstr>
      <vt:lpstr>Как вы думайте, чем закончилась эта история? Воспользуйтесь глаголами, которые мы сегодня изучили и придумай конец истории</vt:lpstr>
      <vt:lpstr>Посмотрите на слайд. Даны картинки. Вам нужно определить, что это за глагол, подписать и распределить в правильную группу  </vt:lpstr>
      <vt:lpstr>Посмотрите на слайд. Даны картинки. Вам нужно определить, что это за глагол, подписать и распределить в правильную группу</vt:lpstr>
      <vt:lpstr>Прослушайте и распределите звуковые файлы с глаголами в нужную группу.  </vt:lpstr>
      <vt:lpstr>Домашнее задание 1. Прочитайте диалоги. Что вы узнали из них? Составьте аналогичные диалоги, используя выделенные слова</vt:lpstr>
      <vt:lpstr>Домашнее задание 2</vt:lpstr>
      <vt:lpstr>Домашнее задание 2. Прочитайте ролевую игру. Составьте диалог за Студента 1 и Студента 2, прочтите их </vt:lpstr>
      <vt:lpstr>Домашнее задание 3. Придумайте вопросы к подчёркнутым фразам, запишите их в тетрадь</vt:lpstr>
      <vt:lpstr>Конец урока (подведение итогов)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Заголовок слайда</dc:title>
  <dc:creator>artut</dc:creator>
  <cp:lastModifiedBy>User</cp:lastModifiedBy>
  <cp:revision>53</cp:revision>
  <dcterms:created xsi:type="dcterms:W3CDTF">2022-03-04T07:48:52Z</dcterms:created>
  <dcterms:modified xsi:type="dcterms:W3CDTF">2025-02-24T09:55:03Z</dcterms:modified>
</cp:coreProperties>
</file>