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58" r:id="rId4"/>
    <p:sldId id="259" r:id="rId5"/>
    <p:sldId id="271" r:id="rId6"/>
    <p:sldId id="257" r:id="rId7"/>
    <p:sldId id="261" r:id="rId8"/>
    <p:sldId id="270" r:id="rId9"/>
    <p:sldId id="262" r:id="rId10"/>
    <p:sldId id="263" r:id="rId11"/>
    <p:sldId id="267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94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D57509D-F454-4FD5-A6DB-FF5D8C95DA35}" type="datetimeFigureOut">
              <a:rPr lang="ru-RU" smtClean="0"/>
              <a:pPr/>
              <a:t>12.11.2025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D7D7FD-9033-4885-AF07-2B032BDC48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eg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фоны для презентаций\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907207"/>
            <a:ext cx="8229600" cy="28083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Роль пения в развитии речи детей дошкольного возраста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34584" y="4941167"/>
            <a:ext cx="5786446" cy="1644665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Выполнила: музыкальный руководитель Рахманова О.К.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7" name="Picture 3" descr="H:\фоны для презентаций\35745817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16632"/>
            <a:ext cx="1581150" cy="15811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фоны для презентаций\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215111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Дошкольное детство – уникальный период в жизни каждого человека и максимально благоприятен для активного усвоения ребенком речи.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1" y="2276872"/>
            <a:ext cx="6696745" cy="4104456"/>
          </a:xfrm>
        </p:spPr>
      </p:pic>
      <p:pic>
        <p:nvPicPr>
          <p:cNvPr id="6148" name="Picture 4" descr="H:\фоны для презентаций\babochkia-46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8520" y="2373552"/>
            <a:ext cx="2214546" cy="22366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909164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фоны для презентаций\1506547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658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2852"/>
            <a:ext cx="8229600" cy="1629964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002060"/>
                </a:solidFill>
              </a:rPr>
              <a:t>Основная цель певческой деятельности – воспитание у детей</a:t>
            </a:r>
            <a:r>
              <a:rPr lang="ru-RU" sz="2200" b="0" dirty="0" smtClean="0">
                <a:solidFill>
                  <a:srgbClr val="002060"/>
                </a:solidFill>
              </a:rPr>
              <a:t> </a:t>
            </a:r>
            <a:r>
              <a:rPr lang="ru-RU" sz="2200" dirty="0" smtClean="0">
                <a:solidFill>
                  <a:srgbClr val="002060"/>
                </a:solidFill>
              </a:rPr>
              <a:t>певческой культуры, приобщение их к музыке, развитие голосового аппарата и речи.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3729026" cy="2863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:\пед совет\IMG_20250602_111217_9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140968"/>
            <a:ext cx="2520280" cy="332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пед совет\IMG_20250530_120130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66429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0245"/>
            <a:ext cx="2212975" cy="223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H:\фоны для презентаций\06-300x3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914400" cy="914400"/>
          </a:xfrm>
          <a:prstGeom prst="rect">
            <a:avLst/>
          </a:prstGeom>
          <a:noFill/>
        </p:spPr>
      </p:pic>
      <p:pic>
        <p:nvPicPr>
          <p:cNvPr id="3074" name="Picture 2" descr="H:\фоны для презентаций\15065474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46793"/>
            <a:ext cx="9232902" cy="690479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580" y="341776"/>
            <a:ext cx="6997432" cy="1944216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задачи пения</a:t>
            </a:r>
            <a:r>
              <a:rPr lang="ru-RU" dirty="0" smtClean="0">
                <a:solidFill>
                  <a:srgbClr val="002060"/>
                </a:solidFill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1238324" y="1857364"/>
            <a:ext cx="6756256" cy="388843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 развивать музыкальные способности</a:t>
            </a:r>
            <a:r>
              <a:rPr lang="ru-RU" sz="2900" dirty="0" smtClean="0">
                <a:solidFill>
                  <a:srgbClr val="002060"/>
                </a:solidFill>
              </a:rPr>
              <a:t>;</a:t>
            </a:r>
          </a:p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-формировать основы певческой и </a:t>
            </a:r>
            <a:r>
              <a:rPr lang="ru-RU" sz="2900" b="1" dirty="0" err="1" smtClean="0">
                <a:solidFill>
                  <a:srgbClr val="002060"/>
                </a:solidFill>
              </a:rPr>
              <a:t>общемузыкальной</a:t>
            </a:r>
            <a:r>
              <a:rPr lang="ru-RU" sz="2900" b="1" dirty="0" smtClean="0">
                <a:solidFill>
                  <a:srgbClr val="002060"/>
                </a:solidFill>
              </a:rPr>
              <a:t> культуры;</a:t>
            </a:r>
          </a:p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 способствовать всестороннему духовному и физическому развитию детей;</a:t>
            </a:r>
          </a:p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 активно развивать дыхание, формировать чувство ритма и темпа;</a:t>
            </a:r>
          </a:p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 развивать слух и голос, артикуляционный аппарат и дикцию.</a:t>
            </a:r>
          </a:p>
          <a:p>
            <a:pPr algn="l"/>
            <a:r>
              <a:rPr lang="ru-RU" sz="2900" b="1" dirty="0" smtClean="0">
                <a:solidFill>
                  <a:srgbClr val="002060"/>
                </a:solidFill>
              </a:rPr>
              <a:t>- корректировать недостатки речи.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6" name="Picture 4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714356"/>
            <a:ext cx="1333500" cy="1666875"/>
          </a:xfrm>
          <a:prstGeom prst="rect">
            <a:avLst/>
          </a:prstGeom>
          <a:noFill/>
        </p:spPr>
      </p:pic>
      <p:pic>
        <p:nvPicPr>
          <p:cNvPr id="3077" name="Picture 5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1857364"/>
            <a:ext cx="1333500" cy="1666875"/>
          </a:xfrm>
          <a:prstGeom prst="rect">
            <a:avLst/>
          </a:prstGeom>
          <a:noFill/>
        </p:spPr>
      </p:pic>
      <p:pic>
        <p:nvPicPr>
          <p:cNvPr id="13" name="Picture 5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28"/>
            <a:ext cx="1333500" cy="1666875"/>
          </a:xfrm>
          <a:prstGeom prst="rect">
            <a:avLst/>
          </a:prstGeom>
          <a:noFill/>
        </p:spPr>
      </p:pic>
      <p:pic>
        <p:nvPicPr>
          <p:cNvPr id="14" name="Picture 5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85728"/>
            <a:ext cx="1333500" cy="1666875"/>
          </a:xfrm>
          <a:prstGeom prst="rect">
            <a:avLst/>
          </a:prstGeom>
          <a:noFill/>
        </p:spPr>
      </p:pic>
      <p:pic>
        <p:nvPicPr>
          <p:cNvPr id="15" name="Picture 5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214290"/>
            <a:ext cx="1333500" cy="1666875"/>
          </a:xfrm>
          <a:prstGeom prst="rect">
            <a:avLst/>
          </a:prstGeom>
          <a:noFill/>
        </p:spPr>
      </p:pic>
      <p:pic>
        <p:nvPicPr>
          <p:cNvPr id="16" name="Picture 5" descr="H:\фоны для презентаций\5082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285728"/>
            <a:ext cx="1333500" cy="16668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H:\фоны для презентаций\06-300x3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914400" cy="914400"/>
          </a:xfrm>
          <a:prstGeom prst="rect">
            <a:avLst/>
          </a:prstGeom>
          <a:noFill/>
        </p:spPr>
      </p:pic>
      <p:pic>
        <p:nvPicPr>
          <p:cNvPr id="3074" name="Picture 2" descr="H:\фоны для презентаций\15065474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46793"/>
            <a:ext cx="9232902" cy="690479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580" y="341776"/>
            <a:ext cx="6997432" cy="1944216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 </a:t>
            </a:r>
            <a:r>
              <a:rPr lang="ru-RU" sz="3100" dirty="0" smtClean="0">
                <a:solidFill>
                  <a:schemeClr val="bg1"/>
                </a:solidFill>
              </a:rPr>
              <a:t>при постановке певческого голоса решаются и речевые задачи: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1177965" y="2132856"/>
            <a:ext cx="6756256" cy="3888432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900" dirty="0" smtClean="0">
                <a:solidFill>
                  <a:srgbClr val="002060"/>
                </a:solidFill>
              </a:rPr>
              <a:t>1</a:t>
            </a:r>
            <a:r>
              <a:rPr lang="ru-RU" sz="2900" b="1" dirty="0" smtClean="0">
                <a:solidFill>
                  <a:srgbClr val="002060"/>
                </a:solidFill>
              </a:rPr>
              <a:t>.</a:t>
            </a:r>
            <a:r>
              <a:rPr lang="ru-RU" sz="2900" dirty="0" smtClean="0">
                <a:solidFill>
                  <a:srgbClr val="002060"/>
                </a:solidFill>
              </a:rPr>
              <a:t>Совершенство </a:t>
            </a:r>
            <a:r>
              <a:rPr lang="ru-RU" sz="2900" b="1" dirty="0" smtClean="0">
                <a:solidFill>
                  <a:srgbClr val="002060"/>
                </a:solidFill>
              </a:rPr>
              <a:t>голосового аппарата </a:t>
            </a:r>
            <a:r>
              <a:rPr lang="ru-RU" sz="2900" dirty="0" smtClean="0">
                <a:solidFill>
                  <a:srgbClr val="002060"/>
                </a:solidFill>
              </a:rPr>
              <a:t>- совершенство </a:t>
            </a:r>
            <a:r>
              <a:rPr lang="ru-RU" sz="2900" b="1" dirty="0" smtClean="0">
                <a:solidFill>
                  <a:srgbClr val="002060"/>
                </a:solidFill>
              </a:rPr>
              <a:t>речи</a:t>
            </a:r>
            <a:r>
              <a:rPr lang="ru-RU" sz="2900" dirty="0" smtClean="0">
                <a:solidFill>
                  <a:srgbClr val="002060"/>
                </a:solidFill>
              </a:rPr>
              <a:t>!</a:t>
            </a:r>
          </a:p>
          <a:p>
            <a:pPr algn="l"/>
            <a:r>
              <a:rPr lang="ru-RU" sz="2900" dirty="0" smtClean="0">
                <a:solidFill>
                  <a:srgbClr val="002060"/>
                </a:solidFill>
              </a:rPr>
              <a:t>2.</a:t>
            </a:r>
            <a:r>
              <a:rPr lang="ru-RU" sz="2900" b="1" dirty="0" smtClean="0">
                <a:solidFill>
                  <a:srgbClr val="002060"/>
                </a:solidFill>
              </a:rPr>
              <a:t>Выразительность</a:t>
            </a:r>
            <a:r>
              <a:rPr lang="ru-RU" sz="2900" dirty="0" smtClean="0">
                <a:solidFill>
                  <a:srgbClr val="002060"/>
                </a:solidFill>
              </a:rPr>
              <a:t> исполнения песни – </a:t>
            </a:r>
            <a:r>
              <a:rPr lang="ru-RU" sz="2900" b="1" dirty="0" smtClean="0">
                <a:solidFill>
                  <a:srgbClr val="002060"/>
                </a:solidFill>
              </a:rPr>
              <a:t>речевая выразительность</a:t>
            </a:r>
            <a:r>
              <a:rPr lang="ru-RU" sz="2900" dirty="0" smtClean="0">
                <a:solidFill>
                  <a:srgbClr val="002060"/>
                </a:solidFill>
              </a:rPr>
              <a:t>!</a:t>
            </a:r>
          </a:p>
          <a:p>
            <a:pPr algn="l"/>
            <a:r>
              <a:rPr lang="ru-RU" sz="2900" dirty="0" smtClean="0">
                <a:solidFill>
                  <a:srgbClr val="002060"/>
                </a:solidFill>
              </a:rPr>
              <a:t>3.Пение </a:t>
            </a:r>
            <a:r>
              <a:rPr lang="ru-RU" sz="2900" b="1" dirty="0" smtClean="0">
                <a:solidFill>
                  <a:srgbClr val="002060"/>
                </a:solidFill>
              </a:rPr>
              <a:t>сольно</a:t>
            </a:r>
            <a:r>
              <a:rPr lang="ru-RU" sz="2900" dirty="0" smtClean="0">
                <a:solidFill>
                  <a:srgbClr val="002060"/>
                </a:solidFill>
              </a:rPr>
              <a:t> – активная </a:t>
            </a:r>
            <a:r>
              <a:rPr lang="ru-RU" sz="2900" b="1" dirty="0" smtClean="0">
                <a:solidFill>
                  <a:srgbClr val="002060"/>
                </a:solidFill>
              </a:rPr>
              <a:t>монологическая речь</a:t>
            </a:r>
            <a:r>
              <a:rPr lang="ru-RU" sz="2900" dirty="0" smtClean="0">
                <a:solidFill>
                  <a:srgbClr val="002060"/>
                </a:solidFill>
              </a:rPr>
              <a:t>!</a:t>
            </a:r>
          </a:p>
          <a:p>
            <a:pPr algn="l"/>
            <a:r>
              <a:rPr lang="ru-RU" sz="2900" dirty="0" smtClean="0">
                <a:solidFill>
                  <a:srgbClr val="002060"/>
                </a:solidFill>
              </a:rPr>
              <a:t>4.Развитие </a:t>
            </a:r>
            <a:r>
              <a:rPr lang="ru-RU" sz="2900" b="1" dirty="0" smtClean="0">
                <a:solidFill>
                  <a:srgbClr val="002060"/>
                </a:solidFill>
              </a:rPr>
              <a:t>ладового чувства </a:t>
            </a:r>
            <a:r>
              <a:rPr lang="ru-RU" sz="2900" dirty="0" smtClean="0">
                <a:solidFill>
                  <a:srgbClr val="002060"/>
                </a:solidFill>
              </a:rPr>
              <a:t>– способность к </a:t>
            </a:r>
            <a:r>
              <a:rPr lang="ru-RU" sz="2900" b="1" dirty="0" smtClean="0">
                <a:solidFill>
                  <a:srgbClr val="002060"/>
                </a:solidFill>
              </a:rPr>
              <a:t>речевым интонациям!</a:t>
            </a:r>
            <a:endParaRPr lang="ru-RU" b="1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18434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фоны для презентаций\500_F_55040638_I0L6ctMDZ93Mb25Y0Helo5v16f6voRN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Пение  - один из видов музыкальной деятельности детей. </a:t>
            </a:r>
            <a:br>
              <a:rPr lang="ru-RU" sz="3600" dirty="0">
                <a:solidFill>
                  <a:srgbClr val="002060"/>
                </a:solidFill>
              </a:rPr>
            </a:b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7488832" cy="4032448"/>
          </a:xfrm>
        </p:spPr>
      </p:pic>
      <p:pic>
        <p:nvPicPr>
          <p:cNvPr id="5" name="Picture 2" descr="H:\фоны для презентаций\corky_log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5786454"/>
            <a:ext cx="4191000" cy="107154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фоны для презентаций\gol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448800" cy="7086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Певческая работа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550072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3100" b="1" dirty="0">
                <a:solidFill>
                  <a:srgbClr val="002060"/>
                </a:solidFill>
              </a:rPr>
              <a:t>-</a:t>
            </a:r>
            <a:r>
              <a:rPr lang="ru-RU" sz="3100" b="1" dirty="0" smtClean="0">
                <a:solidFill>
                  <a:srgbClr val="002060"/>
                </a:solidFill>
              </a:rPr>
              <a:t>Упражнения на развитие музыкального слуха. 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Упражнения на развитие дыхания.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Вокально –хоровые упражнения.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Речевые и ритмические игры.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Артикуляционная гимнастика.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Музыкальные пальчиковые игры. 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Музыкальные игры с пением.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Коммуникативные игры.</a:t>
            </a:r>
          </a:p>
          <a:p>
            <a:pPr>
              <a:buNone/>
            </a:pPr>
            <a:r>
              <a:rPr lang="ru-RU" sz="3100" b="1" dirty="0" smtClean="0">
                <a:solidFill>
                  <a:srgbClr val="002060"/>
                </a:solidFill>
              </a:rPr>
              <a:t>- Пение.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101" name="Picture 5" descr="H:\фоны для презентаций\67545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6798" y="2786058"/>
            <a:ext cx="2967202" cy="257255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фоны для презентаций\gol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448800" cy="7086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Певческая работа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95885"/>
            <a:ext cx="4320480" cy="2924499"/>
          </a:xfrm>
        </p:spPr>
      </p:pic>
      <p:pic>
        <p:nvPicPr>
          <p:cNvPr id="4101" name="Picture 5" descr="H:\фоны для презентаций\67545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977" y="1124744"/>
            <a:ext cx="2967202" cy="2572550"/>
          </a:xfrm>
          <a:prstGeom prst="rect">
            <a:avLst/>
          </a:prstGeom>
          <a:noFill/>
        </p:spPr>
      </p:pic>
      <p:pic>
        <p:nvPicPr>
          <p:cNvPr id="2050" name="Picture 2" descr="F:\пед совет\IMG_20250516_1118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43299"/>
            <a:ext cx="4572000" cy="32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6330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фоны для презентаций\871824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Артикуляционная гимнастика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91" y="1772816"/>
            <a:ext cx="6286218" cy="453590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H:\фоны для презентаций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01835"/>
            <a:ext cx="9143999" cy="7111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86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Артикуляционная </a:t>
            </a:r>
            <a:r>
              <a:rPr lang="ru-RU" dirty="0" err="1" smtClean="0">
                <a:solidFill>
                  <a:srgbClr val="002060"/>
                </a:solidFill>
                <a:latin typeface="+mn-lt"/>
              </a:rPr>
              <a:t>гимнатика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 «Домик»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7171" name="Picture 3" descr="H:\фоны для презентаций\babochkia-46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285728"/>
            <a:ext cx="1306130" cy="1319191"/>
          </a:xfrm>
          <a:prstGeom prst="rect">
            <a:avLst/>
          </a:prstGeom>
          <a:noFill/>
        </p:spPr>
      </p:pic>
      <p:pic>
        <p:nvPicPr>
          <p:cNvPr id="7172" name="Picture 4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5000636"/>
            <a:ext cx="1504952" cy="1504952"/>
          </a:xfrm>
          <a:prstGeom prst="rect">
            <a:avLst/>
          </a:prstGeom>
          <a:noFill/>
        </p:spPr>
      </p:pic>
      <p:pic>
        <p:nvPicPr>
          <p:cNvPr id="9" name="Picture 4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5000636"/>
            <a:ext cx="1504952" cy="1504952"/>
          </a:xfrm>
          <a:prstGeom prst="rect">
            <a:avLst/>
          </a:prstGeom>
          <a:noFill/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340768"/>
            <a:ext cx="6278033" cy="4708525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:\фоны для презентаций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7112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476672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Упражнения на </a:t>
            </a:r>
            <a:r>
              <a:rPr lang="ru-RU" smtClean="0">
                <a:solidFill>
                  <a:srgbClr val="002060"/>
                </a:solidFill>
                <a:latin typeface="+mn-lt"/>
              </a:rPr>
              <a:t>развитие дыхания: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8194" name="Picture 2" descr="H:\фоны для презентаций\39490444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3643314"/>
            <a:ext cx="2384684" cy="2631374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07" y="2708921"/>
            <a:ext cx="4010569" cy="346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186" y="1813420"/>
            <a:ext cx="3883489" cy="3231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:\фоны для презентаций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0"/>
            <a:ext cx="9143999" cy="7111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6539" y="908720"/>
            <a:ext cx="8229600" cy="1493928"/>
          </a:xfrm>
        </p:spPr>
        <p:txBody>
          <a:bodyPr>
            <a:noAutofit/>
          </a:bodyPr>
          <a:lstStyle/>
          <a:p>
            <a:r>
              <a:rPr lang="ru-RU" sz="2800" dirty="0"/>
              <a:t>Дыхательное упражнение «Шарик спускается» Глубокий медленный вдох – через нос, медленный выдох – через рот на звук «</a:t>
            </a:r>
            <a:r>
              <a:rPr lang="ru-RU" sz="2800" dirty="0" err="1"/>
              <a:t>ссссс</a:t>
            </a:r>
            <a:r>
              <a:rPr lang="ru-RU" sz="2800" dirty="0"/>
              <a:t>»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3889585" cy="3517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636912"/>
            <a:ext cx="4032449" cy="342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H:\фоны для презентаций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0"/>
            <a:ext cx="9143999" cy="7111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3191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Эффективно использование </a:t>
            </a:r>
            <a:r>
              <a:rPr lang="ru-RU" dirty="0" err="1" smtClean="0">
                <a:solidFill>
                  <a:srgbClr val="002060"/>
                </a:solidFill>
              </a:rPr>
              <a:t>распевок</a:t>
            </a:r>
            <a:r>
              <a:rPr lang="ru-RU" dirty="0" smtClean="0">
                <a:solidFill>
                  <a:srgbClr val="002060"/>
                </a:solidFill>
              </a:rPr>
              <a:t>: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170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5638800"/>
            <a:ext cx="1219200" cy="1219200"/>
          </a:xfrm>
          <a:prstGeom prst="rect">
            <a:avLst/>
          </a:prstGeom>
          <a:noFill/>
        </p:spPr>
      </p:pic>
      <p:pic>
        <p:nvPicPr>
          <p:cNvPr id="6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0"/>
            <a:ext cx="1219200" cy="12192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-пение вокализов;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 </a:t>
            </a:r>
            <a:r>
              <a:rPr lang="ru-RU" dirty="0" err="1" smtClean="0">
                <a:solidFill>
                  <a:srgbClr val="FF0000"/>
                </a:solidFill>
              </a:rPr>
              <a:t>пропевание</a:t>
            </a:r>
            <a:r>
              <a:rPr lang="ru-RU" dirty="0" smtClean="0">
                <a:solidFill>
                  <a:srgbClr val="FF0000"/>
                </a:solidFill>
              </a:rPr>
              <a:t> слогов;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 </a:t>
            </a:r>
            <a:r>
              <a:rPr lang="ru-RU" dirty="0" err="1" smtClean="0">
                <a:solidFill>
                  <a:srgbClr val="FF0000"/>
                </a:solidFill>
              </a:rPr>
              <a:t>распевки</a:t>
            </a:r>
            <a:r>
              <a:rPr lang="ru-RU" dirty="0" smtClean="0">
                <a:solidFill>
                  <a:srgbClr val="FF0000"/>
                </a:solidFill>
              </a:rPr>
              <a:t>-эхо;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767" y="3284983"/>
            <a:ext cx="5184576" cy="288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H:\фоны для презентаций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-29378"/>
            <a:ext cx="9143999" cy="7111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16" y="203256"/>
            <a:ext cx="8229600" cy="221763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Спасибо за внимание!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170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5638800"/>
            <a:ext cx="1219200" cy="1219200"/>
          </a:xfrm>
          <a:prstGeom prst="rect">
            <a:avLst/>
          </a:prstGeom>
          <a:noFill/>
        </p:spPr>
      </p:pic>
      <p:pic>
        <p:nvPicPr>
          <p:cNvPr id="6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2" descr="H:\фоны для презентаций\detia-1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0"/>
            <a:ext cx="1219200" cy="1219200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54" y="2132856"/>
            <a:ext cx="7383570" cy="4320480"/>
          </a:xfrm>
        </p:spPr>
      </p:pic>
    </p:spTree>
    <p:extLst>
      <p:ext uri="{BB962C8B-B14F-4D97-AF65-F5344CB8AC3E}">
        <p14:creationId xmlns:p14="http://schemas.microsoft.com/office/powerpoint/2010/main" val="298611869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</TotalTime>
  <Words>239</Words>
  <Application>Microsoft Office PowerPoint</Application>
  <PresentationFormat>Экран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Роль пения в развитии речи детей дошкольного возраста</vt:lpstr>
      <vt:lpstr>Дошкольное детство – уникальный период в жизни каждого человека и максимально благоприятен для активного усвоения ребенком речи.</vt:lpstr>
      <vt:lpstr>Основная цель певческой деятельности – воспитание у детей певческой культуры, приобщение их к музыке, развитие голосового аппарата и речи. </vt:lpstr>
      <vt:lpstr> задачи пения:  </vt:lpstr>
      <vt:lpstr> при постановке певческого голоса решаются и речевые задачи:  </vt:lpstr>
      <vt:lpstr>Пение  - один из видов музыкальной деятельности детей.  </vt:lpstr>
      <vt:lpstr>Певческая работа</vt:lpstr>
      <vt:lpstr>Певческая работа</vt:lpstr>
      <vt:lpstr>Артикуляционная гимнастика </vt:lpstr>
      <vt:lpstr>Артикуляционная гимнатика «Домик»</vt:lpstr>
      <vt:lpstr>Упражнения на развитие дыхания:</vt:lpstr>
      <vt:lpstr>Дыхательное упражнение «Шарик спускается» Глубокий медленный вдох – через нос, медленный выдох – через рот на звук «ссссс»</vt:lpstr>
      <vt:lpstr>Эффективно использование распевок: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пения в развитии речи дошкольников</dc:title>
  <dc:creator>admin</dc:creator>
  <cp:lastModifiedBy>Пользователь Windows</cp:lastModifiedBy>
  <cp:revision>63</cp:revision>
  <dcterms:created xsi:type="dcterms:W3CDTF">2018-04-10T02:19:54Z</dcterms:created>
  <dcterms:modified xsi:type="dcterms:W3CDTF">2025-11-12T08:30:48Z</dcterms:modified>
</cp:coreProperties>
</file>