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8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01499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63208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35305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85482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02302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03380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7300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20845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1696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1959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9063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97716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5076825"/>
            <a:ext cx="12191999" cy="1781175"/>
          </a:xfrm>
          <a:prstGeom prst="rect">
            <a:avLst/>
          </a:prstGeom>
          <a:gradFill flip="none" rotWithShape="1">
            <a:gsLst>
              <a:gs pos="26000">
                <a:srgbClr val="C00000">
                  <a:shade val="30000"/>
                  <a:satMod val="115000"/>
                </a:srgbClr>
              </a:gs>
              <a:gs pos="47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1"/>
            <a:ext cx="12192000" cy="507682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bg1"/>
                </a:solidFill>
                <a:latin typeface="Georgia" panose="02040502050405020303" pitchFamily="18" charset="0"/>
              </a:rPr>
              <a:t>Преподаватель музыки и ритмики Тюрина Елена Петровна</a:t>
            </a:r>
            <a:endParaRPr lang="ru-RU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775" y="6181725"/>
            <a:ext cx="9293867" cy="85393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Учитель музыки и ритмики Тюрина Елена Петровна</a:t>
            </a:r>
            <a:endParaRPr lang="ru-RU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775" y="815890"/>
            <a:ext cx="6944207" cy="520390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96026" y="1866900"/>
            <a:ext cx="5895974" cy="4991100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b="1" dirty="0">
                <a:solidFill>
                  <a:srgbClr val="FFFF00"/>
                </a:solidFill>
                <a:latin typeface="Georgia" panose="02040502050405020303" pitchFamily="18" charset="0"/>
              </a:rPr>
              <a:t>Инновационные </a:t>
            </a:r>
            <a:r>
              <a:rPr lang="ru-RU" sz="53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методики</a:t>
            </a:r>
            <a:br>
              <a:rPr lang="ru-RU" sz="5300" b="1" dirty="0" smtClean="0">
                <a:solidFill>
                  <a:srgbClr val="FFFF00"/>
                </a:solidFill>
                <a:latin typeface="Georgia" panose="02040502050405020303" pitchFamily="18" charset="0"/>
              </a:rPr>
            </a:br>
            <a:r>
              <a:rPr lang="ru-RU" sz="53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в ритмических</a:t>
            </a:r>
            <a:r>
              <a:rPr lang="ru-RU" sz="5300" b="1" dirty="0">
                <a:solidFill>
                  <a:srgbClr val="FFFF00"/>
                </a:solidFill>
                <a:latin typeface="Georgia" panose="02040502050405020303" pitchFamily="18" charset="0"/>
              </a:rPr>
              <a:t>,</a:t>
            </a:r>
            <a:r>
              <a:rPr lang="ru-RU" sz="53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 музыкально-коррекционных занятиях для </a:t>
            </a:r>
            <a:r>
              <a:rPr lang="ru-RU" sz="49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детей </a:t>
            </a:r>
            <a:r>
              <a:rPr lang="ru-RU" sz="4900" b="1" dirty="0">
                <a:solidFill>
                  <a:srgbClr val="FFFF00"/>
                </a:solidFill>
                <a:latin typeface="Georgia" panose="02040502050405020303" pitchFamily="18" charset="0"/>
              </a:rPr>
              <a:t>с </a:t>
            </a:r>
            <a:r>
              <a:rPr lang="ru-RU" sz="49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нарушением слуха</a:t>
            </a: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6117" y="0"/>
            <a:ext cx="114411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Bahnschrift SemiBold SemiConden" pitchFamily="34" charset="0"/>
              </a:rPr>
              <a:t>Муниципальное бюджетное общеобразовательное учреждение "Специальная (коррекционная) общеобразовательная школа - интернат для обучающихся с ограниченными возможностями здоровья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Bahnschrift SemiBold SemiConden" pitchFamily="34" charset="0"/>
              </a:rPr>
              <a:t>( нарушение слуха) N 12 города Челябинска "</a:t>
            </a:r>
            <a:endParaRPr lang="ru-RU" dirty="0">
              <a:solidFill>
                <a:schemeClr val="bg1"/>
              </a:solidFill>
              <a:latin typeface="Bahnschrift SemiBold SemiConden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471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000750" y="0"/>
            <a:ext cx="5120640" cy="6858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391650" cy="52927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0275" y="365125"/>
            <a:ext cx="6181725" cy="166370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Georgia" panose="02040502050405020303" pitchFamily="18" charset="0"/>
              </a:rPr>
              <a:t>От заинтересованности ребенка к музыке зависит его музыкальность. С развитием музыкальности приходит радость и необыкновенное желание новых встреч с музыкой.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66675" y="5429250"/>
            <a:ext cx="9563100" cy="1371599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solidFill>
                  <a:srgbClr val="C00000"/>
                </a:solidFill>
                <a:latin typeface="Bahnschrift SemiBold" panose="020B0502040204020203" pitchFamily="34" charset="0"/>
              </a:rPr>
              <a:t>Большое значение для сохранения физического и психологического здоровья детей имеет </a:t>
            </a:r>
            <a:r>
              <a:rPr lang="ru-RU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стимуляция </a:t>
            </a:r>
            <a:r>
              <a:rPr lang="ru-RU" dirty="0">
                <a:solidFill>
                  <a:srgbClr val="C00000"/>
                </a:solidFill>
                <a:latin typeface="Bahnschrift SemiBold" panose="020B0502040204020203" pitchFamily="34" charset="0"/>
              </a:rPr>
              <a:t>их творческого потенциала, создание атмосферы </a:t>
            </a:r>
            <a:r>
              <a:rPr lang="ru-RU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игры, </a:t>
            </a:r>
            <a:r>
              <a:rPr lang="ru-RU" dirty="0">
                <a:solidFill>
                  <a:srgbClr val="C00000"/>
                </a:solidFill>
                <a:latin typeface="Bahnschrift SemiBold" panose="020B0502040204020203" pitchFamily="34" charset="0"/>
              </a:rPr>
              <a:t>радости, удовольствия, развитие детской индивидуальности, удовлетворение индивидуальных </a:t>
            </a:r>
            <a:r>
              <a:rPr lang="ru-RU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их потребностей </a:t>
            </a:r>
            <a:r>
              <a:rPr lang="ru-RU" dirty="0">
                <a:solidFill>
                  <a:srgbClr val="C00000"/>
                </a:solidFill>
                <a:latin typeface="Bahnschrift SemiBold" panose="020B0502040204020203" pitchFamily="34" charset="0"/>
              </a:rPr>
              <a:t>и интересов.</a:t>
            </a:r>
          </a:p>
          <a:p>
            <a:endParaRPr lang="ru-RU" dirty="0">
              <a:solidFill>
                <a:srgbClr val="C00000"/>
              </a:solidFill>
              <a:latin typeface="Bahnschrift SemiBold" panose="020B0502040204020203" pitchFamily="34" charset="0"/>
            </a:endParaRPr>
          </a:p>
        </p:txBody>
      </p:sp>
      <p:pic>
        <p:nvPicPr>
          <p:cNvPr id="1027" name="Picture 3" descr="C:\Users\turinvv\Desktop\ЕЛЕНА ПЕТРОНА\ЗАГОТОВКИ на ПРЕЗЕНТ\мама 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61499" y="2361235"/>
            <a:ext cx="4628074" cy="25433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3816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041380" y="0"/>
            <a:ext cx="1150620" cy="6858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38138"/>
            <a:ext cx="6848475" cy="513635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6399" y="211873"/>
            <a:ext cx="6619875" cy="368385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</a:rPr>
              <a:t>В музыкально-коррекционной деятельности, основные элементы направлены на решение значимых для жизни ребенка проблем: развитие познавательных процессов, моторики, эмоционально-волевой и личностной сфер, стимулирование речевой </a:t>
            </a: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деятельности и слуховой функции.</a:t>
            </a:r>
            <a:r>
              <a:rPr lang="ru-RU" sz="2500" b="1" dirty="0">
                <a:solidFill>
                  <a:srgbClr val="7030A0"/>
                </a:solidFill>
                <a:latin typeface="Georgia" panose="02040502050405020303" pitchFamily="18" charset="0"/>
              </a:rPr>
              <a:t/>
            </a:r>
            <a:br>
              <a:rPr lang="ru-RU" sz="2500" b="1" dirty="0">
                <a:solidFill>
                  <a:srgbClr val="7030A0"/>
                </a:solidFill>
                <a:latin typeface="Georgia" panose="02040502050405020303" pitchFamily="18" charset="0"/>
              </a:rPr>
            </a:br>
            <a:endParaRPr lang="ru-RU" sz="2500" b="1" dirty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7990" y="4705815"/>
            <a:ext cx="564251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C00000"/>
                </a:solidFill>
                <a:latin typeface="Bahnschrift SemiBold" panose="020B0502040204020203" pitchFamily="34" charset="0"/>
              </a:rPr>
              <a:t>Музыка и движения занимают особое место в развитии и коррекции отклонений у детей с </a:t>
            </a:r>
            <a:r>
              <a:rPr lang="ru-RU" sz="22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проблемами слуха, коррекции, моторики.</a:t>
            </a:r>
            <a:endParaRPr lang="ru-RU" sz="2200" dirty="0">
              <a:solidFill>
                <a:srgbClr val="C00000"/>
              </a:solidFill>
              <a:latin typeface="Bahnschrift SemiBold" panose="020B0502040204020203" pitchFamily="34" charset="0"/>
            </a:endParaRPr>
          </a:p>
        </p:txBody>
      </p:sp>
      <p:pic>
        <p:nvPicPr>
          <p:cNvPr id="2051" name="Picture 3" descr="C:\Users\turinvv\Desktop\ЕЛЕНА ПЕТРОНА\ЗАГОТОВКИ на ПРЕЗЕНТ\мама 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5043" y="3567096"/>
            <a:ext cx="5241074" cy="2934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7152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" y="5657849"/>
            <a:ext cx="12191999" cy="111442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rgbClr val="7030A0"/>
                </a:solidFill>
                <a:latin typeface="Bahnschrift SemiBold" panose="020B0502040204020203" pitchFamily="34" charset="0"/>
              </a:rPr>
              <a:t>Элементарное </a:t>
            </a:r>
            <a:r>
              <a:rPr lang="ru-RU" sz="2000" dirty="0" err="1">
                <a:solidFill>
                  <a:srgbClr val="7030A0"/>
                </a:solidFill>
                <a:latin typeface="Bahnschrift SemiBold" panose="020B0502040204020203" pitchFamily="34" charset="0"/>
              </a:rPr>
              <a:t>музицирование</a:t>
            </a:r>
            <a:r>
              <a:rPr lang="ru-RU" sz="2000" dirty="0">
                <a:solidFill>
                  <a:srgbClr val="7030A0"/>
                </a:solidFill>
                <a:latin typeface="Bahnschrift SemiBold" panose="020B0502040204020203" pitchFamily="34" charset="0"/>
              </a:rPr>
              <a:t> – это творческая деятельность, в которой неразрывно соединены музыка, речь и движение. При этом важнейшую роль играют музыкальные инструменты, как орудие музыканта.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799" y="365125"/>
            <a:ext cx="5686425" cy="6188074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</a:rPr>
              <a:t>Можно выделить основные </a:t>
            </a: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задачи:</a:t>
            </a:r>
            <a:b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ru-RU" sz="2200" b="1" dirty="0">
                <a:solidFill>
                  <a:srgbClr val="7030A0"/>
                </a:solidFill>
                <a:latin typeface="Georgia" panose="02040502050405020303" pitchFamily="18" charset="0"/>
              </a:rPr>
              <a:t/>
            </a:r>
            <a:br>
              <a:rPr lang="ru-RU" sz="2200" b="1" dirty="0">
                <a:solidFill>
                  <a:srgbClr val="7030A0"/>
                </a:solidFill>
                <a:latin typeface="Georgia" panose="02040502050405020303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1. Развивать </a:t>
            </a:r>
            <a: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  <a:t>артикуляционный аппарат.</a:t>
            </a:r>
            <a:b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2. Развивать </a:t>
            </a:r>
            <a: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  <a:t>фонематическое восприятие.</a:t>
            </a:r>
            <a:b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3. Развивать </a:t>
            </a:r>
            <a: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  <a:t>грамматический строй и связную речь.</a:t>
            </a:r>
            <a:b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4. Развивать </a:t>
            </a:r>
            <a: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  <a:t>дыхание.</a:t>
            </a:r>
            <a:b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5. Развивать </a:t>
            </a:r>
            <a: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  <a:t>координацию движений и моторные функции.</a:t>
            </a:r>
            <a:b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6. Воспитывать </a:t>
            </a:r>
            <a: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  <a:t>и развивать чувство ритма, способность ощущать в музыке, движениях ритмическую выразительность. Формировать правильную осанку</a:t>
            </a:r>
            <a:b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7. Формировать </a:t>
            </a:r>
            <a: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  <a:t>способность восприятия музыкальных образов.</a:t>
            </a:r>
            <a:b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8. Совершенствовать </a:t>
            </a:r>
            <a:r>
              <a:rPr lang="ru-RU" sz="2200" b="1" dirty="0">
                <a:solidFill>
                  <a:srgbClr val="C00000"/>
                </a:solidFill>
                <a:latin typeface="Georgia" panose="02040502050405020303" pitchFamily="18" charset="0"/>
              </a:rPr>
              <a:t>личностные качества</a:t>
            </a:r>
            <a:r>
              <a:rPr lang="ru-RU" sz="2200" dirty="0">
                <a:solidFill>
                  <a:srgbClr val="C00000"/>
                </a:solidFill>
              </a:rPr>
              <a:t/>
            </a:r>
            <a:br>
              <a:rPr lang="ru-RU" sz="2200" dirty="0">
                <a:solidFill>
                  <a:srgbClr val="C00000"/>
                </a:solidFill>
              </a:rPr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52396" y="247648"/>
            <a:ext cx="5639604" cy="5343525"/>
          </a:xfrm>
        </p:spPr>
      </p:pic>
    </p:spTree>
    <p:extLst>
      <p:ext uri="{BB962C8B-B14F-4D97-AF65-F5344CB8AC3E}">
        <p14:creationId xmlns:p14="http://schemas.microsoft.com/office/powerpoint/2010/main" xmlns="" val="413645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turinvv\Desktop\ЕЛЕНА ПЕТРОНА\ФОТО ПРЕЗЕНТ\музыкальный-дизайн-из-элементов-нот-тень-прозрачна-и-может-2226517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30683" y="1"/>
            <a:ext cx="3661316" cy="3853536"/>
          </a:xfrm>
          <a:prstGeom prst="rect">
            <a:avLst/>
          </a:prstGeom>
          <a:noFill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2500" y="2443259"/>
            <a:ext cx="7429500" cy="402907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975" y="365125"/>
            <a:ext cx="10363200" cy="2092325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Georgia" panose="02040502050405020303" pitchFamily="18" charset="0"/>
              </a:rPr>
              <a:t>Элементарное </a:t>
            </a:r>
            <a:r>
              <a:rPr lang="ru-RU" sz="2400" b="1" dirty="0" err="1">
                <a:solidFill>
                  <a:srgbClr val="C00000"/>
                </a:solidFill>
                <a:latin typeface="Georgia" panose="02040502050405020303" pitchFamily="18" charset="0"/>
              </a:rPr>
              <a:t>музицирование</a:t>
            </a:r>
            <a:r>
              <a:rPr lang="ru-RU" sz="2400" b="1" dirty="0">
                <a:solidFill>
                  <a:srgbClr val="7030A0"/>
                </a:solidFill>
                <a:latin typeface="Georgia" panose="02040502050405020303" pitchFamily="18" charset="0"/>
              </a:rPr>
              <a:t> - </a:t>
            </a: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</a:rPr>
              <a:t>является той формой, которая позволяет играть многопланово: </a:t>
            </a: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играть </a:t>
            </a: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</a:rPr>
              <a:t>на инструментах и играть с элементами музыки и речи: </a:t>
            </a: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ритмом</a:t>
            </a: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</a:rPr>
              <a:t>, тембром, динамикой, фактурой и </a:t>
            </a: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т.д.;</a:t>
            </a:r>
            <a:b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играть </a:t>
            </a: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</a:rPr>
              <a:t>друг с другом, разыгрывая сюжеты песен, и играть вместе, создавая ту неповторимую атмосферу общения, в которой всем комфортно и радостно.</a:t>
            </a:r>
            <a:r>
              <a:rPr lang="ru-RU" sz="2400" b="1" dirty="0">
                <a:solidFill>
                  <a:srgbClr val="7030A0"/>
                </a:solidFill>
                <a:latin typeface="Georgia" panose="02040502050405020303" pitchFamily="18" charset="0"/>
              </a:rPr>
              <a:t/>
            </a:r>
            <a:br>
              <a:rPr lang="ru-RU" sz="2400" b="1" dirty="0">
                <a:solidFill>
                  <a:srgbClr val="7030A0"/>
                </a:solidFill>
                <a:latin typeface="Georgia" panose="02040502050405020303" pitchFamily="18" charset="0"/>
              </a:rPr>
            </a:br>
            <a:endParaRPr lang="ru-RU" sz="2400" b="1" dirty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3316" y="2967335"/>
            <a:ext cx="340623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Bahnschrift SemiBold" panose="020B0502040204020203" pitchFamily="34" charset="0"/>
                <a:ea typeface="Times New Roman" panose="02020603050405020304" pitchFamily="18" charset="0"/>
              </a:rPr>
              <a:t>«</a:t>
            </a:r>
            <a:r>
              <a:rPr lang="ru-RU" sz="3600" dirty="0">
                <a:solidFill>
                  <a:srgbClr val="C00000"/>
                </a:solidFill>
                <a:latin typeface="Bahnschrift SemiBold" panose="020B0502040204020203" pitchFamily="34" charset="0"/>
                <a:ea typeface="Times New Roman" panose="02020603050405020304" pitchFamily="18" charset="0"/>
              </a:rPr>
              <a:t>меньше обучать - больше взаимодействовать». </a:t>
            </a:r>
            <a:endParaRPr lang="ru-RU" sz="3600" dirty="0">
              <a:solidFill>
                <a:srgbClr val="C00000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" y="6119235"/>
            <a:ext cx="2331719" cy="32146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06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turinvv\Desktop\ЕЛЕНА ПЕТРОНА\ФОТО ПРЕЗЕНТ\Hands-Up-Mus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3551" y="1341802"/>
            <a:ext cx="8218449" cy="4966071"/>
          </a:xfrm>
          <a:prstGeom prst="rect">
            <a:avLst/>
          </a:prstGeom>
          <a:noFill/>
        </p:spPr>
      </p:pic>
      <p:pic>
        <p:nvPicPr>
          <p:cNvPr id="3076" name="Picture 4" descr="C:\Users\turinvv\Desktop\ЕЛЕНА ПЕТРОНА\ФОТО ПРЕЗЕНТ\Hands-Up-Mus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00553"/>
            <a:ext cx="8218449" cy="4966071"/>
          </a:xfrm>
          <a:prstGeom prst="rect">
            <a:avLst/>
          </a:prstGeom>
          <a:noFill/>
        </p:spPr>
      </p:pic>
      <p:pic>
        <p:nvPicPr>
          <p:cNvPr id="3075" name="Picture 3" descr="C:\Users\turinvv\Desktop\ЕЛЕНА ПЕТРОНА\ЗАГОТОВКИ на ПРЕЗЕНТ\мама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409" y="1906859"/>
            <a:ext cx="8405537" cy="47281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122" y="133816"/>
            <a:ext cx="10238677" cy="152771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«Задача учителя - облечь необходимые упражнения в форму игры, чтобы они стали доступны детям» (Э. </a:t>
            </a:r>
            <a:r>
              <a:rPr lang="ru-RU" sz="3200" b="1" dirty="0" err="1" smtClean="0">
                <a:solidFill>
                  <a:srgbClr val="C00000"/>
                </a:solidFill>
                <a:latin typeface="Georgia" pitchFamily="18" charset="0"/>
              </a:rPr>
              <a:t>Жак-Далькроз</a:t>
            </a:r>
            <a:r>
              <a:rPr lang="ru-RU" sz="3200" b="1" dirty="0" smtClean="0">
                <a:solidFill>
                  <a:srgbClr val="C00000"/>
                </a:solidFill>
                <a:latin typeface="Georgia" pitchFamily="18" charset="0"/>
              </a:rPr>
              <a:t>). </a:t>
            </a:r>
            <a:endParaRPr lang="ru-RU" sz="3200" b="1" dirty="0">
              <a:solidFill>
                <a:srgbClr val="C000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373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62293" y="602165"/>
            <a:ext cx="6936057" cy="6556917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b="1" dirty="0" smtClean="0">
                <a:solidFill>
                  <a:srgbClr val="C00000"/>
                </a:solidFill>
                <a:latin typeface="Georgia" pitchFamily="18" charset="0"/>
              </a:rPr>
              <a:t>В рамках данной технологии ставлю перед собой такие задачи:</a:t>
            </a:r>
            <a:br>
              <a:rPr lang="ru-RU" sz="3100" b="1" dirty="0" smtClean="0">
                <a:solidFill>
                  <a:srgbClr val="C00000"/>
                </a:solidFill>
                <a:latin typeface="Georgia" pitchFamily="18" charset="0"/>
              </a:rPr>
            </a:br>
            <a:r>
              <a:rPr lang="ru-RU" sz="2700" b="1" dirty="0" smtClean="0">
                <a:solidFill>
                  <a:srgbClr val="7030A0"/>
                </a:solidFill>
                <a:latin typeface="Georgia" pitchFamily="18" charset="0"/>
              </a:rPr>
              <a:t/>
            </a:r>
            <a:br>
              <a:rPr lang="ru-RU" sz="2700" b="1" dirty="0" smtClean="0">
                <a:solidFill>
                  <a:srgbClr val="7030A0"/>
                </a:solidFill>
                <a:latin typeface="Georgia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  <a:t>- развивать музыкальные способности детей;</a:t>
            </a:r>
            <a:b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  <a:t>- развивать в детях способность слушать и наблюдать;</a:t>
            </a:r>
            <a:b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  <a:t>- дать возможность каждому ребенку свободно импровизировать на шумовых инструментах;</a:t>
            </a:r>
            <a:b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  <a:t>- увлечь детей музыкальными инструментами;</a:t>
            </a:r>
            <a:b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  <a:t>- развивать творческое воображение и слуховую фантазию;</a:t>
            </a:r>
            <a:b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  <a:t>- развивать способности детей к организованной игре в ансамбле;</a:t>
            </a:r>
            <a:b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Georgia" pitchFamily="18" charset="0"/>
              </a:rPr>
              <a:t>- сделать образовательный процесс более увлекательным для детей.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098" name="Picture 2" descr="C:\Users\turinvv\Desktop\ЕЛЕНА ПЕТРОНА\ФОТО ПРЕЗЕНТ\Ashton.AshtonPSET3144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92300"/>
            <a:ext cx="4959350" cy="4959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596" y="501805"/>
            <a:ext cx="6724184" cy="602165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Методика «Музыка для детей» Карла </a:t>
            </a:r>
            <a:r>
              <a:rPr lang="ru-RU" sz="2400" b="1" dirty="0" err="1" smtClean="0">
                <a:solidFill>
                  <a:srgbClr val="C00000"/>
                </a:solidFill>
                <a:latin typeface="Georgia" pitchFamily="18" charset="0"/>
              </a:rPr>
              <a:t>Орфа</a:t>
            </a: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 представляет большой интерес благодаря несомненным преимуществам: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Georgia" pitchFamily="18" charset="0"/>
              </a:rPr>
              <a:t>• система легко сочетается с другими методиками  развития детей за счет своей универсальности и экономичности, кроме этого высокая адаптивность к разнообразным национальным условиям позволяет использовать лучшие образцы народной культуры;</a:t>
            </a:r>
            <a:br>
              <a:rPr lang="ru-RU" sz="22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2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Georgia" pitchFamily="18" charset="0"/>
              </a:rPr>
              <a:t>• учитывает индивидуальные особенности ребенка и позволяет эффективно взаимодействовать детям с различными навыками, способностями и потребностями;</a:t>
            </a:r>
            <a:br>
              <a:rPr lang="ru-RU" sz="22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2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Georgia" pitchFamily="18" charset="0"/>
              </a:rPr>
              <a:t>• закладывает огромный потенциал для развития детей  и дальнейшей творческой деятельности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</a:br>
            <a:endParaRPr lang="ru-RU" sz="24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60889" y="2810107"/>
            <a:ext cx="4059043" cy="380256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C00000"/>
                </a:solidFill>
                <a:latin typeface="Bahnschrift SemiBold SemiConden" pitchFamily="34" charset="0"/>
              </a:rPr>
              <a:t>Обучение детей в рамках данной системы включает в себя следующие элементы:</a:t>
            </a:r>
          </a:p>
          <a:p>
            <a:pPr lvl="0"/>
            <a:r>
              <a:rPr lang="ru-RU" sz="2000" dirty="0" smtClean="0">
                <a:solidFill>
                  <a:srgbClr val="C00000"/>
                </a:solidFill>
                <a:latin typeface="Bahnschrift SemiBold SemiConden" pitchFamily="34" charset="0"/>
              </a:rPr>
              <a:t>Речевые упражнения.</a:t>
            </a:r>
          </a:p>
          <a:p>
            <a:pPr lvl="0"/>
            <a:r>
              <a:rPr lang="ru-RU" sz="2000" dirty="0" err="1" smtClean="0">
                <a:solidFill>
                  <a:srgbClr val="C00000"/>
                </a:solidFill>
                <a:latin typeface="Bahnschrift SemiBold SemiConden" pitchFamily="34" charset="0"/>
              </a:rPr>
              <a:t>Рифмодекламация</a:t>
            </a:r>
            <a:endParaRPr lang="ru-RU" sz="2000" dirty="0" smtClean="0">
              <a:solidFill>
                <a:srgbClr val="C00000"/>
              </a:solidFill>
              <a:latin typeface="Bahnschrift SemiBold SemiConden" pitchFamily="34" charset="0"/>
            </a:endParaRPr>
          </a:p>
          <a:p>
            <a:pPr lvl="0"/>
            <a:r>
              <a:rPr lang="ru-RU" sz="2000" dirty="0" smtClean="0">
                <a:solidFill>
                  <a:srgbClr val="C00000"/>
                </a:solidFill>
                <a:latin typeface="Bahnschrift SemiBold SemiConden" pitchFamily="34" charset="0"/>
              </a:rPr>
              <a:t>Поэтическое </a:t>
            </a:r>
            <a:r>
              <a:rPr lang="ru-RU" sz="2000" dirty="0" err="1" smtClean="0">
                <a:solidFill>
                  <a:srgbClr val="C00000"/>
                </a:solidFill>
                <a:latin typeface="Bahnschrift SemiBold SemiConden" pitchFamily="34" charset="0"/>
              </a:rPr>
              <a:t>музицирование</a:t>
            </a:r>
            <a:r>
              <a:rPr lang="ru-RU" sz="2000" dirty="0" smtClean="0">
                <a:solidFill>
                  <a:srgbClr val="C00000"/>
                </a:solidFill>
                <a:latin typeface="Bahnschrift SemiBold SemiConden" pitchFamily="34" charset="0"/>
              </a:rPr>
              <a:t>.</a:t>
            </a:r>
          </a:p>
          <a:p>
            <a:pPr lvl="0"/>
            <a:r>
              <a:rPr lang="ru-RU" sz="2000" dirty="0" err="1" smtClean="0">
                <a:solidFill>
                  <a:srgbClr val="C00000"/>
                </a:solidFill>
                <a:latin typeface="Bahnschrift SemiBold SemiConden" pitchFamily="34" charset="0"/>
              </a:rPr>
              <a:t>Сказки-шумелки</a:t>
            </a:r>
            <a:endParaRPr lang="ru-RU" sz="2000" dirty="0" smtClean="0">
              <a:solidFill>
                <a:srgbClr val="C00000"/>
              </a:solidFill>
              <a:latin typeface="Bahnschrift SemiBold SemiConden" pitchFamily="34" charset="0"/>
            </a:endParaRPr>
          </a:p>
          <a:p>
            <a:pPr lvl="0"/>
            <a:r>
              <a:rPr lang="ru-RU" sz="2000" dirty="0" smtClean="0">
                <a:solidFill>
                  <a:srgbClr val="C00000"/>
                </a:solidFill>
                <a:latin typeface="Bahnschrift SemiBold SemiConden" pitchFamily="34" charset="0"/>
              </a:rPr>
              <a:t>Музыкально-двигательные упражнения.</a:t>
            </a:r>
          </a:p>
          <a:p>
            <a:pPr lvl="0"/>
            <a:r>
              <a:rPr lang="ru-RU" sz="2000" dirty="0" smtClean="0">
                <a:solidFill>
                  <a:srgbClr val="C00000"/>
                </a:solidFill>
                <a:latin typeface="Bahnschrift SemiBold SemiConden" pitchFamily="34" charset="0"/>
              </a:rPr>
              <a:t>- Игры с инструментами К. </a:t>
            </a:r>
            <a:r>
              <a:rPr lang="ru-RU" sz="2000" dirty="0" err="1" smtClean="0">
                <a:solidFill>
                  <a:srgbClr val="C00000"/>
                </a:solidFill>
                <a:latin typeface="Bahnschrift SemiBold SemiConden" pitchFamily="34" charset="0"/>
              </a:rPr>
              <a:t>Орфа</a:t>
            </a:r>
            <a:r>
              <a:rPr lang="ru-RU" sz="2000" dirty="0" smtClean="0">
                <a:solidFill>
                  <a:srgbClr val="C00000"/>
                </a:solidFill>
                <a:latin typeface="Bahnschrift SemiBold SemiConden" pitchFamily="34" charset="0"/>
              </a:rPr>
              <a:t>.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122" name="Picture 2" descr="C:\Users\turinvv\Desktop\ЕЛЕНА ПЕТРОНА\ФОТО ПРЕЗЕНТ\Мастерская Сереброва MS-K1-LZ-0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31345" y="0"/>
            <a:ext cx="3799016" cy="28492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1853" y="657922"/>
            <a:ext cx="8456858" cy="670188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ahnschrift SemiBold SemiConden" pitchFamily="34" charset="0"/>
              </a:rPr>
              <a:t>Речевые упражнения</a:t>
            </a:r>
            <a:endParaRPr lang="ru-RU" sz="3200" dirty="0" smtClean="0">
              <a:solidFill>
                <a:srgbClr val="C00000"/>
              </a:solidFill>
              <a:latin typeface="Bahnschrift SemiBold SemiConden" pitchFamily="34" charset="0"/>
            </a:endParaRPr>
          </a:p>
          <a:p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Одной из главных методических идей в работе с детьми является </a:t>
            </a:r>
            <a:r>
              <a:rPr lang="ru-RU" sz="2200" b="1" dirty="0" smtClean="0">
                <a:solidFill>
                  <a:srgbClr val="002060"/>
                </a:solidFill>
                <a:latin typeface="Bahnschrift SemiBold SemiConden" pitchFamily="34" charset="0"/>
              </a:rPr>
              <a:t>ритмизированная речь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 как основа развития музыкального слуха. Поэтому работа над развитием музыкального слуха осуществляется не только </a:t>
            </a:r>
            <a:r>
              <a:rPr lang="ru-RU" sz="2200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певчески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, но и через приучение детей с первых шагов к осмысленному отношению к любым проявлениям интонации. В её основе лежит общность выразительных средств речи и музыки, прежде всего ритма.</a:t>
            </a:r>
          </a:p>
          <a:p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Ритмизированная и озвученная инструментами речь, по сути, является чудесной музыкой. Как показывает практика, речевое </a:t>
            </a:r>
            <a:r>
              <a:rPr lang="ru-RU" sz="2200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музицирование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 открывает большие возможности для овладения детьми  почти всем комплексом выразительных средств музыки. Из своего самого первого опыта дети черпают и учатся пользоваться выразительными средствами, общими для речи и музыки. К ним относятся: темп (агогика), ритм, регистр, тембр, </a:t>
            </a:r>
            <a:r>
              <a:rPr lang="ru-RU" sz="2200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звуковысотный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 рисунок (линия), артикуляция, штрихи, динамика, тесситура, фактура, фразировка, акцентуация, форма.</a:t>
            </a:r>
          </a:p>
          <a:p>
            <a:endParaRPr lang="ru-RU" dirty="0"/>
          </a:p>
        </p:txBody>
      </p:sp>
      <p:pic>
        <p:nvPicPr>
          <p:cNvPr id="7171" name="Picture 3" descr="C:\Users\turinvv\Desktop\ЕЛЕНА ПЕТРОНА\ФОТО ПРЕЗЕНТ\№ 1070-800x60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67686" y="393539"/>
            <a:ext cx="6906228" cy="5972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turinvv\Desktop\ЕЛЕНА ПЕТРОНА\ФОТО ПРЕЗЕНТ\музыкальный-дизайн-из-элементов-нот-тень-прозрачна-и-может-2226517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98273" y="1"/>
            <a:ext cx="6493726" cy="683464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3024" y="869795"/>
            <a:ext cx="5363737" cy="4705815"/>
          </a:xfrm>
        </p:spPr>
        <p:txBody>
          <a:bodyPr>
            <a:normAutofit/>
          </a:bodyPr>
          <a:lstStyle/>
          <a:p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В начале всякого музыкального упражнения, как ритмического, так и мелодического, стоит речевое упражнение.</a:t>
            </a:r>
          </a:p>
          <a:p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Это ритмические декламации стихотворного и прозаического текста. По отношению к музыке речевое упражнение означает, прежде всего, ритмическую и темброво-звуковую тренировку.</a:t>
            </a:r>
          </a:p>
          <a:p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Речевое упражнение служит также эффективным средством развития интонационного слуха, оно наиболее доступное и первейшее средство для развития предпосылок умения импровизировать.</a:t>
            </a:r>
          </a:p>
          <a:p>
            <a:endParaRPr lang="ru-RU" dirty="0"/>
          </a:p>
        </p:txBody>
      </p:sp>
      <p:pic>
        <p:nvPicPr>
          <p:cNvPr id="8194" name="Picture 2" descr="C:\Users\turinvv\Desktop\ЕЛЕНА ПЕТРОНА\ФОТО ПРЕЗЕНТ\image_image_36248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93474" y="1384725"/>
            <a:ext cx="6386653" cy="35892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turinvv\Desktop\ЕЛЕНА ПЕТРОНА\ФОТО ПРЕЗЕНТ\582008_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33822"/>
            <a:ext cx="2198332" cy="234881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8009" y="702528"/>
            <a:ext cx="10136459" cy="5664819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Основная цель использования музыкально-речевых упражнений - развивать фонематический и музыкальный  слух учащихся.</a:t>
            </a:r>
            <a:r>
              <a:rPr lang="ru-RU" sz="2000" dirty="0" smtClean="0">
                <a:latin typeface="Georgia" pitchFamily="18" charset="0"/>
              </a:rPr>
              <a:t/>
            </a:r>
            <a:br>
              <a:rPr lang="ru-RU" sz="2000" dirty="0" smtClean="0">
                <a:latin typeface="Georgia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Мы поставили перед собой следующие задачи:</a:t>
            </a: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1. Научить детей различать определённые ритмические и метрические соотношения посредством практических действий:</a:t>
            </a:r>
            <a:b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Bahnschrift SemiBold SemiConden" pitchFamily="34" charset="0"/>
              </a:rPr>
              <a:t>-</a:t>
            </a:r>
            <a: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  <a:t>исполнять метрическую пульсацию (в речевых упражнениях, игре на музыкальных инструментах, в движении, звучащих жестах)</a:t>
            </a:r>
            <a:b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  <a:t>-имитировать ритмические мотивы в движении</a:t>
            </a:r>
            <a:b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  <a:t>-«переносить» ритм слов на инструмент и в «звучащие» жесты</a:t>
            </a:r>
            <a:b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  <a:t>-исполнять несложные ритмические мотивы в игре «эхо»</a:t>
            </a:r>
            <a:b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  <a:t>-создавать ритмические композиции, используя тексты и шумовые инструменты</a:t>
            </a:r>
            <a:b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  <a:t>-импровизировать, создавая тембровые композиции, используя шумовые инструменты</a:t>
            </a:r>
            <a:b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Bahnschrift SemiBold SemiConden" pitchFamily="34" charset="0"/>
              </a:rPr>
              <a:t>-различать быстрый и медленный темп, ускорение и замедление</a:t>
            </a:r>
            <a:r>
              <a:rPr lang="ru-RU" sz="2000" b="1" dirty="0" smtClean="0">
                <a:solidFill>
                  <a:srgbClr val="7030A0"/>
                </a:solidFill>
                <a:latin typeface="Georgia" pitchFamily="18" charset="0"/>
              </a:rPr>
              <a:t/>
            </a:r>
            <a:br>
              <a:rPr lang="ru-RU" sz="2000" b="1" dirty="0" smtClean="0">
                <a:solidFill>
                  <a:srgbClr val="7030A0"/>
                </a:solidFill>
                <a:latin typeface="Georgia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2. Развивать </a:t>
            </a:r>
            <a:r>
              <a:rPr lang="ru-RU" sz="2000" b="1" dirty="0" err="1" smtClean="0">
                <a:solidFill>
                  <a:srgbClr val="002060"/>
                </a:solidFill>
                <a:latin typeface="Georgia" pitchFamily="18" charset="0"/>
              </a:rPr>
              <a:t>речедвигательную</a:t>
            </a: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, зрительно-моторную координацию, ориентировку в пространстве.</a:t>
            </a:r>
            <a:b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3. Формировать музыкально-сенсорные способности, способствовать развитию интонационно-речевых навыков</a:t>
            </a:r>
            <a:b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4. Создавать условия для музыкально-игрового творчества</a:t>
            </a:r>
            <a:b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</a:br>
            <a:endParaRPr lang="ru-RU" sz="2000" b="1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C:\Users\turinvv\Desktop\ЕЛЕНА ПЕТРОНА\ФОТО ПРЕЗЕНТ\фон-музыкальных-инструментов-красочный-illu-вектора-гитары-violoncello-1935975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815" y="0"/>
            <a:ext cx="6010507" cy="294471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67346" y="365125"/>
            <a:ext cx="5653670" cy="616949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Выделили несколько групп музыкально-речевых упражнений:</a:t>
            </a:r>
            <a:b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Bahnschrift SemiBold SemiConden" pitchFamily="34" charset="0"/>
              </a:rPr>
              <a:t>1. </a:t>
            </a:r>
            <a: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  <a:t>упражнения с палочками (ритм, темп, автоматизация звуков, связная речь)</a:t>
            </a:r>
            <a:b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  <a:t>2. упражнения со звучащими жестами (ритм, темп, модуляция)</a:t>
            </a:r>
            <a:b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  <a:t>3. упражнения с пением (плавность, модуляция, автоматизация, темп)</a:t>
            </a:r>
            <a:b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  <a:t>4. голосовые упражнения (просодическая сторона речи)</a:t>
            </a:r>
            <a:b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  <a:t>5. упражнения с музыкальными инструментами</a:t>
            </a:r>
            <a:b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Bahnschrift SemiBold SemiConden" pitchFamily="34" charset="0"/>
              </a:rPr>
              <a:t>6. ритмические упражнения с заданиями на ориентировку в пространстве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</a:br>
            <a:endParaRPr lang="ru-RU" sz="24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8194" name="Picture 2" descr="C:\Users\turinvv\Desktop\ЕЛЕНА ПЕТРОНА\ЗАГОТОВКИ на ПРЕЗЕНТ\мама 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06714"/>
            <a:ext cx="6362541" cy="33968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873" y="479502"/>
            <a:ext cx="5965903" cy="2843560"/>
          </a:xfrm>
        </p:spPr>
        <p:txBody>
          <a:bodyPr>
            <a:normAutofit/>
          </a:bodyPr>
          <a:lstStyle/>
          <a:p>
            <a:r>
              <a:rPr lang="ru-RU" sz="2700" b="1" dirty="0" err="1" smtClean="0">
                <a:solidFill>
                  <a:srgbClr val="C00000"/>
                </a:solidFill>
                <a:latin typeface="Georgia" pitchFamily="18" charset="0"/>
              </a:rPr>
              <a:t>Ритмодекламация</a:t>
            </a:r>
            <a:r>
              <a:rPr lang="ru-RU" sz="2700" b="1" dirty="0" smtClean="0">
                <a:solidFill>
                  <a:srgbClr val="C00000"/>
                </a:solidFill>
                <a:latin typeface="Georgia" pitchFamily="18" charset="0"/>
              </a:rPr>
              <a:t> – это четкое произношение текста или стихов в заданном ритме</a:t>
            </a:r>
            <a:r>
              <a:rPr lang="ru-RU" sz="2700" b="1" i="1" dirty="0" smtClean="0">
                <a:solidFill>
                  <a:srgbClr val="C00000"/>
                </a:solidFill>
                <a:latin typeface="Georgia" pitchFamily="18" charset="0"/>
              </a:rPr>
              <a:t>, </a:t>
            </a:r>
            <a:r>
              <a:rPr lang="ru-RU" sz="2700" b="1" dirty="0" smtClean="0">
                <a:solidFill>
                  <a:srgbClr val="C00000"/>
                </a:solidFill>
                <a:latin typeface="Georgia" pitchFamily="18" charset="0"/>
              </a:rPr>
              <a:t>представляет собой синтез поэзии и музыки.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1266" name="Picture 2" descr="C:\Users\turinvv\Desktop\ЕЛЕНА ПЕТРОНА\ФОТО ПРЕЗЕНТ\0548677e6432786dd8df61eb3aaec139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71417" y="256478"/>
            <a:ext cx="5693222" cy="3795481"/>
          </a:xfrm>
          <a:prstGeom prst="rect">
            <a:avLst/>
          </a:prstGeom>
          <a:noFill/>
        </p:spPr>
      </p:pic>
      <p:pic>
        <p:nvPicPr>
          <p:cNvPr id="11267" name="Picture 3" descr="C:\Users\turinvv\Desktop\ЕЛЕНА ПЕТРОНА\ФОТО ПРЕЗЕНТ\63263992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31675" y="3367667"/>
            <a:ext cx="2860326" cy="3490333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8780" y="4092498"/>
            <a:ext cx="10024947" cy="255362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Bahnschrift SemiBold SemiConden" pitchFamily="34" charset="0"/>
              </a:rPr>
              <a:t>Т.А Боровик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: «</a:t>
            </a:r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Ритмодекламацию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можно определить как музыкально-педагогическую модель, в которой текст не поётся, а ритмично декламируется. При этом поэтическая звуковая ткань взаимодействует с узорами музыкальных длительностей и пауз, что усиливает эмоциональный эффект от прослушивания и является важным развивающим фактором для ребёнка».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9502" y="2676292"/>
            <a:ext cx="11184674" cy="395868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Чёткая ритмическая организация музыкально-исполнительского процесса активизирует у детей развитие внимания, сосредоточенности, быстроты реакции, координации слуха, голоса и движения, способствует интенсивному развитию чувства ритма. </a:t>
            </a:r>
          </a:p>
          <a:p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Как показывает практика, этот вид деятельности открывает возможности для овладения детьми на самом раннем этапе почти всем комплексом выразительных средств музыки. Это - темп, ритм, регистр, тембр, </a:t>
            </a:r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звуковысотный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рисунок, артикуляция, динамика, тесситура, фразировка, акцентуация, форма.</a:t>
            </a:r>
          </a:p>
          <a:p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Ритмодекламация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разучивается как вокальное произведение. При начальном ознакомлении с произведением внимание детей сосредоточено на тексте и сюжете стихотворения, интонирование осуществляется как подражание речевой пластике педагога. </a:t>
            </a:r>
          </a:p>
          <a:p>
            <a:endParaRPr lang="ru-RU" dirty="0"/>
          </a:p>
        </p:txBody>
      </p:sp>
      <p:pic>
        <p:nvPicPr>
          <p:cNvPr id="12290" name="Picture 2" descr="C:\Users\turinvv\Desktop\ЕЛЕНА ПЕТРОНА\ФОТО ПРЕЗЕНТ\Hands-Up-Mus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5191" y="0"/>
            <a:ext cx="5427020" cy="2723337"/>
          </a:xfrm>
          <a:prstGeom prst="rect">
            <a:avLst/>
          </a:prstGeom>
          <a:noFill/>
        </p:spPr>
      </p:pic>
      <p:pic>
        <p:nvPicPr>
          <p:cNvPr id="12291" name="Picture 3" descr="C:\Users\turinvv\Desktop\ЕЛЕНА ПЕТРОНА\ЗАГОТОВКИ на ПРЕЗЕНТ\мама 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9219" y="0"/>
            <a:ext cx="4638626" cy="26093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turinvv\Desktop\ЕЛЕНА ПЕТРОНА\ФОТО ПРЕЗЕНТ\1e9484a2f5e05f6ff5a078535a54ae4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6717" y="4081346"/>
            <a:ext cx="3945017" cy="277665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51" y="223023"/>
            <a:ext cx="11117766" cy="4661211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Чтение возможно как индивидуальное, так и хором, «цепочкой», групповым диалогом. </a:t>
            </a:r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Ритмодекламация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может идти на фоне ритмического сопровождения звучащих жестов (хлопков, щелчков, шлепков, притопов и т.п.), шумовых инструментов, звучания мелодии. </a:t>
            </a:r>
          </a:p>
          <a:p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Процесс выбора как стихотворения, так и музыки к нему (или наоборот) не прост. Следует обратить внимание на возможно более полное совпадение содержания стихов с композиторским замыслом, часто выраженным в программном названии пьесы. К </a:t>
            </a:r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ритмодекламациям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можно подобрать не только музыку, исполняемую на фортепиано, но и пьесы, которые исполняются на других инструментах или оркестром. </a:t>
            </a:r>
          </a:p>
          <a:p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Таким образом, исполнение </a:t>
            </a:r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ритмодекламации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развивает у детей весь комплекс музыкальных способностей: музыкальную отзывчивость, эмоциональность, творческое воображение, эстетическое восприятие музыки, чувство уверенности в себе, осознание своей значимости в коллективе.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turinvv\Desktop\ЕЛЕНА ПЕТРОНА\ФОТО ПРЕЗЕНТ\20181101_1139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8737" y="1155751"/>
            <a:ext cx="6073263" cy="40991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965" y="411423"/>
            <a:ext cx="5868364" cy="6091431"/>
          </a:xfrm>
        </p:spPr>
        <p:txBody>
          <a:bodyPr>
            <a:noAutofit/>
          </a:bodyPr>
          <a:lstStyle/>
          <a:p>
            <a:r>
              <a:rPr lang="ru-RU" sz="2400" b="1" dirty="0" err="1" smtClean="0">
                <a:solidFill>
                  <a:srgbClr val="C00000"/>
                </a:solidFill>
                <a:latin typeface="Georgia" pitchFamily="18" charset="0"/>
              </a:rPr>
              <a:t>Ритмодекламация</a:t>
            </a: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 – синтез музыки и поэзии. Её можно определить как музыкально-педагогическую модель, в которой текст не поётся, а ритмично декламируется. </a:t>
            </a: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err="1" smtClean="0">
                <a:solidFill>
                  <a:srgbClr val="002060"/>
                </a:solidFill>
                <a:latin typeface="Georgia" pitchFamily="18" charset="0"/>
              </a:rPr>
              <a:t>Ритмодекламация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 - разучивается как вокальное произведение, т.к. для создания яркого образа необходимо известное время, в течение которого постепенно проявляются те или иные нюансы интонации, закрепляются в сознании детали и смысловые оттенки. Здесь не исключаются возможности для творчества.</a:t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</a:br>
            <a:endParaRPr lang="ru-RU" sz="2400" b="1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turinvv\Desktop\ЕЛЕНА ПЕТРОНА\ФОТО ПРЕЗЕНТ\плакат-с-яркой-музыки-информационно-пропагандистская-музыкой-1987123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1983" y="2835797"/>
            <a:ext cx="5100016" cy="382501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378075"/>
          </a:xfrm>
        </p:spPr>
        <p:txBody>
          <a:bodyPr>
            <a:normAutofit fontScale="90000"/>
          </a:bodyPr>
          <a:lstStyle/>
          <a:p>
            <a:r>
              <a:rPr lang="ru-RU" sz="3100" b="1" dirty="0" err="1" smtClean="0">
                <a:solidFill>
                  <a:srgbClr val="002060"/>
                </a:solidFill>
                <a:latin typeface="Georgia" pitchFamily="18" charset="0"/>
              </a:rPr>
              <a:t>Ритмодекламации</a:t>
            </a:r>
            <a:r>
              <a:rPr lang="ru-RU" sz="3100" b="1" dirty="0" smtClean="0">
                <a:solidFill>
                  <a:srgbClr val="002060"/>
                </a:solidFill>
                <a:latin typeface="Georgia" pitchFamily="18" charset="0"/>
              </a:rPr>
              <a:t> представлены множеством форм:</a:t>
            </a:r>
            <a:br>
              <a:rPr lang="ru-RU" sz="31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3100" b="1" dirty="0" smtClean="0">
                <a:solidFill>
                  <a:srgbClr val="002060"/>
                </a:solidFill>
                <a:latin typeface="Georgia" pitchFamily="18" charset="0"/>
              </a:rPr>
              <a:t>- унисонных ;</a:t>
            </a:r>
            <a:br>
              <a:rPr lang="ru-RU" sz="31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3100" b="1" dirty="0" smtClean="0">
                <a:solidFill>
                  <a:srgbClr val="002060"/>
                </a:solidFill>
                <a:latin typeface="Georgia" pitchFamily="18" charset="0"/>
              </a:rPr>
              <a:t>- диалогических ;</a:t>
            </a:r>
            <a:br>
              <a:rPr lang="ru-RU" sz="31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3100" b="1" dirty="0" smtClean="0">
                <a:solidFill>
                  <a:srgbClr val="002060"/>
                </a:solidFill>
                <a:latin typeface="Georgia" pitchFamily="18" charset="0"/>
              </a:rPr>
              <a:t>- с куплетным строением;</a:t>
            </a:r>
            <a:br>
              <a:rPr lang="ru-RU" sz="31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3100" b="1" dirty="0" smtClean="0">
                <a:solidFill>
                  <a:srgbClr val="002060"/>
                </a:solidFill>
                <a:latin typeface="Georgia" pitchFamily="18" charset="0"/>
              </a:rPr>
              <a:t>- многоголосных.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5362" name="Picture 2" descr="C:\Users\turinvv\Desktop\ЕЛЕНА ПЕТРОНА\ЗАГОТОВКИ на ПРЕЗЕНТ\мама 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7916" y="2441664"/>
            <a:ext cx="7047148" cy="39476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9580" y="182880"/>
            <a:ext cx="5512420" cy="6195617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Шумовой оркестр.</a:t>
            </a: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Занятия в шумовом оркестре позволяют довольно быстро приобщить детей к музыке в качестве слушателей и исполнителей.</a:t>
            </a:r>
            <a:r>
              <a:rPr lang="ru-RU" sz="2400" b="1" dirty="0" smtClean="0">
                <a:latin typeface="Georgia" pitchFamily="18" charset="0"/>
              </a:rPr>
              <a:t/>
            </a:r>
            <a:br>
              <a:rPr lang="ru-RU" sz="2400" b="1" dirty="0" smtClean="0">
                <a:latin typeface="Georgia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Цель шумового оркестра 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– с помощью ритмического аккомпанемента подчеркнуть характер, настроение музыки, сделать её ярче. Дети привлекаются к подбору тембров для аранжировок. Музыка исполняется как на фортепиано, так и в записи. Игра на детских шумовых инструментах доставляет ребёнку радость музыкального творчества.</a:t>
            </a:r>
            <a:endParaRPr lang="ru-RU" sz="24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1026" name="Picture 2" descr="C:\Users\turinvv\Desktop\ЕЛЕНА ПЕТРОНА\ФОТО ПРЕЗЕНТ\4815cc0c9c24501cb963fec8b4338bf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1338"/>
            <a:ext cx="6548580" cy="4003040"/>
          </a:xfrm>
          <a:prstGeom prst="rect">
            <a:avLst/>
          </a:prstGeom>
          <a:noFill/>
        </p:spPr>
      </p:pic>
      <p:pic>
        <p:nvPicPr>
          <p:cNvPr id="1027" name="Picture 3" descr="C:\Users\turinvv\Desktop\ЕЛЕНА ПЕТРОНА\ФОТО ПРЕЗЕНТ\700-n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917" y="4694663"/>
            <a:ext cx="1981675" cy="1981675"/>
          </a:xfrm>
          <a:prstGeom prst="rect">
            <a:avLst/>
          </a:prstGeom>
          <a:noFill/>
        </p:spPr>
      </p:pic>
      <p:pic>
        <p:nvPicPr>
          <p:cNvPr id="1028" name="Picture 4" descr="C:\Users\turinvv\Desktop\ЕЛЕНА ПЕТРОНА\ФОТО ПРЕЗЕНТ\Мастерская Сереброва MS-K1-LZ-09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05602" y="4380631"/>
            <a:ext cx="3084046" cy="2313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turinvv\Desktop\ЕЛЕНА ПЕТРОНА\ФОТО ПРЕЗЕНТ\музыкальный-дизайн-из-элементов-нот-тень-прозрачна-и-может-2226517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9350" y="-1"/>
            <a:ext cx="5962650" cy="6275689"/>
          </a:xfrm>
          <a:prstGeom prst="rect">
            <a:avLst/>
          </a:prstGeom>
          <a:noFill/>
        </p:spPr>
      </p:pic>
      <p:pic>
        <p:nvPicPr>
          <p:cNvPr id="2050" name="Picture 2" descr="C:\Users\turinvv\Desktop\ЕЛЕНА ПЕТРОНА\ФОТО ПРЕЗЕНТ\4.6.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5253" y="2781312"/>
            <a:ext cx="6369479" cy="354143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3026" y="345688"/>
            <a:ext cx="5631364" cy="6200077"/>
          </a:xfrm>
        </p:spPr>
        <p:txBody>
          <a:bodyPr>
            <a:normAutofit fontScale="85000" lnSpcReduction="20000"/>
          </a:bodyPr>
          <a:lstStyle/>
          <a:p>
            <a:r>
              <a:rPr lang="ru-RU" sz="3900" b="1" dirty="0" err="1" smtClean="0">
                <a:solidFill>
                  <a:srgbClr val="C00000"/>
                </a:solidFill>
                <a:latin typeface="Bahnschrift SemiBold SemiConden" pitchFamily="34" charset="0"/>
              </a:rPr>
              <a:t>Музицирование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как форма активной деятельности ребенка с самыми простыми инструментами стимулирует его социально-эмоциональное развитие: они учатся взаимодействовать друг с другом, вступать в контакт.</a:t>
            </a:r>
          </a:p>
          <a:p>
            <a:r>
              <a:rPr lang="ru-RU" sz="3500" b="1" dirty="0" err="1" smtClean="0">
                <a:solidFill>
                  <a:srgbClr val="C00000"/>
                </a:solidFill>
                <a:latin typeface="Bahnschrift SemiBold SemiConden" pitchFamily="34" charset="0"/>
              </a:rPr>
              <a:t>Музицирование</a:t>
            </a:r>
            <a:r>
              <a:rPr lang="ru-RU" sz="3500" b="1" dirty="0" smtClean="0">
                <a:solidFill>
                  <a:srgbClr val="C00000"/>
                </a:solidFill>
                <a:latin typeface="Bahnschrift SemiBold SemiConden" pitchFamily="34" charset="0"/>
              </a:rPr>
              <a:t> или игра на музыкальных инструментах</a:t>
            </a:r>
            <a:r>
              <a:rPr lang="ru-RU" b="1" dirty="0" smtClean="0">
                <a:solidFill>
                  <a:srgbClr val="C00000"/>
                </a:solidFill>
                <a:latin typeface="Bahnschrift SemiBold SemiConden" pitchFamily="34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– самый </a:t>
            </a:r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диагностичный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из всех видов музыкальной деятельности. </a:t>
            </a:r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Музицирование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даёт возможность одновременного выявления уровня развития музыкальной активности и уровня социально-психологического развития ребёнка. В содержание игрового занятия входит минимальное количество правил, соблюдать которые не трудно, поэтому </a:t>
            </a:r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музицирование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прекрасно подходит для свободного проявления индивидуального «я». К тому же, принцип совместного участия, педагог всегда в </a:t>
            </a:r>
            <a:r>
              <a:rPr lang="ru-RU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музицировании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 вместе с детьми.</a:t>
            </a:r>
            <a:endParaRPr lang="ru-RU" dirty="0">
              <a:solidFill>
                <a:srgbClr val="002060"/>
              </a:solidFill>
              <a:latin typeface="Bahnschrift SemiBold SemiConden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0214" y="602166"/>
            <a:ext cx="6571785" cy="2542478"/>
          </a:xfrm>
        </p:spPr>
        <p:txBody>
          <a:bodyPr>
            <a:normAutofit fontScale="90000"/>
          </a:bodyPr>
          <a:lstStyle/>
          <a:p>
            <a:r>
              <a:rPr lang="ru-RU" sz="2700" b="1" dirty="0" err="1" smtClean="0">
                <a:solidFill>
                  <a:srgbClr val="C00000"/>
                </a:solidFill>
                <a:latin typeface="Georgia" pitchFamily="18" charset="0"/>
              </a:rPr>
              <a:t>Музицирование</a:t>
            </a:r>
            <a:r>
              <a:rPr lang="ru-RU" sz="2700" b="1" dirty="0" smtClean="0">
                <a:solidFill>
                  <a:srgbClr val="C00000"/>
                </a:solidFill>
                <a:latin typeface="Georgia" pitchFamily="18" charset="0"/>
              </a:rPr>
              <a:t> – самый демократичный из всех видов музыкальной деятельности. Равенство в </a:t>
            </a:r>
            <a:r>
              <a:rPr lang="ru-RU" sz="2700" b="1" dirty="0" err="1" smtClean="0">
                <a:solidFill>
                  <a:srgbClr val="C00000"/>
                </a:solidFill>
                <a:latin typeface="Georgia" pitchFamily="18" charset="0"/>
              </a:rPr>
              <a:t>музицировании</a:t>
            </a:r>
            <a:r>
              <a:rPr lang="ru-RU" sz="2700" b="1" dirty="0" smtClean="0">
                <a:solidFill>
                  <a:srgbClr val="C00000"/>
                </a:solidFill>
                <a:latin typeface="Georgia" pitchFamily="18" charset="0"/>
              </a:rPr>
              <a:t>, </a:t>
            </a:r>
            <a:r>
              <a:rPr lang="ru-RU" sz="2700" b="1" dirty="0" err="1" smtClean="0">
                <a:solidFill>
                  <a:srgbClr val="C00000"/>
                </a:solidFill>
                <a:latin typeface="Georgia" pitchFamily="18" charset="0"/>
              </a:rPr>
              <a:t>в</a:t>
            </a:r>
            <a:r>
              <a:rPr lang="ru-RU" sz="2700" b="1" dirty="0" smtClean="0">
                <a:solidFill>
                  <a:srgbClr val="C00000"/>
                </a:solidFill>
                <a:latin typeface="Georgia" pitchFamily="18" charset="0"/>
              </a:rPr>
              <a:t> игре гарантируется её простыми правилами. Творческое </a:t>
            </a:r>
            <a:r>
              <a:rPr lang="ru-RU" sz="2700" b="1" dirty="0" err="1" smtClean="0">
                <a:solidFill>
                  <a:srgbClr val="C00000"/>
                </a:solidFill>
                <a:latin typeface="Georgia" pitchFamily="18" charset="0"/>
              </a:rPr>
              <a:t>музицирование</a:t>
            </a:r>
            <a:r>
              <a:rPr lang="ru-RU" sz="2700" b="1" dirty="0" smtClean="0">
                <a:solidFill>
                  <a:srgbClr val="C00000"/>
                </a:solidFill>
                <a:latin typeface="Georgia" pitchFamily="18" charset="0"/>
              </a:rPr>
              <a:t> – общение равных.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3553428"/>
            <a:ext cx="10515600" cy="3304571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У детей с нарушением интеллекта множество психических функций и навыков формируется с запаздыванием, наблюдается снижение активности, работоспособности. У некоторых детей с нарушением интеллекта наблюдается замкнутость и неконтактность. Поэтому необходима специально организованная среда, в которой ребёнок может увидеть других детей, начать подражать им, научиться взаимодействовать, соблюдать правила поведения.</a:t>
            </a:r>
          </a:p>
          <a:p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Содержание игровых занятий с использованием </a:t>
            </a:r>
            <a:r>
              <a:rPr lang="ru-RU" dirty="0" smtClean="0">
                <a:solidFill>
                  <a:srgbClr val="C00000"/>
                </a:solidFill>
                <a:latin typeface="Bahnschrift SemiBold SemiConden" pitchFamily="34" charset="0"/>
              </a:rPr>
              <a:t>«Сказок – </a:t>
            </a:r>
            <a:r>
              <a:rPr lang="ru-RU" dirty="0" err="1" smtClean="0">
                <a:solidFill>
                  <a:srgbClr val="C00000"/>
                </a:solidFill>
                <a:latin typeface="Bahnschrift SemiBold SemiConden" pitchFamily="34" charset="0"/>
              </a:rPr>
              <a:t>шумелок</a:t>
            </a:r>
            <a:r>
              <a:rPr lang="ru-RU" dirty="0" smtClean="0">
                <a:solidFill>
                  <a:srgbClr val="C00000"/>
                </a:solidFill>
                <a:latin typeface="Bahnschrift SemiBold SemiConden" pitchFamily="34" charset="0"/>
              </a:rPr>
              <a:t>» </a:t>
            </a:r>
            <a:r>
              <a:rPr lang="ru-RU" dirty="0" smtClean="0">
                <a:solidFill>
                  <a:srgbClr val="002060"/>
                </a:solidFill>
                <a:latin typeface="Bahnschrift SemiBold SemiConden" pitchFamily="34" charset="0"/>
              </a:rPr>
              <a:t>и основная направленность всегда связаны с уровнем готовности ребёнка к установлению эмоционального контакта со взрослым и другими детьми. Всё занятие состоит из нескольких частей, которые ритмично сменяют друг- друга. Чередуются активные общие игры и более спокойные, в которых дети участвуют по очереди.</a:t>
            </a:r>
            <a:endParaRPr lang="ru-RU" dirty="0">
              <a:solidFill>
                <a:srgbClr val="002060"/>
              </a:solidFill>
              <a:latin typeface="Bahnschrift SemiBold SemiConden" pitchFamily="34" charset="0"/>
            </a:endParaRPr>
          </a:p>
        </p:txBody>
      </p:sp>
      <p:pic>
        <p:nvPicPr>
          <p:cNvPr id="3075" name="Picture 3" descr="C:\Users\turinvv\Desktop\ЕЛЕНА ПЕТРОНА\ФОТО ПРЕЗЕНТ\IMG_6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8550" y="0"/>
            <a:ext cx="5195548" cy="34650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Вся работа строится на принципе: от простого к сложному. 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Начинается знакомство с многообразием музыкальных игрушек и инструментов, простые манипуляции с ними, затем играем в игру.</a:t>
            </a:r>
            <a:endParaRPr lang="ru-RU" sz="24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4100" name="Picture 4" descr="C:\Users\turinvv\Desktop\ЕЛЕНА ПЕТРОНА\ФОТО ПРЕЗЕНТ\1584643554_31-p-foni-dlya-muzikalnikh-shkol-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15" y="1794075"/>
            <a:ext cx="6499438" cy="4664597"/>
          </a:xfrm>
          <a:prstGeom prst="rect">
            <a:avLst/>
          </a:prstGeom>
          <a:noFill/>
        </p:spPr>
      </p:pic>
      <p:pic>
        <p:nvPicPr>
          <p:cNvPr id="4099" name="Picture 3" descr="C:\Users\turinvv\Desktop\ЕЛЕНА ПЕТРОНА\ЗАГОТОВКИ на ПРЕЗЕНТ\мама 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07402" y="2500132"/>
            <a:ext cx="6014847" cy="3275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urinvv\Desktop\ЕЛЕНА ПЕТРОНА\ФОТО ПРЕЗЕНТ\249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9456234" y="2571814"/>
            <a:ext cx="2735766" cy="3081853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083" y="167268"/>
            <a:ext cx="11708779" cy="5196469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Bahnschrift SemiBold SemiConden" pitchFamily="34" charset="0"/>
              </a:rPr>
              <a:t>Занятия с использованием «Сказок – </a:t>
            </a:r>
            <a:r>
              <a:rPr lang="ru-RU" sz="3200" dirty="0" err="1" smtClean="0">
                <a:solidFill>
                  <a:srgbClr val="C00000"/>
                </a:solidFill>
                <a:latin typeface="Bahnschrift SemiBold SemiConden" pitchFamily="34" charset="0"/>
              </a:rPr>
              <a:t>шумелок</a:t>
            </a:r>
            <a:r>
              <a:rPr lang="ru-RU" sz="3200" dirty="0" smtClean="0">
                <a:solidFill>
                  <a:srgbClr val="C00000"/>
                </a:solidFill>
                <a:latin typeface="Bahnschrift SemiBold SemiConden" pitchFamily="34" charset="0"/>
              </a:rPr>
              <a:t>» способствуют:</a:t>
            </a:r>
          </a:p>
          <a:p>
            <a:pPr lvl="0"/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Реализации представлений ребёнка о шумах, звуках, ритмах в игровом сказочном оформлении, что всегда сопровождается положительными эмоциями;</a:t>
            </a:r>
          </a:p>
          <a:p>
            <a:pPr lvl="0"/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Звукоподражание на различных шумовых и детских инструментах различными способами, с различной громкостью и оттенками способствует развитию творческой фантазии;</a:t>
            </a:r>
          </a:p>
          <a:p>
            <a:pPr lvl="0"/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Совместное </a:t>
            </a:r>
            <a:r>
              <a:rPr lang="ru-RU" sz="2200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музицирование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 и игровая деятельность взрослого и детей формирует навыки общения;</a:t>
            </a:r>
          </a:p>
          <a:p>
            <a:pPr lvl="0"/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Развивается слуховая память, дети учатся внимательно слушать и быстро реагировать на отдельные слова песен и сказок;</a:t>
            </a:r>
          </a:p>
          <a:p>
            <a:pPr lvl="0"/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Развивается слух детей, они различают даже небольшие оттенки звучания: громкости, продолжительности, высоты, тембра, акценты и ритмы;</a:t>
            </a:r>
          </a:p>
          <a:p>
            <a:pPr lvl="0"/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Формируются навыки сотрудничества и сотворчества;</a:t>
            </a:r>
          </a:p>
          <a:p>
            <a:pPr lvl="0"/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Развиваются концентрация внимания и выдержка;</a:t>
            </a:r>
          </a:p>
          <a:p>
            <a:pPr lvl="0"/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Звукоподражание на шумовых и детских инструментах быстро разовьет мелкую моторику у </a:t>
            </a:r>
            <a:r>
              <a:rPr lang="ru-RU" sz="2200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детпей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, 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они овладеют различными приемами извлечения звуков;</a:t>
            </a:r>
          </a:p>
          <a:p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Обогащение пассивного словаря за счёт называния инструментов, приёмов игры, перечисления персонажей </a:t>
            </a:r>
            <a:r>
              <a:rPr lang="ru-RU" sz="2200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сказки-шумелки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 и активизация речи в процессе звукоподражания, </a:t>
            </a:r>
            <a:r>
              <a:rPr lang="ru-RU" sz="2200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подговаривания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 текста </a:t>
            </a:r>
            <a:r>
              <a:rPr lang="ru-RU" sz="2200" dirty="0" err="1" smtClean="0">
                <a:solidFill>
                  <a:srgbClr val="002060"/>
                </a:solidFill>
                <a:latin typeface="Bahnschrift SemiBold SemiConden" pitchFamily="34" charset="0"/>
              </a:rPr>
              <a:t>сказки-шумелки</a:t>
            </a:r>
            <a:r>
              <a:rPr lang="ru-RU" sz="2200" dirty="0" smtClean="0">
                <a:solidFill>
                  <a:srgbClr val="002060"/>
                </a:solidFill>
                <a:latin typeface="Bahnschrift SemiBold SemiConden" pitchFamily="34" charset="0"/>
              </a:rPr>
              <a:t>;</a:t>
            </a:r>
            <a:endParaRPr lang="ru-RU" sz="2200" dirty="0">
              <a:solidFill>
                <a:srgbClr val="002060"/>
              </a:solidFill>
              <a:latin typeface="Bahnschrift SemiBold SemiConden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" y="5795010"/>
            <a:ext cx="12191999" cy="81152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4458335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МУЗИЦИРОВАНИЯЕ обладает важным коррекционным и педагогическим значением: </a:t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1. </a:t>
            </a:r>
            <a:r>
              <a:rPr lang="ru-RU" sz="2400" b="1" dirty="0" err="1" smtClean="0">
                <a:solidFill>
                  <a:srgbClr val="C00000"/>
                </a:solidFill>
                <a:latin typeface="Georgia" pitchFamily="18" charset="0"/>
              </a:rPr>
              <a:t>Музицирование</a:t>
            </a: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 как фактор развития ребёнка. </a:t>
            </a:r>
            <a:b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2. </a:t>
            </a:r>
            <a:r>
              <a:rPr lang="ru-RU" sz="2400" b="1" dirty="0" err="1" smtClean="0">
                <a:solidFill>
                  <a:srgbClr val="C00000"/>
                </a:solidFill>
                <a:latin typeface="Georgia" pitchFamily="18" charset="0"/>
              </a:rPr>
              <a:t>Музицирование</a:t>
            </a: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 как деятельность общения.</a:t>
            </a:r>
            <a:b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3. Способ приобщения ребёнка к миру музыкальной и общей культуры. </a:t>
            </a:r>
            <a:b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4. Щадящая форма обучения ребёнка жизненно важным для него умениям и навыкам.</a:t>
            </a:r>
            <a:b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5. Мягкая коррекционная направленность в соответствии с особенностями развития ребёнка.</a:t>
            </a:r>
            <a:b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6.  Деликатное диагностирование социально-психологического и музыкального уровня развития ребёнка. 7. Способ подарить ребёнку радость от игры.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</a:br>
            <a:endParaRPr lang="ru-RU" sz="24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6146" name="Picture 2" descr="C:\Users\turinvv\Desktop\ЕЛЕНА ПЕТРОНА\ФОТО ПРЕЗЕНТ\Фото-музыкального-инструмента-балалай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7153" y="4610144"/>
            <a:ext cx="3995737" cy="22478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urinvv\Desktop\ЕЛЕНА ПЕТРОНА\ФОТО ПРЕЗЕНТ\Hands-Up-Mus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2981" y="0"/>
            <a:ext cx="9429749" cy="650738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4340" y="365125"/>
            <a:ext cx="8229600" cy="1325563"/>
          </a:xfrm>
        </p:spPr>
        <p:txBody>
          <a:bodyPr>
            <a:normAutofit/>
          </a:bodyPr>
          <a:lstStyle/>
          <a:p>
            <a:r>
              <a:rPr lang="ru-RU" sz="4200" i="1" dirty="0" smtClean="0">
                <a:solidFill>
                  <a:srgbClr val="002060"/>
                </a:solidFill>
                <a:latin typeface="Georgia" pitchFamily="18" charset="0"/>
              </a:rPr>
              <a:t>СПАСИБО ЗА ВНИМАНИЕ</a:t>
            </a:r>
            <a:endParaRPr lang="ru-RU" sz="4200" i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49640" y="4491990"/>
            <a:ext cx="30975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C00000"/>
                </a:solidFill>
                <a:latin typeface="Bahnschrift SemiBold SemiConden" pitchFamily="34" charset="0"/>
              </a:rPr>
              <a:t>Муниципальное бюджетное общеобразовательное учреждение "Специальная (коррекционная) общеобразовательная школа - интернат для обучающихся с ограниченными возможностями здоровья</a:t>
            </a:r>
          </a:p>
          <a:p>
            <a:pPr algn="ctr"/>
            <a:r>
              <a:rPr lang="ru-RU" sz="1600" dirty="0" smtClean="0">
                <a:solidFill>
                  <a:srgbClr val="C00000"/>
                </a:solidFill>
                <a:latin typeface="Bahnschrift SemiBold SemiConden" pitchFamily="34" charset="0"/>
              </a:rPr>
              <a:t>( нарушение слуха) N 12 города Челябинска "</a:t>
            </a:r>
            <a:endParaRPr lang="ru-RU" sz="1600" dirty="0">
              <a:solidFill>
                <a:srgbClr val="C00000"/>
              </a:solidFill>
              <a:latin typeface="Bahnschrift SemiBold SemiConden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</TotalTime>
  <Words>1118</Words>
  <Application>Microsoft Office PowerPoint</Application>
  <PresentationFormat>Произвольный</PresentationFormat>
  <Paragraphs>62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Инновационные методики в ритмических, музыкально-коррекционных занятиях для детей с нарушением слуха </vt:lpstr>
      <vt:lpstr>От заинтересованности ребенка к музыке зависит его музыкальность. С развитием музыкальности приходит радость и необыкновенное желание новых встреч с музыкой.</vt:lpstr>
      <vt:lpstr>В музыкально-коррекционной деятельности, основные элементы направлены на решение значимых для жизни ребенка проблем: развитие познавательных процессов, моторики, эмоционально-волевой и личностной сфер, стимулирование речевой деятельности и слуховой функции. </vt:lpstr>
      <vt:lpstr>Можно выделить основные задачи:  1. Развивать артикуляционный аппарат. 2. Развивать фонематическое восприятие. 3. Развивать грамматический строй и связную речь. 4. Развивать дыхание. 5. Развивать координацию движений и моторные функции. 6. Воспитывать и развивать чувство ритма, способность ощущать в музыке, движениях ритмическую выразительность. Формировать правильную осанку 7. Формировать способность восприятия музыкальных образов. 8. Совершенствовать личностные качества   </vt:lpstr>
      <vt:lpstr>Элементарное музицирование - является той формой, которая позволяет играть многопланово:  играть на инструментах и играть с элементами музыки и речи: ритмом, тембром, динамикой, фактурой и т.д.; играть друг с другом, разыгрывая сюжеты песен, и играть вместе, создавая ту неповторимую атмосферу общения, в которой всем комфортно и радостно. </vt:lpstr>
      <vt:lpstr>«Задача учителя - облечь необходимые упражнения в форму игры, чтобы они стали доступны детям» (Э. Жак-Далькроз). </vt:lpstr>
      <vt:lpstr>В рамках данной технологии ставлю перед собой такие задачи:  - развивать музыкальные способности детей; - развивать в детях способность слушать и наблюдать; - дать возможность каждому ребенку свободно импровизировать на шумовых инструментах; - увлечь детей музыкальными инструментами; - развивать творческое воображение и слуховую фантазию; - развивать способности детей к организованной игре в ансамбле; - сделать образовательный процесс более увлекательным для детей. </vt:lpstr>
      <vt:lpstr>Методика «Музыка для детей» Карла Орфа представляет большой интерес благодаря несомненным преимуществам:  • система легко сочетается с другими методиками  развития детей за счет своей универсальности и экономичности, кроме этого высокая адаптивность к разнообразным национальным условиям позволяет использовать лучшие образцы народной культуры;  • учитывает индивидуальные особенности ребенка и позволяет эффективно взаимодействовать детям с различными навыками, способностями и потребностями;  • закладывает огромный потенциал для развития детей  и дальнейшей творческой деятельности </vt:lpstr>
      <vt:lpstr>Слайд 9</vt:lpstr>
      <vt:lpstr>Слайд 10</vt:lpstr>
      <vt:lpstr>Основная цель использования музыкально-речевых упражнений - развивать фонематический и музыкальный  слух учащихся. Мы поставили перед собой следующие задачи:  1. Научить детей различать определённые ритмические и метрические соотношения посредством практических действий: -исполнять метрическую пульсацию (в речевых упражнениях, игре на музыкальных инструментах, в движении, звучащих жестах) -имитировать ритмические мотивы в движении -«переносить» ритм слов на инструмент и в «звучащие» жесты -исполнять несложные ритмические мотивы в игре «эхо» -создавать ритмические композиции, используя тексты и шумовые инструменты -импровизировать, создавая тембровые композиции, используя шумовые инструменты -различать быстрый и медленный темп, ускорение и замедление 2. Развивать речедвигательную, зрительно-моторную координацию, ориентировку в пространстве. 3. Формировать музыкально-сенсорные способности, способствовать развитию интонационно-речевых навыков 4. Создавать условия для музыкально-игрового творчества </vt:lpstr>
      <vt:lpstr>Выделили несколько групп музыкально-речевых упражнений:  1. упражнения с палочками (ритм, темп, автоматизация звуков, связная речь) 2. упражнения со звучащими жестами (ритм, темп, модуляция) 3. упражнения с пением (плавность, модуляция, автоматизация, темп) 4. голосовые упражнения (просодическая сторона речи) 5. упражнения с музыкальными инструментами 6. ритмические упражнения с заданиями на ориентировку в пространстве </vt:lpstr>
      <vt:lpstr>Ритмодекламация – это четкое произношение текста или стихов в заданном ритме, представляет собой синтез поэзии и музыки. </vt:lpstr>
      <vt:lpstr>Слайд 14</vt:lpstr>
      <vt:lpstr>Слайд 15</vt:lpstr>
      <vt:lpstr>Ритмодекламация – синтез музыки и поэзии. Её можно определить как музыкально-педагогическую модель, в которой текст не поётся, а ритмично декламируется.   Ритмодекламация - разучивается как вокальное произведение, т.к. для создания яркого образа необходимо известное время, в течение которого постепенно проявляются те или иные нюансы интонации, закрепляются в сознании детали и смысловые оттенки. Здесь не исключаются возможности для творчества. </vt:lpstr>
      <vt:lpstr>Ритмодекламации представлены множеством форм: - унисонных ; - диалогических ; - с куплетным строением; - многоголосных. </vt:lpstr>
      <vt:lpstr>Шумовой оркестр. Занятия в шумовом оркестре позволяют довольно быстро приобщить детей к музыке в качестве слушателей и исполнителей. Цель шумового оркестра – с помощью ритмического аккомпанемента подчеркнуть характер, настроение музыки, сделать её ярче. Дети привлекаются к подбору тембров для аранжировок. Музыка исполняется как на фортепиано, так и в записи. Игра на детских шумовых инструментах доставляет ребёнку радость музыкального творчества.</vt:lpstr>
      <vt:lpstr>Слайд 19</vt:lpstr>
      <vt:lpstr>Музицирование – самый демократичный из всех видов музыкальной деятельности. Равенство в музицировании, в игре гарантируется её простыми правилами. Творческое музицирование – общение равных. </vt:lpstr>
      <vt:lpstr>Вся работа строится на принципе: от простого к сложному. Начинается знакомство с многообразием музыкальных игрушек и инструментов, простые манипуляции с ними, затем играем в игру.</vt:lpstr>
      <vt:lpstr>Слайд 22</vt:lpstr>
      <vt:lpstr>МУЗИЦИРОВАНИЯЕ обладает важным коррекционным и педагогическим значением:  1. Музицирование как фактор развития ребёнка.  2. Музицирование как деятельность общения. 3. Способ приобщения ребёнка к миру музыкальной и общей культуры.  4. Щадящая форма обучения ребёнка жизненно важным для него умениям и навыкам. 5. Мягкая коррекционная направленность в соответствии с особенностями развития ребёнка. 6.  Деликатное диагностирование социально-психологического и музыкального уровня развития ребёнка. 7. Способ подарить ребёнку радость от игры. </vt:lpstr>
      <vt:lpstr>СПАСИБО ЗА ВНИМАНИЕ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Инновационные методики в РИТМИЧЕСКих, музыкально-Коррекционных занятиях с детьми с нарушением слуха</dc:title>
  <dc:creator>Валерий Вячеславович Тюрин</dc:creator>
  <cp:lastModifiedBy>Irina</cp:lastModifiedBy>
  <cp:revision>75</cp:revision>
  <dcterms:created xsi:type="dcterms:W3CDTF">2022-11-21T07:18:03Z</dcterms:created>
  <dcterms:modified xsi:type="dcterms:W3CDTF">2022-11-28T11:19:17Z</dcterms:modified>
</cp:coreProperties>
</file>