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7" r:id="rId2"/>
    <p:sldId id="257" r:id="rId3"/>
    <p:sldId id="286" r:id="rId4"/>
    <p:sldId id="284" r:id="rId5"/>
    <p:sldId id="285" r:id="rId6"/>
    <p:sldId id="282" r:id="rId7"/>
    <p:sldId id="279" r:id="rId8"/>
    <p:sldId id="283" r:id="rId9"/>
    <p:sldId id="258" r:id="rId10"/>
    <p:sldId id="259" r:id="rId11"/>
    <p:sldId id="277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4" r:id="rId26"/>
    <p:sldId id="275" r:id="rId27"/>
    <p:sldId id="276" r:id="rId28"/>
    <p:sldId id="28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E1362-B497-421B-AA8C-BCA395EA606C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2B42-6BCE-4F3C-9ADB-A358AE961C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2B42-6BCE-4F3C-9ADB-A358AE961C5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Picture backgroun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7858180" cy="6143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ivmu.ru/afisha/0108171434_h_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7786742" cy="548324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5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Что такое школа?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Picture background"/>
          <p:cNvPicPr>
            <a:picLocks noGrp="1"/>
          </p:cNvPicPr>
          <p:nvPr>
            <p:ph idx="1"/>
          </p:nvPr>
        </p:nvPicPr>
        <p:blipFill>
          <a:blip r:embed="rId2"/>
          <a:srcRect l="2750" t="8495" r="4807" b="4024"/>
          <a:stretch>
            <a:fillRect/>
          </a:stretch>
        </p:blipFill>
        <p:spPr bwMode="auto">
          <a:xfrm>
            <a:off x="857224" y="1285860"/>
            <a:ext cx="7643865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69865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1куплет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мы дружно, весело живем,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Учим буквы, песенки поем.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Школа наша – наш родимый дом,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без школы мы не проживем.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Припев.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Наша школа – это чудо,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ней так весело всем людям,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ней так здорово всем людям,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Пусть так будет!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уроках не скучаем: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Цифры, буквы изучаем,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Лепим, пишем и читаем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круто!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0"/>
            <a:ext cx="9144000" cy="5509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куплет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Знает точно каждый ученик,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Что без школы мир тускнеет вмиг.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Любит школу наша детвора.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Школа, школа – лучшая пора.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Припев.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 куплет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Пусть учитель с нами очень строг,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Постараюсь выучить урок.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 не буду у доски молчать,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32323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Пусть поставит мне оценку «пять»!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cs typeface="Aharoni" pitchFamily="2" charset="-79"/>
              </a:rPr>
              <a:t>Это мы…</a:t>
            </a:r>
            <a:endParaRPr lang="ru-RU" b="1" dirty="0">
              <a:solidFill>
                <a:srgbClr val="FF0000"/>
              </a:solidFill>
              <a:cs typeface="Aharoni" pitchFamily="2" charset="-79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t="22789"/>
          <a:stretch>
            <a:fillRect/>
          </a:stretch>
        </p:blipFill>
        <p:spPr bwMode="auto">
          <a:xfrm>
            <a:off x="357158" y="4214818"/>
            <a:ext cx="257176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292895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14290"/>
            <a:ext cx="264276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5" cstate="print"/>
          <a:srcRect l="9300" t="22507" r="9567"/>
          <a:stretch>
            <a:fillRect/>
          </a:stretch>
        </p:blipFill>
        <p:spPr bwMode="auto">
          <a:xfrm>
            <a:off x="5786446" y="4286256"/>
            <a:ext cx="285752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6" cstate="print"/>
          <a:srcRect t="23656"/>
          <a:stretch>
            <a:fillRect/>
          </a:stretch>
        </p:blipFill>
        <p:spPr bwMode="auto">
          <a:xfrm>
            <a:off x="3071802" y="2285992"/>
            <a:ext cx="335758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785794"/>
            <a:ext cx="335758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 t="19943" r="5398"/>
          <a:stretch>
            <a:fillRect/>
          </a:stretch>
        </p:blipFill>
        <p:spPr bwMode="auto">
          <a:xfrm>
            <a:off x="4929190" y="714356"/>
            <a:ext cx="328614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5"/>
          <a:srcRect t="27898" b="37452"/>
          <a:stretch>
            <a:fillRect/>
          </a:stretch>
        </p:blipFill>
        <p:spPr bwMode="auto">
          <a:xfrm>
            <a:off x="642910" y="3786190"/>
            <a:ext cx="3143272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6" cstate="print"/>
          <a:srcRect t="31087"/>
          <a:stretch>
            <a:fillRect/>
          </a:stretch>
        </p:blipFill>
        <p:spPr bwMode="auto">
          <a:xfrm>
            <a:off x="5000628" y="3786191"/>
            <a:ext cx="278608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5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40190"/>
          <a:stretch>
            <a:fillRect/>
          </a:stretch>
        </p:blipFill>
        <p:spPr bwMode="auto">
          <a:xfrm>
            <a:off x="642910" y="214290"/>
            <a:ext cx="2663437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 cstate="print"/>
          <a:srcRect l="17157" t="23504" r="19989" b="14103"/>
          <a:stretch>
            <a:fillRect/>
          </a:stretch>
        </p:blipFill>
        <p:spPr bwMode="auto">
          <a:xfrm>
            <a:off x="3643306" y="1214422"/>
            <a:ext cx="3145599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714620"/>
            <a:ext cx="2533650" cy="1899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5" cstate="print"/>
          <a:srcRect b="11133"/>
          <a:stretch>
            <a:fillRect/>
          </a:stretch>
        </p:blipFill>
        <p:spPr bwMode="auto">
          <a:xfrm>
            <a:off x="6929454" y="571480"/>
            <a:ext cx="1995193" cy="3328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4643446"/>
            <a:ext cx="3214710" cy="1849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7" cstate="print"/>
          <a:srcRect t="15812" b="25855"/>
          <a:stretch>
            <a:fillRect/>
          </a:stretch>
        </p:blipFill>
        <p:spPr bwMode="auto">
          <a:xfrm>
            <a:off x="785786" y="4857760"/>
            <a:ext cx="4090841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err="1" smtClean="0">
                <a:solidFill>
                  <a:srgbClr val="FF0000"/>
                </a:solidFill>
              </a:rPr>
              <a:t>Апплодирует</a:t>
            </a:r>
            <a:r>
              <a:rPr lang="ru-RU" b="1" u="sng" dirty="0" smtClean="0">
                <a:solidFill>
                  <a:srgbClr val="FF0000"/>
                </a:solidFill>
              </a:rPr>
              <a:t> тот, кто…..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рад встрече с друзьями;</a:t>
            </a:r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нисколько не соскучился по школе;</a:t>
            </a:r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с радостью пошёл в школу;</a:t>
            </a:r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хочет спать и ни о чём другом думать пока не может;</a:t>
            </a:r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прочитал всё, что задавали на лето;</a:t>
            </a:r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настроился закончить учебный год на “4” и “5”;</a:t>
            </a:r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уже ждёт ближайших каникул;</a:t>
            </a:r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встретил сегодня любимого учителя;</a:t>
            </a:r>
          </a:p>
          <a:p>
            <a:pPr lvl="0"/>
            <a:r>
              <a:rPr lang="ru-RU" sz="5100" b="1" dirty="0" smtClean="0">
                <a:solidFill>
                  <a:srgbClr val="7030A0"/>
                </a:solidFill>
              </a:rPr>
              <a:t>встал не с той ноги.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Загадки о школьных предметах.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Autofit/>
          </a:bodyPr>
          <a:lstStyle/>
          <a:p>
            <a:pPr lvl="0"/>
            <a:r>
              <a:rPr lang="ru-RU" sz="2400" b="1" dirty="0" smtClean="0">
                <a:solidFill>
                  <a:srgbClr val="7030A0"/>
                </a:solidFill>
              </a:rPr>
              <a:t>Нужная наука, для ума гимнастика, нас научит думать .</a:t>
            </a:r>
          </a:p>
          <a:p>
            <a:pPr lvl="0"/>
            <a:r>
              <a:rPr lang="ru-RU" sz="2400" b="1" dirty="0" smtClean="0">
                <a:solidFill>
                  <a:srgbClr val="7030A0"/>
                </a:solidFill>
              </a:rPr>
              <a:t>Грамотным будет любой ученик, если он знает …</a:t>
            </a:r>
          </a:p>
          <a:p>
            <a:pPr lvl="0"/>
            <a:r>
              <a:rPr lang="ru-RU" sz="2400" b="1" dirty="0" smtClean="0">
                <a:solidFill>
                  <a:srgbClr val="7030A0"/>
                </a:solidFill>
              </a:rPr>
              <a:t>Хочешь ездить по разным странам, нужно знать язык …</a:t>
            </a:r>
          </a:p>
          <a:p>
            <a:pPr lvl="0"/>
            <a:r>
              <a:rPr lang="ru-RU" sz="2400" b="1" dirty="0" smtClean="0">
                <a:solidFill>
                  <a:srgbClr val="7030A0"/>
                </a:solidFill>
              </a:rPr>
              <a:t>Книжки полюбим, повысим культуру мы на уроках …</a:t>
            </a:r>
          </a:p>
          <a:p>
            <a:pPr lvl="0"/>
            <a:r>
              <a:rPr lang="ru-RU" sz="2400" b="1" dirty="0" smtClean="0">
                <a:solidFill>
                  <a:srgbClr val="7030A0"/>
                </a:solidFill>
              </a:rPr>
              <a:t>Укрепит мускулатуру всем детишкам…</a:t>
            </a:r>
          </a:p>
          <a:p>
            <a:pPr lvl="0"/>
            <a:r>
              <a:rPr lang="ru-RU" sz="2400" b="1" dirty="0" smtClean="0">
                <a:solidFill>
                  <a:srgbClr val="7030A0"/>
                </a:solidFill>
              </a:rPr>
              <a:t>Чтоб найти таланты у детей вокальные, нужны уроки…</a:t>
            </a:r>
          </a:p>
          <a:p>
            <a:pPr lvl="0"/>
            <a:r>
              <a:rPr lang="ru-RU" sz="2400" b="1" dirty="0" smtClean="0">
                <a:solidFill>
                  <a:srgbClr val="7030A0"/>
                </a:solidFill>
              </a:rPr>
              <a:t>Картины, краски, высокие чувства – этому учит …</a:t>
            </a:r>
          </a:p>
          <a:p>
            <a:r>
              <a:rPr lang="ru-RU" sz="2400" b="1" dirty="0" smtClean="0">
                <a:solidFill>
                  <a:srgbClr val="7030A0"/>
                </a:solidFill>
              </a:rPr>
              <a:t>Мастерить, работать с увлеченьем – для этого нужно …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День занимательных уроков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b="1" dirty="0" smtClean="0">
                <a:solidFill>
                  <a:srgbClr val="002060"/>
                </a:solidFill>
              </a:rPr>
              <a:t>    1. Сказочная литература. </a:t>
            </a:r>
            <a:br>
              <a:rPr lang="ru-RU" sz="4800" b="1" dirty="0" smtClean="0">
                <a:solidFill>
                  <a:srgbClr val="002060"/>
                </a:solidFill>
              </a:rPr>
            </a:br>
            <a:r>
              <a:rPr lang="ru-RU" sz="4800" b="1" dirty="0" smtClean="0">
                <a:solidFill>
                  <a:srgbClr val="002060"/>
                </a:solidFill>
              </a:rPr>
              <a:t>2. Озорная грамматика. </a:t>
            </a:r>
            <a:br>
              <a:rPr lang="ru-RU" sz="4800" b="1" dirty="0" smtClean="0">
                <a:solidFill>
                  <a:srgbClr val="002060"/>
                </a:solidFill>
              </a:rPr>
            </a:br>
            <a:r>
              <a:rPr lang="ru-RU" sz="4800" b="1" dirty="0" smtClean="0">
                <a:solidFill>
                  <a:srgbClr val="002060"/>
                </a:solidFill>
              </a:rPr>
              <a:t>3. Весёлая математика. </a:t>
            </a:r>
            <a:br>
              <a:rPr lang="ru-RU" sz="4800" b="1" dirty="0" smtClean="0">
                <a:solidFill>
                  <a:srgbClr val="002060"/>
                </a:solidFill>
              </a:rPr>
            </a:br>
            <a:r>
              <a:rPr lang="ru-RU" sz="4800" b="1" dirty="0" smtClean="0">
                <a:solidFill>
                  <a:srgbClr val="002060"/>
                </a:solidFill>
              </a:rPr>
              <a:t>4. Забавный окружающий     мир. </a:t>
            </a:r>
            <a:endParaRPr lang="ru-RU" sz="4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«Сказочная литература»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142984"/>
            <a:ext cx="8929718" cy="535785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sz="4400" b="1" dirty="0" smtClean="0">
                <a:solidFill>
                  <a:srgbClr val="7030A0"/>
                </a:solidFill>
              </a:rPr>
              <a:t>1.На чём путешествовал Емеля?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2. В кого превратился гадкий утёнок?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3. Воздушный транспорт ведьмы?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4. Героиня сказки, потерявшая хрустальную туфельку?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5. Домашняя птица, которая может нести золотые яйца?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6. Материал, из которого сделали стойкого солдатика из сказки Андерсена?  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7. В чём волшебная сила </a:t>
            </a:r>
            <a:r>
              <a:rPr lang="ru-RU" sz="4400" b="1" dirty="0" err="1" smtClean="0">
                <a:solidFill>
                  <a:srgbClr val="7030A0"/>
                </a:solidFill>
              </a:rPr>
              <a:t>Хоттабыча</a:t>
            </a:r>
            <a:r>
              <a:rPr lang="ru-RU" sz="4400" b="1" dirty="0" smtClean="0">
                <a:solidFill>
                  <a:srgbClr val="7030A0"/>
                </a:solidFill>
              </a:rPr>
              <a:t>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8. Персонаж русской сказки, поймавший щуку ведром?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9. Животное, которое очень трудно тянуть из болота?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10. Кресло для царя?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11. Профессия Айболита?                        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12. Его писатель Носов отправил на Луну?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13. Любимое животное старухи Шапокляк?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r>
              <a:rPr lang="ru-RU" sz="4400" b="1" dirty="0" smtClean="0">
                <a:solidFill>
                  <a:srgbClr val="7030A0"/>
                </a:solidFill>
              </a:rPr>
              <a:t>14. Кем был принц из сказки про </a:t>
            </a:r>
            <a:r>
              <a:rPr lang="ru-RU" sz="4400" b="1" dirty="0" err="1" smtClean="0">
                <a:solidFill>
                  <a:srgbClr val="7030A0"/>
                </a:solidFill>
              </a:rPr>
              <a:t>Чиполлино</a:t>
            </a:r>
            <a:r>
              <a:rPr lang="ru-RU" sz="4400" b="1" dirty="0" smtClean="0">
                <a:solidFill>
                  <a:srgbClr val="7030A0"/>
                </a:solidFill>
              </a:rPr>
              <a:t>? </a:t>
            </a:r>
            <a:br>
              <a:rPr lang="ru-RU" sz="4400" b="1" dirty="0" smtClean="0">
                <a:solidFill>
                  <a:srgbClr val="7030A0"/>
                </a:solidFill>
              </a:rPr>
            </a:br>
            <a:endParaRPr lang="ru-RU" sz="4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«Сказочные телеграммы»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1. «Я знал, что всё так кончится. Уж больно ветхий я и старый, столько лет в поле стою. Мечтал, конечно, чтобы кто-нибудь во мне поселился, но их было так много, что я просто не выдержал и рухнул».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2. «Я, конечно, готова была выполнить все её желания, ведь её муж спас мне жизнь. Но, в конце концов, я поняла: чем больше человеку даёшь, тем больше ему хочется. Вот и приходится таким людям оставаться у разбитого корыта».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«Сказочные телеграммы»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3. «Всю жизнь боялась кошек. А эта пришла и мурлычет, скребется: мол, помоги мне! Чем же я, маленькая, серенькая, могу кошке помочь? Только чувствую – не обманывает она меня. Выбежала в огород, вижу – и правда, моя помощь нужна!»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4. «Я решил просто мир посмотреть и не знал, что всё так обернётся. Я думал, что все такие же добрые, как мои дед и баба, но оказалось, что в этом мире живут и злые, и жестокие, и хитрые …» 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«Сказочные телеграммы»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5. «Мне приятно быть у неё на голове. Она за мной ухаживает. Всегда я чистая, глаженая. Мне нравится вместе с девочкой гулять по лесу, ходить в гости. Но вот беда: моя хозяйка очень доверчива. И из-за этого с ней происходят всякие неприятности». </a:t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b="1" dirty="0" smtClean="0">
              <a:solidFill>
                <a:srgbClr val="00206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Озорная грамматика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i="1" u="sng" dirty="0" smtClean="0">
                <a:solidFill>
                  <a:srgbClr val="002060"/>
                </a:solidFill>
              </a:rPr>
              <a:t>Задание 1.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u="sng" dirty="0" smtClean="0">
                <a:solidFill>
                  <a:srgbClr val="0070C0"/>
                </a:solidFill>
              </a:rPr>
              <a:t>Ответьте на вопросы: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>
                <a:solidFill>
                  <a:srgbClr val="002060"/>
                </a:solidFill>
              </a:rPr>
              <a:t>- Назовите главные члены предложения. 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- Какие части слова вы знаете? 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- Какие звуки есть в русском языке? 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- Какие части речи вы знаете? 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Озорная грамматика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b="1" i="1" u="sng" dirty="0" smtClean="0">
                <a:solidFill>
                  <a:srgbClr val="002060"/>
                </a:solidFill>
              </a:rPr>
              <a:t>Задание 2. </a:t>
            </a:r>
            <a:r>
              <a:rPr lang="ru-RU" sz="3600" i="1" dirty="0" smtClean="0"/>
              <a:t/>
            </a:r>
            <a:br>
              <a:rPr lang="ru-RU" sz="3600" i="1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00B0F0"/>
                </a:solidFill>
              </a:rPr>
              <a:t>1. БОЛЬШОЙ, 2. ОГРОМНЫЙ, 3.ГИГАНТСКИЙ, 4. ОГРОМНЕЙШИЙ. </a:t>
            </a:r>
            <a:r>
              <a:rPr lang="ru-RU" sz="3600" dirty="0" smtClean="0"/>
              <a:t>   </a:t>
            </a:r>
            <a:br>
              <a:rPr lang="ru-RU" sz="3600" dirty="0" smtClean="0"/>
            </a:br>
            <a:r>
              <a:rPr lang="ru-RU" sz="3600" dirty="0" smtClean="0"/>
              <a:t>- </a:t>
            </a:r>
            <a:r>
              <a:rPr lang="ru-RU" sz="3600" b="1" dirty="0" smtClean="0">
                <a:solidFill>
                  <a:srgbClr val="002060"/>
                </a:solidFill>
              </a:rPr>
              <a:t>Два слова нужно поменять местами, чтобы цепочка была логически верной. </a:t>
            </a:r>
            <a:br>
              <a:rPr lang="ru-RU" sz="3600" b="1" dirty="0" smtClean="0">
                <a:solidFill>
                  <a:srgbClr val="002060"/>
                </a:solidFill>
              </a:rPr>
            </a:br>
            <a:r>
              <a:rPr lang="ru-RU" sz="3600" b="1" dirty="0" smtClean="0">
                <a:solidFill>
                  <a:srgbClr val="002060"/>
                </a:solidFill>
              </a:rPr>
              <a:t>- Под какими номерами эти 2 слова? </a:t>
            </a:r>
            <a:br>
              <a:rPr lang="ru-RU" sz="3600" b="1" dirty="0" smtClean="0">
                <a:solidFill>
                  <a:srgbClr val="002060"/>
                </a:solidFill>
              </a:rPr>
            </a:b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Озорная грамматика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i="1" u="sng" dirty="0" smtClean="0">
                <a:solidFill>
                  <a:srgbClr val="002060"/>
                </a:solidFill>
              </a:rPr>
              <a:t>Задание 3.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b="1" dirty="0" smtClean="0">
                <a:solidFill>
                  <a:srgbClr val="7030A0"/>
                </a:solidFill>
              </a:rPr>
              <a:t>- Прочитайте. Это предложение? Докажите.</a:t>
            </a: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    </a:t>
            </a:r>
            <a:r>
              <a:rPr lang="ru-RU" b="1" dirty="0" smtClean="0">
                <a:solidFill>
                  <a:srgbClr val="FF0000"/>
                </a:solidFill>
              </a:rPr>
              <a:t>я </a:t>
            </a:r>
            <a:r>
              <a:rPr lang="ru-RU" b="1" dirty="0" err="1" smtClean="0">
                <a:solidFill>
                  <a:srgbClr val="FF0000"/>
                </a:solidFill>
              </a:rPr>
              <a:t>жыву</a:t>
            </a:r>
            <a:r>
              <a:rPr lang="ru-RU" b="1" dirty="0" smtClean="0">
                <a:solidFill>
                  <a:srgbClr val="FF0000"/>
                </a:solidFill>
              </a:rPr>
              <a:t> в </a:t>
            </a:r>
            <a:r>
              <a:rPr lang="ru-RU" b="1" dirty="0" err="1" smtClean="0">
                <a:solidFill>
                  <a:srgbClr val="FF0000"/>
                </a:solidFill>
              </a:rPr>
              <a:t>лисной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глушы</a:t>
            </a:r>
            <a:r>
              <a:rPr lang="ru-RU" b="1" dirty="0" smtClean="0">
                <a:solidFill>
                  <a:srgbClr val="FF0000"/>
                </a:solidFill>
              </a:rPr>
              <a:t>. 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 Что в нём не так? Исправьте.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- На какие правила допущены ошибки? 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- Найдите главные члены предложения.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u="sng" dirty="0" smtClean="0">
                <a:solidFill>
                  <a:srgbClr val="FF0000"/>
                </a:solidFill>
              </a:rPr>
              <a:t>Озорная грамматика</a:t>
            </a:r>
            <a:endParaRPr lang="ru-RU" sz="4000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97207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4000" b="1" i="1" dirty="0" smtClean="0">
                <a:solidFill>
                  <a:srgbClr val="002060"/>
                </a:solidFill>
              </a:rPr>
              <a:t>                                            </a:t>
            </a:r>
            <a:r>
              <a:rPr lang="ru-RU" sz="4000" b="1" i="1" u="sng" dirty="0" smtClean="0">
                <a:solidFill>
                  <a:srgbClr val="002060"/>
                </a:solidFill>
              </a:rPr>
              <a:t>Задание 4. </a:t>
            </a:r>
          </a:p>
          <a:p>
            <a:pPr>
              <a:buNone/>
            </a:pPr>
            <a:r>
              <a:rPr lang="ru-RU" sz="4000" b="1" i="1" dirty="0" smtClean="0">
                <a:solidFill>
                  <a:srgbClr val="002060"/>
                </a:solidFill>
              </a:rPr>
              <a:t>            «Фразеологический зверинец»</a:t>
            </a:r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b="1" dirty="0" smtClean="0">
                <a:solidFill>
                  <a:srgbClr val="00B0F0"/>
                </a:solidFill>
              </a:rPr>
              <a:t>- В русском языке есть выражения, в которых человек сравнивает себя с животными.</a:t>
            </a:r>
          </a:p>
          <a:p>
            <a:pPr>
              <a:buNone/>
            </a:pPr>
            <a:r>
              <a:rPr lang="ru-RU" sz="4000" b="1" dirty="0" smtClean="0">
                <a:solidFill>
                  <a:srgbClr val="00B0F0"/>
                </a:solidFill>
              </a:rPr>
              <a:t>   -  Вспомните их и назовите. </a:t>
            </a:r>
            <a:br>
              <a:rPr lang="ru-RU" sz="4000" b="1" dirty="0" smtClean="0">
                <a:solidFill>
                  <a:srgbClr val="00B0F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Трудится как …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Трещит как …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Поёт как …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Назойливая как …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Красный как …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Топает как …</a:t>
            </a:r>
          </a:p>
          <a:p>
            <a:pPr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     Нем как …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Упрямый как … </a:t>
            </a:r>
          </a:p>
          <a:p>
            <a:endParaRPr lang="ru-RU" dirty="0"/>
          </a:p>
        </p:txBody>
      </p:sp>
      <p:pic>
        <p:nvPicPr>
          <p:cNvPr id="4" name="Image 2" descr="C:\Users\1Класс\Desktop\malenkie_myravi_-6.jpg"/>
          <p:cNvPicPr/>
          <p:nvPr/>
        </p:nvPicPr>
        <p:blipFill>
          <a:blip r:embed="rId2" cstate="print"/>
          <a:srcRect t="27241" b="25517"/>
          <a:stretch>
            <a:fillRect/>
          </a:stretch>
        </p:blipFill>
        <p:spPr>
          <a:xfrm>
            <a:off x="6786578" y="5357826"/>
            <a:ext cx="1833604" cy="1017767"/>
          </a:xfrm>
          <a:prstGeom prst="rect">
            <a:avLst/>
          </a:prstGeom>
        </p:spPr>
      </p:pic>
      <p:pic>
        <p:nvPicPr>
          <p:cNvPr id="5" name="Image 3" descr="C:\Users\1Класс\Desktop\i (1).jpg"/>
          <p:cNvPicPr/>
          <p:nvPr/>
        </p:nvPicPr>
        <p:blipFill>
          <a:blip r:embed="rId3" cstate="print"/>
          <a:srcRect l="14468" t="5037" r="22313" b="1523"/>
          <a:stretch>
            <a:fillRect/>
          </a:stretch>
        </p:blipFill>
        <p:spPr>
          <a:xfrm>
            <a:off x="7143768" y="3214686"/>
            <a:ext cx="1722285" cy="1542553"/>
          </a:xfrm>
          <a:prstGeom prst="rect">
            <a:avLst/>
          </a:prstGeom>
        </p:spPr>
      </p:pic>
      <p:pic>
        <p:nvPicPr>
          <p:cNvPr id="6" name="Image 5" descr="http://astro.kh.ua/wp-content/uploads/2012/12/%D0%9A%D0%B0%D0%BA-%D1%80%D0%B8%D1%81%D0%BE%D0%B2%D0%B0%D1%82%D1%8C-%D1%81%D0%BE%D0%BB%D0%BE%D0%B2%D1%8C%D1%8F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15008" y="3429000"/>
            <a:ext cx="1190514" cy="1033670"/>
          </a:xfrm>
          <a:prstGeom prst="rect">
            <a:avLst/>
          </a:prstGeom>
        </p:spPr>
      </p:pic>
      <p:pic>
        <p:nvPicPr>
          <p:cNvPr id="7" name="Image 6" descr="C:\Users\1Класс\Desktop\IMG_51701.jpg"/>
          <p:cNvPicPr/>
          <p:nvPr/>
        </p:nvPicPr>
        <p:blipFill>
          <a:blip r:embed="rId5" cstate="print"/>
          <a:srcRect l="13782" t="2683" r="8439" b="22781"/>
          <a:stretch>
            <a:fillRect/>
          </a:stretch>
        </p:blipFill>
        <p:spPr>
          <a:xfrm>
            <a:off x="5357818" y="4929198"/>
            <a:ext cx="1094133" cy="1256306"/>
          </a:xfrm>
          <a:prstGeom prst="rect">
            <a:avLst/>
          </a:prstGeom>
        </p:spPr>
      </p:pic>
      <p:pic>
        <p:nvPicPr>
          <p:cNvPr id="8" name="Image 8" descr="C:\Users\1Класс\Desktop\39f3f74653bad9fdc8682540a2ec23e90309db55_900.jpg"/>
          <p:cNvPicPr/>
          <p:nvPr/>
        </p:nvPicPr>
        <p:blipFill>
          <a:blip r:embed="rId6" cstate="print"/>
          <a:srcRect l="11125"/>
          <a:stretch>
            <a:fillRect/>
          </a:stretch>
        </p:blipFill>
        <p:spPr>
          <a:xfrm>
            <a:off x="3500430" y="4857760"/>
            <a:ext cx="1475795" cy="1622066"/>
          </a:xfrm>
          <a:prstGeom prst="rect">
            <a:avLst/>
          </a:prstGeom>
        </p:spPr>
      </p:pic>
      <p:pic>
        <p:nvPicPr>
          <p:cNvPr id="9" name="Image 9" descr="C:\Users\1Класс\Desktop\i (2).jpg"/>
          <p:cNvPicPr/>
          <p:nvPr/>
        </p:nvPicPr>
        <p:blipFill>
          <a:blip r:embed="rId7" cstate="print"/>
          <a:srcRect t="6137" r="10655"/>
          <a:stretch>
            <a:fillRect/>
          </a:stretch>
        </p:blipFill>
        <p:spPr>
          <a:xfrm>
            <a:off x="3929058" y="3500438"/>
            <a:ext cx="1451941" cy="1256306"/>
          </a:xfrm>
          <a:prstGeom prst="rect">
            <a:avLst/>
          </a:prstGeom>
        </p:spPr>
      </p:pic>
      <p:pic>
        <p:nvPicPr>
          <p:cNvPr id="10" name="Рисунок 9" descr="Magpie Bird Walking in Grass"/>
          <p:cNvPicPr/>
          <p:nvPr/>
        </p:nvPicPr>
        <p:blipFill>
          <a:blip r:embed="rId8"/>
          <a:srcRect l="4502" t="7572" r="6359" b="7833"/>
          <a:stretch>
            <a:fillRect/>
          </a:stretch>
        </p:blipFill>
        <p:spPr bwMode="auto">
          <a:xfrm>
            <a:off x="7072330" y="500042"/>
            <a:ext cx="1879825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Picture background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58" y="571480"/>
            <a:ext cx="1443990" cy="1443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Весёлая математика</a:t>
            </a:r>
            <a:endParaRPr lang="ru-RU" b="1" u="sng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Picture background"/>
          <p:cNvPicPr>
            <a:picLocks noGrp="1"/>
          </p:cNvPicPr>
          <p:nvPr>
            <p:ph idx="1"/>
          </p:nvPr>
        </p:nvPicPr>
        <p:blipFill>
          <a:blip r:embed="rId2"/>
          <a:srcRect b="11194"/>
          <a:stretch>
            <a:fillRect/>
          </a:stretch>
        </p:blipFill>
        <p:spPr bwMode="auto">
          <a:xfrm>
            <a:off x="285720" y="1214422"/>
            <a:ext cx="835824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Забавный окружающий мир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u="sng" dirty="0" smtClean="0">
                <a:solidFill>
                  <a:srgbClr val="002060"/>
                </a:solidFill>
              </a:rPr>
              <a:t>Задание 1.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>
                <a:solidFill>
                  <a:srgbClr val="FF0000"/>
                </a:solidFill>
              </a:rPr>
              <a:t>1. ГРАЧ     2. КУКУШКА     3. СТРИЖ</a:t>
            </a:r>
          </a:p>
          <a:p>
            <a:pPr>
              <a:buNone/>
            </a:pPr>
            <a:endParaRPr lang="ru-RU" sz="40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     4. ЖАВОРОНОК     5. СКВОРЕЦ. </a:t>
            </a:r>
          </a:p>
          <a:p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Забавный окружающий мир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u="sng" dirty="0" smtClean="0">
                <a:solidFill>
                  <a:srgbClr val="002060"/>
                </a:solidFill>
              </a:rPr>
              <a:t/>
            </a:r>
            <a:br>
              <a:rPr lang="ru-RU" b="1" u="sng" dirty="0" smtClean="0">
                <a:solidFill>
                  <a:srgbClr val="002060"/>
                </a:solidFill>
              </a:rPr>
            </a:br>
            <a:r>
              <a:rPr lang="ru-RU" sz="3800" b="1" i="1" u="sng" dirty="0" smtClean="0">
                <a:solidFill>
                  <a:srgbClr val="002060"/>
                </a:solidFill>
              </a:rPr>
              <a:t>Задание 2. </a:t>
            </a:r>
            <a:endParaRPr lang="ru-RU" sz="3800" b="1" u="sng" dirty="0" smtClean="0">
              <a:solidFill>
                <a:srgbClr val="002060"/>
              </a:solidFill>
            </a:endParaRPr>
          </a:p>
          <a:p>
            <a:r>
              <a:rPr lang="ru-RU" sz="3800" b="1" dirty="0" smtClean="0">
                <a:solidFill>
                  <a:srgbClr val="FF0000"/>
                </a:solidFill>
              </a:rPr>
              <a:t>1. Чем человек отличается от других живых существ:</a:t>
            </a:r>
          </a:p>
          <a:p>
            <a:pPr>
              <a:buNone/>
            </a:pPr>
            <a:r>
              <a:rPr lang="ru-RU" sz="3800" b="1" dirty="0" smtClean="0">
                <a:solidFill>
                  <a:srgbClr val="0070C0"/>
                </a:solidFill>
              </a:rPr>
              <a:t>      а) он дышит;</a:t>
            </a:r>
            <a:br>
              <a:rPr lang="ru-RU" sz="3800" b="1" dirty="0" smtClean="0">
                <a:solidFill>
                  <a:srgbClr val="0070C0"/>
                </a:solidFill>
              </a:rPr>
            </a:br>
            <a:r>
              <a:rPr lang="ru-RU" sz="3800" b="1" dirty="0" smtClean="0">
                <a:solidFill>
                  <a:srgbClr val="0070C0"/>
                </a:solidFill>
              </a:rPr>
              <a:t>б) ему необходимы пища и тепло;</a:t>
            </a:r>
            <a:br>
              <a:rPr lang="ru-RU" sz="3800" b="1" dirty="0" smtClean="0">
                <a:solidFill>
                  <a:srgbClr val="0070C0"/>
                </a:solidFill>
              </a:rPr>
            </a:br>
            <a:r>
              <a:rPr lang="ru-RU" sz="3800" b="1" dirty="0" smtClean="0">
                <a:solidFill>
                  <a:srgbClr val="0070C0"/>
                </a:solidFill>
              </a:rPr>
              <a:t>в) он разумное существо.</a:t>
            </a:r>
          </a:p>
          <a:p>
            <a:r>
              <a:rPr lang="ru-RU" sz="3800" b="1" dirty="0" smtClean="0">
                <a:solidFill>
                  <a:srgbClr val="FF0000"/>
                </a:solidFill>
              </a:rPr>
              <a:t>2. В нашей стране глава государства:</a:t>
            </a:r>
          </a:p>
          <a:p>
            <a:pPr>
              <a:buNone/>
            </a:pPr>
            <a:r>
              <a:rPr lang="ru-RU" sz="3800" b="1" dirty="0" smtClean="0">
                <a:solidFill>
                  <a:srgbClr val="0070C0"/>
                </a:solidFill>
              </a:rPr>
              <a:t>      а) король;</a:t>
            </a:r>
            <a:br>
              <a:rPr lang="ru-RU" sz="3800" b="1" dirty="0" smtClean="0">
                <a:solidFill>
                  <a:srgbClr val="0070C0"/>
                </a:solidFill>
              </a:rPr>
            </a:br>
            <a:r>
              <a:rPr lang="ru-RU" sz="3800" b="1" dirty="0" smtClean="0">
                <a:solidFill>
                  <a:srgbClr val="0070C0"/>
                </a:solidFill>
              </a:rPr>
              <a:t>б) премьер-министр;</a:t>
            </a:r>
            <a:br>
              <a:rPr lang="ru-RU" sz="3800" b="1" dirty="0" smtClean="0">
                <a:solidFill>
                  <a:srgbClr val="0070C0"/>
                </a:solidFill>
              </a:rPr>
            </a:br>
            <a:r>
              <a:rPr lang="ru-RU" sz="3800" b="1" dirty="0" smtClean="0">
                <a:solidFill>
                  <a:srgbClr val="0070C0"/>
                </a:solidFill>
              </a:rPr>
              <a:t>в) президент.</a:t>
            </a:r>
          </a:p>
          <a:p>
            <a:r>
              <a:rPr lang="ru-RU" sz="3800" b="1" dirty="0" smtClean="0">
                <a:solidFill>
                  <a:srgbClr val="FF0000"/>
                </a:solidFill>
              </a:rPr>
              <a:t>3. Сведения о редких растениях и животных вносятся в особую книгу, которая называется:</a:t>
            </a:r>
          </a:p>
          <a:p>
            <a:pPr>
              <a:buNone/>
            </a:pPr>
            <a:r>
              <a:rPr lang="ru-RU" sz="3800" b="1" dirty="0" smtClean="0">
                <a:solidFill>
                  <a:srgbClr val="0070C0"/>
                </a:solidFill>
              </a:rPr>
              <a:t>      а) Красная книга;</a:t>
            </a:r>
            <a:br>
              <a:rPr lang="ru-RU" sz="3800" b="1" dirty="0" smtClean="0">
                <a:solidFill>
                  <a:srgbClr val="0070C0"/>
                </a:solidFill>
              </a:rPr>
            </a:br>
            <a:r>
              <a:rPr lang="ru-RU" sz="3800" b="1" dirty="0" smtClean="0">
                <a:solidFill>
                  <a:srgbClr val="0070C0"/>
                </a:solidFill>
              </a:rPr>
              <a:t>б) Зелёная книга;</a:t>
            </a:r>
            <a:br>
              <a:rPr lang="ru-RU" sz="3800" b="1" dirty="0" smtClean="0">
                <a:solidFill>
                  <a:srgbClr val="0070C0"/>
                </a:solidFill>
              </a:rPr>
            </a:br>
            <a:r>
              <a:rPr lang="ru-RU" sz="3800" b="1" dirty="0" smtClean="0">
                <a:solidFill>
                  <a:srgbClr val="0070C0"/>
                </a:solidFill>
              </a:rPr>
              <a:t>в) Книга о редких животных и растениях.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2571744"/>
            <a:ext cx="492922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3929066"/>
            <a:ext cx="492922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5857892"/>
            <a:ext cx="5857916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Забавный окружающий мир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4. Какое вещество входит в состав любого организма: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     а) воздух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б) вода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в) газ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5. Водяной пар – это вода, но в каком состоянии:</a:t>
            </a:r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b="1" dirty="0" smtClean="0">
                <a:solidFill>
                  <a:srgbClr val="0070C0"/>
                </a:solidFill>
              </a:rPr>
              <a:t>а) твёрдом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б) жидком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в) газообразном</a:t>
            </a:r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b="1" dirty="0" smtClean="0">
                <a:solidFill>
                  <a:srgbClr val="FF0000"/>
                </a:solidFill>
              </a:rPr>
              <a:t>6. Какие из перечисленных растений являются лекарственными:</a:t>
            </a:r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b="1" dirty="0" smtClean="0">
                <a:solidFill>
                  <a:srgbClr val="0070C0"/>
                </a:solidFill>
              </a:rPr>
              <a:t>а) пижма и подорожник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б) кувшинка и подснежник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в) колокольчик и незабудка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2071678"/>
            <a:ext cx="1785950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2643182"/>
            <a:ext cx="1857388" cy="285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3357562"/>
            <a:ext cx="171451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5429264"/>
            <a:ext cx="41434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Забавный окружающий мир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b="1" dirty="0" smtClean="0">
                <a:solidFill>
                  <a:srgbClr val="FF0000"/>
                </a:solidFill>
              </a:rPr>
              <a:t>7. Какие грибы являются несъедобными?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>
                <a:solidFill>
                  <a:srgbClr val="0070C0"/>
                </a:solidFill>
              </a:rPr>
              <a:t>а) белый и опёнок осенний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б) </a:t>
            </a:r>
            <a:r>
              <a:rPr lang="ru-RU" b="1" dirty="0" err="1" smtClean="0">
                <a:solidFill>
                  <a:srgbClr val="0070C0"/>
                </a:solidFill>
              </a:rPr>
              <a:t>ложноопёнок</a:t>
            </a:r>
            <a:r>
              <a:rPr lang="ru-RU" b="1" dirty="0" smtClean="0">
                <a:solidFill>
                  <a:srgbClr val="0070C0"/>
                </a:solidFill>
              </a:rPr>
              <a:t> и жёлчный гриб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в) шампиньон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>
                <a:solidFill>
                  <a:srgbClr val="FF0000"/>
                </a:solidFill>
              </a:rPr>
              <a:t>8. С помощью чего можно закалять свой организм?</a:t>
            </a: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    а) солнца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б) воды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в) воздуха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2214554"/>
            <a:ext cx="542928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28662" y="3143248"/>
            <a:ext cx="535785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C000"/>
                </a:solidFill>
              </a:rPr>
              <a:t>Солнышко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    Мне бы хотелось, чтобы мы жили дружно и весело, чтобы в нашем классе было тепло и солнечно. Я предлагаю вам всем вместе сделать свое собственное ласковое солнышко, которое будет светить нам весь учебный год. У нашего </a:t>
            </a:r>
            <a:r>
              <a:rPr lang="ru-RU" b="1" dirty="0" smtClean="0">
                <a:solidFill>
                  <a:srgbClr val="FFC000"/>
                </a:solidFill>
              </a:rPr>
              <a:t>солнышка</a:t>
            </a:r>
            <a:r>
              <a:rPr lang="ru-RU" b="1" dirty="0" smtClean="0">
                <a:solidFill>
                  <a:srgbClr val="0070C0"/>
                </a:solidFill>
              </a:rPr>
              <a:t> не хватает лучиков, которые вы должны сделать вместе. </a:t>
            </a:r>
            <a:r>
              <a:rPr lang="ru-RU" b="1" dirty="0" smtClean="0">
                <a:solidFill>
                  <a:srgbClr val="FF0000"/>
                </a:solidFill>
              </a:rPr>
              <a:t>Напишите свое имя на ладошке и приклейте к солнышку.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Картинки по запросу картинка солнышко из детских ладошек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7" y="500042"/>
            <a:ext cx="764386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4414" y="428604"/>
            <a:ext cx="707236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В добрый путь, ребята!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В вечный поиск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Истины, добра и красоты,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Чтобы явью стали в вашей жизни,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smtClean="0">
                <a:solidFill>
                  <a:srgbClr val="FF0000"/>
                </a:solidFill>
              </a:rPr>
              <a:t>Самые заветные мечты!</a:t>
            </a:r>
          </a:p>
          <a:p>
            <a:r>
              <a:rPr lang="ru-RU" sz="4000" b="1" dirty="0" smtClean="0">
                <a:solidFill>
                  <a:srgbClr val="0070C0"/>
                </a:solidFill>
              </a:rPr>
              <a:t>Шагай по ступенькам знаний смело!</a:t>
            </a:r>
            <a:br>
              <a:rPr lang="ru-RU" sz="4000" b="1" dirty="0" smtClean="0">
                <a:solidFill>
                  <a:srgbClr val="0070C0"/>
                </a:solidFill>
              </a:rPr>
            </a:br>
            <a:r>
              <a:rPr lang="ru-RU" sz="4000" b="1" dirty="0" smtClean="0">
                <a:solidFill>
                  <a:srgbClr val="0070C0"/>
                </a:solidFill>
              </a:rPr>
              <a:t>Помни, ученье – это серьезное дело!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14356"/>
            <a:ext cx="7786742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594</Words>
  <PresentationFormat>Экран (4:3)</PresentationFormat>
  <Paragraphs>87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Что такое школа?</vt:lpstr>
      <vt:lpstr>Слайд 4</vt:lpstr>
      <vt:lpstr>Слайд 5</vt:lpstr>
      <vt:lpstr>Это мы…</vt:lpstr>
      <vt:lpstr>Слайд 7</vt:lpstr>
      <vt:lpstr>Слайд 8</vt:lpstr>
      <vt:lpstr>Апплодирует тот, кто…..</vt:lpstr>
      <vt:lpstr>Загадки о школьных предметах.</vt:lpstr>
      <vt:lpstr>День занимательных уроков</vt:lpstr>
      <vt:lpstr>«Сказочная литература»</vt:lpstr>
      <vt:lpstr>«Сказочные телеграммы»</vt:lpstr>
      <vt:lpstr>«Сказочные телеграммы»</vt:lpstr>
      <vt:lpstr>«Сказочные телеграммы»</vt:lpstr>
      <vt:lpstr>Озорная грамматика</vt:lpstr>
      <vt:lpstr>Озорная грамматика</vt:lpstr>
      <vt:lpstr>Озорная грамматика</vt:lpstr>
      <vt:lpstr>Озорная грамматика</vt:lpstr>
      <vt:lpstr>Весёлая математика</vt:lpstr>
      <vt:lpstr>Забавный окружающий мир</vt:lpstr>
      <vt:lpstr>Забавный окружающий мир</vt:lpstr>
      <vt:lpstr>Забавный окружающий мир</vt:lpstr>
      <vt:lpstr>Забавный окружающий мир</vt:lpstr>
      <vt:lpstr>Солнышко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38</cp:revision>
  <dcterms:created xsi:type="dcterms:W3CDTF">2017-08-23T05:27:40Z</dcterms:created>
  <dcterms:modified xsi:type="dcterms:W3CDTF">2025-09-12T08:09:10Z</dcterms:modified>
</cp:coreProperties>
</file>