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8"/>
  </p:notesMasterIdLst>
  <p:sldIdLst>
    <p:sldId id="270" r:id="rId2"/>
    <p:sldId id="271" r:id="rId3"/>
    <p:sldId id="272" r:id="rId4"/>
    <p:sldId id="274" r:id="rId5"/>
    <p:sldId id="289" r:id="rId6"/>
    <p:sldId id="279" r:id="rId7"/>
    <p:sldId id="294" r:id="rId8"/>
    <p:sldId id="282" r:id="rId9"/>
    <p:sldId id="283" r:id="rId10"/>
    <p:sldId id="290" r:id="rId11"/>
    <p:sldId id="291" r:id="rId12"/>
    <p:sldId id="286" r:id="rId13"/>
    <p:sldId id="264" r:id="rId14"/>
    <p:sldId id="262" r:id="rId15"/>
    <p:sldId id="292" r:id="rId16"/>
    <p:sldId id="288"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image" Target="../media/image28.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BA1011-4E89-407B-A10C-9A1EE2CAAC0E}"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ru-RU"/>
        </a:p>
      </dgm:t>
    </dgm:pt>
    <dgm:pt modelId="{AADB2A32-7551-41B6-A446-CCBCC0251068}" type="pres">
      <dgm:prSet presAssocID="{3EBA1011-4E89-407B-A10C-9A1EE2CAAC0E}" presName="diagram" presStyleCnt="0">
        <dgm:presLayoutVars>
          <dgm:dir/>
          <dgm:resizeHandles val="exact"/>
        </dgm:presLayoutVars>
      </dgm:prSet>
      <dgm:spPr/>
      <dgm:t>
        <a:bodyPr/>
        <a:lstStyle/>
        <a:p>
          <a:endParaRPr lang="ru-RU"/>
        </a:p>
      </dgm:t>
    </dgm:pt>
  </dgm:ptLst>
  <dgm:cxnLst>
    <dgm:cxn modelId="{0CB1FAD2-1645-4671-B57B-765F87CFF9BF}" type="presOf" srcId="{3EBA1011-4E89-407B-A10C-9A1EE2CAAC0E}" destId="{AADB2A32-7551-41B6-A446-CCBCC0251068}" srcOrd="0" destOrd="0" presId="urn:microsoft.com/office/officeart/2005/8/layout/default#1"/>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CB3432-B050-4A60-9B2D-B58EC41CE4FE}" type="datetimeFigureOut">
              <a:rPr lang="ru-RU" smtClean="0"/>
              <a:pPr/>
              <a:t>21.10.2021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EFE2C8-537E-4B73-ACE7-384E443C715C}" type="slidenum">
              <a:rPr lang="ru-RU" smtClean="0"/>
              <a:pPr/>
              <a:t>‹#›</a:t>
            </a:fld>
            <a:endParaRPr lang="ru-RU"/>
          </a:p>
        </p:txBody>
      </p:sp>
    </p:spTree>
    <p:extLst>
      <p:ext uri="{BB962C8B-B14F-4D97-AF65-F5344CB8AC3E}">
        <p14:creationId xmlns:p14="http://schemas.microsoft.com/office/powerpoint/2010/main" val="7558063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0EEFE2C8-537E-4B73-ACE7-384E443C715C}" type="slidenum">
              <a:rPr lang="ru-RU" smtClean="0"/>
              <a:pPr/>
              <a:t>3</a:t>
            </a:fld>
            <a:endParaRPr lang="ru-RU"/>
          </a:p>
        </p:txBody>
      </p:sp>
    </p:spTree>
    <p:extLst>
      <p:ext uri="{BB962C8B-B14F-4D97-AF65-F5344CB8AC3E}">
        <p14:creationId xmlns:p14="http://schemas.microsoft.com/office/powerpoint/2010/main" val="22341865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0EEFE2C8-537E-4B73-ACE7-384E443C715C}" type="slidenum">
              <a:rPr lang="ru-RU" smtClean="0"/>
              <a:pPr/>
              <a:t>13</a:t>
            </a:fld>
            <a:endParaRPr lang="ru-RU"/>
          </a:p>
        </p:txBody>
      </p:sp>
    </p:spTree>
    <p:extLst>
      <p:ext uri="{BB962C8B-B14F-4D97-AF65-F5344CB8AC3E}">
        <p14:creationId xmlns:p14="http://schemas.microsoft.com/office/powerpoint/2010/main" val="40210856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93DA521C-EDD3-4C7A-9722-5E495AAFECE4}" type="datetimeFigureOut">
              <a:rPr lang="ru-RU" smtClean="0"/>
              <a:pPr/>
              <a:t>21.10.2021</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44798A0D-07FD-4C0A-B02C-7C24CA7CD9B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93DA521C-EDD3-4C7A-9722-5E495AAFECE4}" type="datetimeFigureOut">
              <a:rPr lang="ru-RU" smtClean="0"/>
              <a:pPr/>
              <a:t>21.10.2021</a:t>
            </a:fld>
            <a:endParaRPr lang="ru-RU"/>
          </a:p>
        </p:txBody>
      </p:sp>
      <p:sp>
        <p:nvSpPr>
          <p:cNvPr id="9" name="Номер слайда 8"/>
          <p:cNvSpPr>
            <a:spLocks noGrp="1"/>
          </p:cNvSpPr>
          <p:nvPr>
            <p:ph type="sldNum" sz="quarter" idx="15"/>
          </p:nvPr>
        </p:nvSpPr>
        <p:spPr/>
        <p:txBody>
          <a:bodyPr rtlCol="0"/>
          <a:lstStyle/>
          <a:p>
            <a:fld id="{44798A0D-07FD-4C0A-B02C-7C24CA7CD9B0}"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93DA521C-EDD3-4C7A-9722-5E495AAFECE4}" type="datetimeFigureOut">
              <a:rPr lang="ru-RU" smtClean="0"/>
              <a:pPr/>
              <a:t>21.10.2021</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44798A0D-07FD-4C0A-B02C-7C24CA7CD9B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93DA521C-EDD3-4C7A-9722-5E495AAFECE4}" type="datetimeFigureOut">
              <a:rPr lang="ru-RU" smtClean="0"/>
              <a:pPr/>
              <a:t>21.10.2021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4798A0D-07FD-4C0A-B02C-7C24CA7CD9B0}"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93DA521C-EDD3-4C7A-9722-5E495AAFECE4}" type="datetimeFigureOut">
              <a:rPr lang="ru-RU" smtClean="0"/>
              <a:pPr/>
              <a:t>21.10.2021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4798A0D-07FD-4C0A-B02C-7C24CA7CD9B0}"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93DA521C-EDD3-4C7A-9722-5E495AAFECE4}" type="datetimeFigureOut">
              <a:rPr lang="ru-RU" smtClean="0"/>
              <a:pPr/>
              <a:t>21.10.2021</a:t>
            </a:fld>
            <a:endParaRPr lang="ru-RU"/>
          </a:p>
        </p:txBody>
      </p:sp>
      <p:sp>
        <p:nvSpPr>
          <p:cNvPr id="7" name="Номер слайда 6"/>
          <p:cNvSpPr>
            <a:spLocks noGrp="1"/>
          </p:cNvSpPr>
          <p:nvPr>
            <p:ph type="sldNum" sz="quarter" idx="11"/>
          </p:nvPr>
        </p:nvSpPr>
        <p:spPr/>
        <p:txBody>
          <a:bodyPr rtlCol="0"/>
          <a:lstStyle/>
          <a:p>
            <a:fld id="{44798A0D-07FD-4C0A-B02C-7C24CA7CD9B0}"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3DA521C-EDD3-4C7A-9722-5E495AAFECE4}" type="datetimeFigureOut">
              <a:rPr lang="ru-RU" smtClean="0"/>
              <a:pPr/>
              <a:t>21.10.2021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4798A0D-07FD-4C0A-B02C-7C24CA7CD9B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93DA521C-EDD3-4C7A-9722-5E495AAFECE4}" type="datetimeFigureOut">
              <a:rPr lang="ru-RU" smtClean="0"/>
              <a:pPr/>
              <a:t>21.10.2021</a:t>
            </a:fld>
            <a:endParaRPr lang="ru-RU"/>
          </a:p>
        </p:txBody>
      </p:sp>
      <p:sp>
        <p:nvSpPr>
          <p:cNvPr id="22" name="Номер слайда 21"/>
          <p:cNvSpPr>
            <a:spLocks noGrp="1"/>
          </p:cNvSpPr>
          <p:nvPr>
            <p:ph type="sldNum" sz="quarter" idx="15"/>
          </p:nvPr>
        </p:nvSpPr>
        <p:spPr/>
        <p:txBody>
          <a:bodyPr rtlCol="0"/>
          <a:lstStyle/>
          <a:p>
            <a:fld id="{44798A0D-07FD-4C0A-B02C-7C24CA7CD9B0}"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93DA521C-EDD3-4C7A-9722-5E495AAFECE4}" type="datetimeFigureOut">
              <a:rPr lang="ru-RU" smtClean="0"/>
              <a:pPr/>
              <a:t>21.10.2021</a:t>
            </a:fld>
            <a:endParaRPr lang="ru-RU"/>
          </a:p>
        </p:txBody>
      </p:sp>
      <p:sp>
        <p:nvSpPr>
          <p:cNvPr id="18" name="Номер слайда 17"/>
          <p:cNvSpPr>
            <a:spLocks noGrp="1"/>
          </p:cNvSpPr>
          <p:nvPr>
            <p:ph type="sldNum" sz="quarter" idx="11"/>
          </p:nvPr>
        </p:nvSpPr>
        <p:spPr/>
        <p:txBody>
          <a:bodyPr rtlCol="0"/>
          <a:lstStyle/>
          <a:p>
            <a:fld id="{44798A0D-07FD-4C0A-B02C-7C24CA7CD9B0}"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3DA521C-EDD3-4C7A-9722-5E495AAFECE4}" type="datetimeFigureOut">
              <a:rPr lang="ru-RU" smtClean="0"/>
              <a:pPr/>
              <a:t>21.10.2021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4798A0D-07FD-4C0A-B02C-7C24CA7CD9B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3DA521C-EDD3-4C7A-9722-5E495AAFECE4}" type="datetimeFigureOut">
              <a:rPr lang="ru-RU" smtClean="0"/>
              <a:pPr/>
              <a:t>21.10.2021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4798A0D-07FD-4C0A-B02C-7C24CA7CD9B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93DA521C-EDD3-4C7A-9722-5E495AAFECE4}" type="datetimeFigureOut">
              <a:rPr lang="ru-RU" smtClean="0"/>
              <a:pPr/>
              <a:t>21.10.2021</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44798A0D-07FD-4C0A-B02C-7C24CA7CD9B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 Id="rId4" Type="http://schemas.microsoft.com/office/2007/relationships/hdphoto" Target="NUL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3.xml"/><Relationship Id="rId5" Type="http://schemas.openxmlformats.org/officeDocument/2006/relationships/image" Target="../media/image18.jpe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55576" y="0"/>
            <a:ext cx="7772400" cy="2592287"/>
          </a:xfrm>
        </p:spPr>
        <p:txBody>
          <a:bodyPr>
            <a:noAutofit/>
          </a:bodyPr>
          <a:lstStyle/>
          <a:p>
            <a:pPr algn="ctr"/>
            <a:r>
              <a:rPr lang="ru-RU" sz="2800" dirty="0" smtClean="0"/>
              <a:t/>
            </a:r>
            <a:br>
              <a:rPr lang="ru-RU" sz="2800" dirty="0" smtClean="0"/>
            </a:br>
            <a:r>
              <a:rPr lang="ru-RU" sz="2800" dirty="0" smtClean="0"/>
              <a:t> </a:t>
            </a:r>
            <a:br>
              <a:rPr lang="ru-RU" sz="2800" dirty="0" smtClean="0"/>
            </a:br>
            <a:r>
              <a:rPr lang="ru-RU" sz="2800" dirty="0" smtClean="0"/>
              <a:t> </a:t>
            </a:r>
            <a:br>
              <a:rPr lang="ru-RU" sz="2800" dirty="0" smtClean="0"/>
            </a:br>
            <a:r>
              <a:rPr lang="ru-RU" sz="2800" dirty="0" smtClean="0"/>
              <a:t>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t>
            </a:r>
            <a:br>
              <a:rPr lang="ru-RU" sz="2800" dirty="0" smtClean="0"/>
            </a:br>
            <a:r>
              <a:rPr lang="ru-RU" sz="2800" dirty="0" smtClean="0">
                <a:solidFill>
                  <a:schemeClr val="tx1"/>
                </a:solidFill>
              </a:rPr>
              <a:t>Туристический маршрут </a:t>
            </a:r>
            <a:br>
              <a:rPr lang="ru-RU" sz="2800" dirty="0" smtClean="0">
                <a:solidFill>
                  <a:schemeClr val="tx1"/>
                </a:solidFill>
              </a:rPr>
            </a:br>
            <a:r>
              <a:rPr lang="ru-RU" sz="2800" dirty="0" smtClean="0">
                <a:solidFill>
                  <a:schemeClr val="tx1"/>
                </a:solidFill>
              </a:rPr>
              <a:t>«Моя маленькая Мордовия»</a:t>
            </a:r>
            <a:br>
              <a:rPr lang="ru-RU" sz="2800" dirty="0" smtClean="0">
                <a:solidFill>
                  <a:schemeClr val="tx1"/>
                </a:solidFill>
              </a:rPr>
            </a:br>
            <a:endParaRPr lang="ru-RU" sz="2800" dirty="0">
              <a:solidFill>
                <a:schemeClr val="tx1"/>
              </a:solidFill>
            </a:endParaRPr>
          </a:p>
        </p:txBody>
      </p:sp>
      <p:sp>
        <p:nvSpPr>
          <p:cNvPr id="3" name="Подзаголовок 2"/>
          <p:cNvSpPr>
            <a:spLocks noGrp="1"/>
          </p:cNvSpPr>
          <p:nvPr>
            <p:ph type="subTitle" idx="1"/>
          </p:nvPr>
        </p:nvSpPr>
        <p:spPr>
          <a:xfrm>
            <a:off x="3779912" y="3212976"/>
            <a:ext cx="5040560" cy="3071192"/>
          </a:xfrm>
        </p:spPr>
        <p:txBody>
          <a:bodyPr>
            <a:noAutofit/>
          </a:bodyPr>
          <a:lstStyle/>
          <a:p>
            <a:r>
              <a:rPr lang="ru-RU" sz="2400" dirty="0" smtClean="0">
                <a:solidFill>
                  <a:schemeClr val="tx1"/>
                </a:solidFill>
              </a:rPr>
              <a:t>Выполнила: </a:t>
            </a:r>
            <a:r>
              <a:rPr lang="ru-RU" sz="2400" dirty="0" err="1" smtClean="0">
                <a:solidFill>
                  <a:schemeClr val="tx1"/>
                </a:solidFill>
              </a:rPr>
              <a:t>Четвергова</a:t>
            </a:r>
            <a:r>
              <a:rPr lang="ru-RU" sz="2400" dirty="0" smtClean="0">
                <a:solidFill>
                  <a:schemeClr val="tx1"/>
                </a:solidFill>
              </a:rPr>
              <a:t> Т.В.,</a:t>
            </a:r>
          </a:p>
          <a:p>
            <a:r>
              <a:rPr lang="ru-RU" sz="2400" dirty="0" smtClean="0">
                <a:solidFill>
                  <a:schemeClr val="tx1"/>
                </a:solidFill>
              </a:rPr>
              <a:t>учитель </a:t>
            </a:r>
            <a:r>
              <a:rPr lang="ru-RU" sz="2400" dirty="0" smtClean="0">
                <a:solidFill>
                  <a:schemeClr val="tx1"/>
                </a:solidFill>
              </a:rPr>
              <a:t>географии МКОУ </a:t>
            </a:r>
            <a:r>
              <a:rPr lang="ru-RU" sz="2400" dirty="0" err="1" smtClean="0">
                <a:solidFill>
                  <a:schemeClr val="tx1"/>
                </a:solidFill>
              </a:rPr>
              <a:t>Борисовская</a:t>
            </a:r>
            <a:r>
              <a:rPr lang="ru-RU" sz="2400" dirty="0" smtClean="0">
                <a:solidFill>
                  <a:schemeClr val="tx1"/>
                </a:solidFill>
              </a:rPr>
              <a:t> СОШ</a:t>
            </a:r>
            <a:endParaRPr lang="ru-RU" sz="2400" dirty="0" smtClean="0">
              <a:solidFill>
                <a:schemeClr val="tx1"/>
              </a:solidFill>
            </a:endParaRPr>
          </a:p>
          <a:p>
            <a:r>
              <a:rPr lang="ru-RU" sz="2400" dirty="0" smtClean="0">
                <a:solidFill>
                  <a:schemeClr val="tx1"/>
                </a:solidFill>
              </a:rPr>
              <a:t> </a:t>
            </a:r>
            <a:endParaRPr lang="ru-RU" sz="2400"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274638"/>
            <a:ext cx="7097216" cy="6250706"/>
          </a:xfrm>
        </p:spPr>
        <p:txBody>
          <a:bodyPr/>
          <a:lstStyle/>
          <a:p>
            <a:endParaRPr lang="ru-RU" dirty="0"/>
          </a:p>
        </p:txBody>
      </p:sp>
      <p:sp>
        <p:nvSpPr>
          <p:cNvPr id="3" name="Содержимое 2"/>
          <p:cNvSpPr>
            <a:spLocks noGrp="1"/>
          </p:cNvSpPr>
          <p:nvPr>
            <p:ph sz="quarter" idx="1"/>
          </p:nvPr>
        </p:nvSpPr>
        <p:spPr>
          <a:xfrm>
            <a:off x="457200" y="260648"/>
            <a:ext cx="7571184" cy="6213304"/>
          </a:xfrm>
        </p:spPr>
        <p:txBody>
          <a:bodyPr>
            <a:noAutofit/>
          </a:bodyPr>
          <a:lstStyle/>
          <a:p>
            <a:endParaRPr lang="ru-RU" sz="2800" b="1" i="1" dirty="0" smtClean="0"/>
          </a:p>
          <a:p>
            <a:r>
              <a:rPr lang="ru-RU" sz="2800" b="1" i="1" dirty="0" smtClean="0"/>
              <a:t>Цель работы: </a:t>
            </a:r>
            <a:r>
              <a:rPr lang="ru-RU" sz="2800" dirty="0" smtClean="0"/>
              <a:t>выявление достопримечательностей села Борисова для включения их в туристический маршрут. </a:t>
            </a:r>
          </a:p>
          <a:p>
            <a:endParaRPr lang="ru-RU" sz="2800" b="1" i="1" dirty="0" smtClean="0"/>
          </a:p>
          <a:p>
            <a:r>
              <a:rPr lang="ru-RU" sz="2800" b="1" i="1" dirty="0" smtClean="0"/>
              <a:t>Задачи:</a:t>
            </a:r>
            <a:r>
              <a:rPr lang="ru-RU" sz="2800" dirty="0" smtClean="0"/>
              <a:t> </a:t>
            </a:r>
          </a:p>
          <a:p>
            <a:r>
              <a:rPr lang="ru-RU" sz="2800" dirty="0" smtClean="0"/>
              <a:t>1.Изучить литературу по проблеме исследования;</a:t>
            </a:r>
          </a:p>
          <a:p>
            <a:r>
              <a:rPr lang="ru-RU" sz="2800" dirty="0" smtClean="0"/>
              <a:t>2.Выявить интересные объекты природы и культуры на территории поселения;</a:t>
            </a:r>
          </a:p>
          <a:p>
            <a:r>
              <a:rPr lang="ru-RU" sz="2800" dirty="0" smtClean="0"/>
              <a:t>3. Разработать туристический маршрут «Моя маленькая Мордовия».</a:t>
            </a:r>
            <a:endParaRPr lang="ru-RU" sz="2800" dirty="0"/>
          </a:p>
        </p:txBody>
      </p:sp>
      <p:sp>
        <p:nvSpPr>
          <p:cNvPr id="4" name="Содержимое 2"/>
          <p:cNvSpPr txBox="1">
            <a:spLocks/>
          </p:cNvSpPr>
          <p:nvPr/>
        </p:nvSpPr>
        <p:spPr>
          <a:xfrm>
            <a:off x="467544" y="250112"/>
            <a:ext cx="7571184" cy="6213304"/>
          </a:xfrm>
          <a:prstGeom prst="rect">
            <a:avLst/>
          </a:prstGeom>
        </p:spPr>
        <p:txBody>
          <a:bodyPr vert="horz">
            <a:no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endParaRPr lang="ru-RU" sz="2800" b="1" i="1" smtClean="0"/>
          </a:p>
          <a:p>
            <a:r>
              <a:rPr lang="ru-RU" sz="2800" b="1" i="1" smtClean="0"/>
              <a:t>Цель работы: </a:t>
            </a:r>
            <a:r>
              <a:rPr lang="ru-RU" sz="2800" smtClean="0"/>
              <a:t>выявление достопримечательностей села Борисова для включения их в туристический маршрут. </a:t>
            </a:r>
          </a:p>
          <a:p>
            <a:endParaRPr lang="ru-RU" sz="2800" b="1" i="1" smtClean="0"/>
          </a:p>
          <a:p>
            <a:r>
              <a:rPr lang="ru-RU" sz="2800" b="1" i="1" smtClean="0"/>
              <a:t>Задачи:</a:t>
            </a:r>
            <a:r>
              <a:rPr lang="ru-RU" sz="2800" smtClean="0"/>
              <a:t> </a:t>
            </a:r>
          </a:p>
          <a:p>
            <a:r>
              <a:rPr lang="ru-RU" sz="2800" smtClean="0"/>
              <a:t>1.Изучить литературу по проблеме исследования;</a:t>
            </a:r>
          </a:p>
          <a:p>
            <a:r>
              <a:rPr lang="ru-RU" sz="2800" smtClean="0"/>
              <a:t>2.Выявить интересные объекты природы и культуры на территории поселения;</a:t>
            </a:r>
          </a:p>
          <a:p>
            <a:r>
              <a:rPr lang="ru-RU" sz="2800" smtClean="0"/>
              <a:t>3. Разработать туристический маршрут «Моя маленькая Мордовия».</a:t>
            </a:r>
            <a:endParaRPr lang="ru-RU"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188640"/>
            <a:ext cx="7467600" cy="4824536"/>
          </a:xfrm>
        </p:spPr>
        <p:txBody>
          <a:bodyPr>
            <a:noAutofit/>
          </a:bodyPr>
          <a:lstStyle/>
          <a:p>
            <a:pPr algn="ctr"/>
            <a:r>
              <a:rPr lang="ru-RU" sz="2800" b="1" i="1" dirty="0" smtClean="0">
                <a:solidFill>
                  <a:schemeClr val="tx1"/>
                </a:solidFill>
              </a:rPr>
              <a:t>Гипотеза</a:t>
            </a:r>
            <a:r>
              <a:rPr lang="ru-RU" sz="2800" i="1" dirty="0" smtClean="0">
                <a:solidFill>
                  <a:schemeClr val="tx1"/>
                </a:solidFill>
              </a:rPr>
              <a:t>:</a:t>
            </a:r>
            <a:r>
              <a:rPr lang="ru-RU" sz="2800" dirty="0" smtClean="0">
                <a:solidFill>
                  <a:schemeClr val="tx1"/>
                </a:solidFill>
              </a:rPr>
              <a:t>  Предполагаем, что наше село может удивить даже самого изысканного туриста своей природной красотой, интересной историей возникновения, богатой национальной культурой мордвы. Но для этого надо разработать туристический маршрут, который позволит узнать все  достопримечательности села, не пропустив ни одной. </a:t>
            </a:r>
            <a:r>
              <a:rPr lang="ru-RU" sz="3200" dirty="0" smtClean="0">
                <a:solidFill>
                  <a:schemeClr val="tx1"/>
                </a:solidFill>
              </a:rPr>
              <a:t/>
            </a:r>
            <a:br>
              <a:rPr lang="ru-RU" sz="3200" dirty="0" smtClean="0">
                <a:solidFill>
                  <a:schemeClr val="tx1"/>
                </a:solidFill>
              </a:rPr>
            </a:br>
            <a:endParaRPr lang="ru-RU" sz="3200" dirty="0">
              <a:solidFill>
                <a:schemeClr val="tx1"/>
              </a:solidFill>
            </a:endParaRPr>
          </a:p>
        </p:txBody>
      </p:sp>
      <p:sp>
        <p:nvSpPr>
          <p:cNvPr id="3" name="Содержимое 2"/>
          <p:cNvSpPr>
            <a:spLocks noGrp="1"/>
          </p:cNvSpPr>
          <p:nvPr>
            <p:ph sz="quarter" idx="1"/>
          </p:nvPr>
        </p:nvSpPr>
        <p:spPr>
          <a:xfrm>
            <a:off x="323528" y="4581128"/>
            <a:ext cx="8208912" cy="1800200"/>
          </a:xfrm>
        </p:spPr>
        <p:txBody>
          <a:bodyPr>
            <a:normAutofit/>
          </a:bodyPr>
          <a:lstStyle/>
          <a:p>
            <a:pPr algn="ctr"/>
            <a:r>
              <a:rPr lang="ru-RU" sz="2800" b="1" i="1" u="sng" dirty="0" smtClean="0"/>
              <a:t>Методы исследования</a:t>
            </a:r>
            <a:r>
              <a:rPr lang="ru-RU" sz="2800" dirty="0" smtClean="0"/>
              <a:t>: Сбор и анализ материалов библиотеки и музея, работа с периодической печатью, книгами, фотоматериалами.</a:t>
            </a:r>
            <a:endParaRPr lang="ru-RU"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6012160" y="1958344"/>
            <a:ext cx="87278" cy="369332"/>
          </a:xfrm>
          <a:prstGeom prst="rect">
            <a:avLst/>
          </a:prstGeom>
          <a:noFill/>
        </p:spPr>
        <p:txBody>
          <a:bodyPr wrap="square" rtlCol="0">
            <a:spAutoFit/>
          </a:bodyPr>
          <a:lstStyle/>
          <a:p>
            <a:endParaRPr lang="ru-RU" dirty="0"/>
          </a:p>
        </p:txBody>
      </p:sp>
      <p:sp>
        <p:nvSpPr>
          <p:cNvPr id="40" name="TextBox 39"/>
          <p:cNvSpPr txBox="1"/>
          <p:nvPr/>
        </p:nvSpPr>
        <p:spPr>
          <a:xfrm>
            <a:off x="1079612" y="4797152"/>
            <a:ext cx="108012" cy="369332"/>
          </a:xfrm>
          <a:prstGeom prst="rect">
            <a:avLst/>
          </a:prstGeom>
          <a:noFill/>
        </p:spPr>
        <p:txBody>
          <a:bodyPr wrap="square" rtlCol="0">
            <a:spAutoFit/>
          </a:bodyPr>
          <a:lstStyle/>
          <a:p>
            <a:endParaRPr lang="ru-RU" dirty="0"/>
          </a:p>
        </p:txBody>
      </p:sp>
      <p:sp>
        <p:nvSpPr>
          <p:cNvPr id="19457" name="Rectangle 1"/>
          <p:cNvSpPr>
            <a:spLocks noChangeArrowheads="1"/>
          </p:cNvSpPr>
          <p:nvPr/>
        </p:nvSpPr>
        <p:spPr bwMode="auto">
          <a:xfrm>
            <a:off x="251520" y="650576"/>
            <a:ext cx="3888432"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План исследования:</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r>
              <a:rPr kumimoji="0" lang="ru-RU" sz="2400" b="0" i="0" u="none" strike="noStrike" cap="none" normalizeH="0" dirty="0" smtClean="0">
                <a:ln>
                  <a:noFill/>
                </a:ln>
                <a:solidFill>
                  <a:srgbClr val="000000"/>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сходить в библиотеку и изучить краеведческую  литературу;</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-выбрать достопримечательности села для включения их в маршрут;</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-посетить достопримечательности для</a:t>
            </a:r>
            <a:r>
              <a:rPr kumimoji="0" lang="ru-RU" sz="2400" b="0" i="0" u="none" strike="noStrike" cap="none" normalizeH="0" dirty="0" smtClean="0">
                <a:ln>
                  <a:noFill/>
                </a:ln>
                <a:solidFill>
                  <a:srgbClr val="000000"/>
                </a:solidFill>
                <a:effectLst/>
                <a:latin typeface="Times New Roman" pitchFamily="18" charset="0"/>
                <a:ea typeface="Times New Roman" pitchFamily="18" charset="0"/>
                <a:cs typeface="Times New Roman" pitchFamily="18" charset="0"/>
              </a:rPr>
              <a:t> описания</a:t>
            </a:r>
            <a:r>
              <a:rPr kumimoji="0" lang="ru-RU"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сфотографировать их;</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составить туристический маршрут по селу.</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9459" name="Picture 3" descr="https://i.mycdn.me/image?id=836732212898&amp;t=3&amp;plc=WEB&amp;tkn=*gOOyVCQaRwQrl73-h_1z-RTvn7w"/>
          <p:cNvPicPr>
            <a:picLocks noChangeAspect="1" noChangeArrowheads="1"/>
          </p:cNvPicPr>
          <p:nvPr/>
        </p:nvPicPr>
        <p:blipFill>
          <a:blip r:embed="rId2" cstate="print"/>
          <a:srcRect/>
          <a:stretch>
            <a:fillRect/>
          </a:stretch>
        </p:blipFill>
        <p:spPr bwMode="auto">
          <a:xfrm>
            <a:off x="4499992" y="3391200"/>
            <a:ext cx="4355976" cy="3278160"/>
          </a:xfrm>
          <a:prstGeom prst="rect">
            <a:avLst/>
          </a:prstGeom>
          <a:noFill/>
        </p:spPr>
      </p:pic>
      <p:pic>
        <p:nvPicPr>
          <p:cNvPr id="19461" name="Picture 5" descr="https://i.mycdn.me/image?id=546951989154&amp;t=3&amp;plc=WEB&amp;tkn=*nh-2SHhgMYCBCPSAKR_z9o9yelk"/>
          <p:cNvPicPr>
            <a:picLocks noChangeAspect="1" noChangeArrowheads="1"/>
          </p:cNvPicPr>
          <p:nvPr/>
        </p:nvPicPr>
        <p:blipFill>
          <a:blip r:embed="rId3" cstate="print"/>
          <a:srcRect/>
          <a:stretch>
            <a:fillRect/>
          </a:stretch>
        </p:blipFill>
        <p:spPr bwMode="auto">
          <a:xfrm>
            <a:off x="4499992" y="260648"/>
            <a:ext cx="4401592" cy="3094552"/>
          </a:xfrm>
          <a:prstGeom prst="rect">
            <a:avLst/>
          </a:prstGeom>
          <a:noFill/>
        </p:spPr>
      </p:pic>
    </p:spTree>
    <p:extLst>
      <p:ext uri="{BB962C8B-B14F-4D97-AF65-F5344CB8AC3E}">
        <p14:creationId xmlns:p14="http://schemas.microsoft.com/office/powerpoint/2010/main" val="10889739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http://www.atomic-energy.ru/files/styles/center/public/images/2015/10/altay_region_map.gif?itok=MtEw8nmM"/>
          <p:cNvPicPr>
            <a:picLocks noChangeAspect="1" noChangeArrowheads="1"/>
          </p:cNvPicPr>
          <p:nvPr/>
        </p:nvPicPr>
        <p:blipFill>
          <a:blip r:embed="rId2" cstate="print"/>
          <a:srcRect/>
          <a:stretch>
            <a:fillRect/>
          </a:stretch>
        </p:blipFill>
        <p:spPr bwMode="auto">
          <a:xfrm>
            <a:off x="0" y="0"/>
            <a:ext cx="5508104" cy="3717032"/>
          </a:xfrm>
          <a:prstGeom prst="rect">
            <a:avLst/>
          </a:prstGeom>
          <a:noFill/>
        </p:spPr>
      </p:pic>
      <p:pic>
        <p:nvPicPr>
          <p:cNvPr id="4" name="Рисунок 3" descr="http://www.goloserzi.ru/assets/images/zalesovo.jpg"/>
          <p:cNvPicPr/>
          <p:nvPr/>
        </p:nvPicPr>
        <p:blipFill>
          <a:blip r:embed="rId3" cstate="print">
            <a:extLst>
              <a:ext uri="{BEBA8EAE-BF5A-486C-A8C5-ECC9F3942E4B}">
                <a14:imgProps xmlns:a14="http://schemas.microsoft.com/office/drawing/2010/main">
                  <a14:imgLayer r:embed="rId4">
                    <a14:imgEffect>
                      <a14:sharpenSoften amount="86000"/>
                    </a14:imgEffect>
                  </a14:imgLayer>
                </a14:imgProps>
              </a:ext>
            </a:extLst>
          </a:blip>
          <a:srcRect/>
          <a:stretch>
            <a:fillRect/>
          </a:stretch>
        </p:blipFill>
        <p:spPr bwMode="auto">
          <a:xfrm>
            <a:off x="4139952" y="2780928"/>
            <a:ext cx="4680520" cy="374441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395535" y="1101637"/>
            <a:ext cx="7776865"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0850" fontAlgn="base">
              <a:spcBef>
                <a:spcPct val="0"/>
              </a:spcBef>
              <a:spcAft>
                <a:spcPct val="0"/>
              </a:spcAft>
            </a:pPr>
            <a:r>
              <a:rPr kumimoji="0" lang="ru-RU" sz="3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ПУНКТЫ СЛЕДОВАНИЯ:</a:t>
            </a:r>
            <a:r>
              <a:rPr kumimoji="0" lang="en-US" sz="3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ru-RU" sz="3200" b="1" i="0" u="none" strike="noStrike" cap="none" normalizeH="0" baseline="0" dirty="0" smtClean="0">
              <a:ln>
                <a:noFill/>
              </a:ln>
              <a:solidFill>
                <a:schemeClr val="tx1"/>
              </a:solidFill>
              <a:effectLst/>
              <a:latin typeface="Arial" pitchFamily="34" charset="0"/>
              <a:cs typeface="Arial" pitchFamily="34" charset="0"/>
            </a:endParaRPr>
          </a:p>
          <a:p>
            <a:pPr marL="0" marR="0" lvl="0" indent="450850" defTabSz="914400" rtl="0" eaLnBrk="0" fontAlgn="base" latinLnBrk="0" hangingPunct="0">
              <a:lnSpc>
                <a:spcPct val="100000"/>
              </a:lnSpc>
              <a:spcBef>
                <a:spcPct val="0"/>
              </a:spcBef>
              <a:spcAft>
                <a:spcPct val="0"/>
              </a:spcAft>
              <a:buClrTx/>
              <a:buSzTx/>
              <a:buFontTx/>
              <a:buNone/>
              <a:tabLst/>
            </a:pPr>
            <a:r>
              <a:rPr kumimoji="0" lang="ru-RU" sz="3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1.Школа</a:t>
            </a:r>
            <a:endParaRPr kumimoji="0" lang="ru-RU" sz="3200" b="1" i="0" u="none" strike="noStrike" cap="none" normalizeH="0" baseline="0" dirty="0" smtClean="0">
              <a:ln>
                <a:noFill/>
              </a:ln>
              <a:solidFill>
                <a:schemeClr val="tx1"/>
              </a:solidFill>
              <a:effectLst/>
              <a:latin typeface="Arial" pitchFamily="34" charset="0"/>
              <a:cs typeface="Arial" pitchFamily="34" charset="0"/>
            </a:endParaRPr>
          </a:p>
          <a:p>
            <a:pPr marL="0" marR="0" lvl="0" indent="450850" defTabSz="914400" rtl="0" eaLnBrk="0" fontAlgn="base" latinLnBrk="0" hangingPunct="0">
              <a:lnSpc>
                <a:spcPct val="100000"/>
              </a:lnSpc>
              <a:spcBef>
                <a:spcPct val="0"/>
              </a:spcBef>
              <a:spcAft>
                <a:spcPct val="0"/>
              </a:spcAft>
              <a:buClrTx/>
              <a:buSzTx/>
              <a:buFontTx/>
              <a:buNone/>
              <a:tabLst/>
            </a:pPr>
            <a:r>
              <a:rPr kumimoji="0" lang="ru-RU" sz="3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2.«Мордовское подворье»</a:t>
            </a:r>
            <a:endParaRPr kumimoji="0" lang="ru-RU" sz="3200" b="1" i="0" u="none" strike="noStrike" cap="none" normalizeH="0" baseline="0" dirty="0" smtClean="0">
              <a:ln>
                <a:noFill/>
              </a:ln>
              <a:solidFill>
                <a:schemeClr val="tx1"/>
              </a:solidFill>
              <a:effectLst/>
              <a:latin typeface="Arial" pitchFamily="34" charset="0"/>
              <a:cs typeface="Arial" pitchFamily="34" charset="0"/>
            </a:endParaRPr>
          </a:p>
          <a:p>
            <a:pPr marL="0" marR="0" lvl="0" indent="450850" defTabSz="914400" rtl="0" eaLnBrk="0" fontAlgn="base" latinLnBrk="0" hangingPunct="0">
              <a:lnSpc>
                <a:spcPct val="100000"/>
              </a:lnSpc>
              <a:spcBef>
                <a:spcPct val="0"/>
              </a:spcBef>
              <a:spcAft>
                <a:spcPct val="0"/>
              </a:spcAft>
              <a:buClrTx/>
              <a:buSzTx/>
              <a:buFontTx/>
              <a:buNone/>
              <a:tabLst/>
            </a:pPr>
            <a:r>
              <a:rPr kumimoji="0" lang="ru-RU" sz="3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3. «Площадка Памяти» (Братская 	могила партизан, погибших за 	власть Советов (1918 – 1925 гг.)</a:t>
            </a:r>
            <a:endParaRPr kumimoji="0" lang="ru-RU" sz="3200" b="1" i="0" u="none" strike="noStrike" cap="none" normalizeH="0" baseline="0" dirty="0" smtClean="0">
              <a:ln>
                <a:noFill/>
              </a:ln>
              <a:solidFill>
                <a:schemeClr val="tx1"/>
              </a:solidFill>
              <a:effectLst/>
              <a:latin typeface="Arial" pitchFamily="34" charset="0"/>
              <a:cs typeface="Arial" pitchFamily="34" charset="0"/>
            </a:endParaRPr>
          </a:p>
          <a:p>
            <a:pPr marL="0" marR="0" lvl="0" indent="450850" defTabSz="914400" rtl="0" eaLnBrk="0" fontAlgn="base" latinLnBrk="0" hangingPunct="0">
              <a:lnSpc>
                <a:spcPct val="100000"/>
              </a:lnSpc>
              <a:spcBef>
                <a:spcPct val="0"/>
              </a:spcBef>
              <a:spcAft>
                <a:spcPct val="0"/>
              </a:spcAft>
              <a:buClrTx/>
              <a:buSzTx/>
              <a:buFontTx/>
              <a:buNone/>
              <a:tabLst/>
            </a:pPr>
            <a:r>
              <a:rPr kumimoji="0" lang="ru-RU" sz="3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4.Памятник природы - 	«Дендросад из 	хвойных пород деревьев»</a:t>
            </a:r>
            <a:endParaRPr kumimoji="0" lang="ru-RU" sz="3200" b="1" i="0" u="none" strike="noStrike" cap="none" normalizeH="0" baseline="0" dirty="0" smtClean="0">
              <a:ln>
                <a:noFill/>
              </a:ln>
              <a:solidFill>
                <a:schemeClr val="tx1"/>
              </a:solidFill>
              <a:effectLst/>
              <a:latin typeface="Arial" pitchFamily="34" charset="0"/>
              <a:cs typeface="Arial" pitchFamily="34" charset="0"/>
            </a:endParaRPr>
          </a:p>
          <a:p>
            <a:pPr marL="0" marR="0" lvl="0" indent="450850" defTabSz="914400" rtl="0" eaLnBrk="0" fontAlgn="base" latinLnBrk="0" hangingPunct="0">
              <a:lnSpc>
                <a:spcPct val="100000"/>
              </a:lnSpc>
              <a:spcBef>
                <a:spcPct val="0"/>
              </a:spcBef>
              <a:spcAft>
                <a:spcPct val="0"/>
              </a:spcAft>
              <a:buClrTx/>
              <a:buSzTx/>
              <a:buFontTx/>
              <a:buNone/>
              <a:tabLst/>
            </a:pPr>
            <a:r>
              <a:rPr kumimoji="0" lang="ru-RU" sz="3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5.Река Татарка</a:t>
            </a:r>
            <a:endParaRPr kumimoji="0" lang="ru-RU" sz="3200" b="1"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err="1" smtClean="0"/>
              <a:t>Борисовская</a:t>
            </a:r>
            <a:r>
              <a:rPr lang="ru-RU" dirty="0" smtClean="0"/>
              <a:t> </a:t>
            </a:r>
            <a:br>
              <a:rPr lang="ru-RU" dirty="0" smtClean="0"/>
            </a:br>
            <a:r>
              <a:rPr lang="ru-RU" dirty="0" smtClean="0"/>
              <a:t>общеобразовательная школа</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1520" y="1556792"/>
            <a:ext cx="8424936" cy="5301208"/>
          </a:xfrm>
        </p:spPr>
      </p:pic>
    </p:spTree>
    <p:extLst>
      <p:ext uri="{BB962C8B-B14F-4D97-AF65-F5344CB8AC3E}">
        <p14:creationId xmlns:p14="http://schemas.microsoft.com/office/powerpoint/2010/main" val="2726715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634082"/>
          </a:xfrm>
        </p:spPr>
        <p:txBody>
          <a:bodyPr/>
          <a:lstStyle/>
          <a:p>
            <a:r>
              <a:rPr lang="ru-RU" b="1" i="1" dirty="0" smtClean="0">
                <a:solidFill>
                  <a:schemeClr val="tx1"/>
                </a:solidFill>
              </a:rPr>
              <a:t>«</a:t>
            </a:r>
            <a:r>
              <a:rPr lang="ru-RU" sz="3200" b="1" i="1" dirty="0" smtClean="0">
                <a:solidFill>
                  <a:schemeClr val="tx1"/>
                </a:solidFill>
              </a:rPr>
              <a:t>Мордовское подворье»</a:t>
            </a:r>
            <a:endParaRPr lang="ru-RU" sz="3200" b="1" i="1" dirty="0">
              <a:solidFill>
                <a:schemeClr val="tx1"/>
              </a:solidFill>
            </a:endParaRPr>
          </a:p>
        </p:txBody>
      </p:sp>
      <p:pic>
        <p:nvPicPr>
          <p:cNvPr id="4" name="Picture 2" descr="https://i.mycdn.me/image?id=856554696098&amp;t=3&amp;plc=WEB&amp;tkn=*OiaoKbL4Jh1oO6mUjAOZofX7ggQ"/>
          <p:cNvPicPr>
            <a:picLocks noGrp="1" noChangeAspect="1" noChangeArrowheads="1"/>
          </p:cNvPicPr>
          <p:nvPr>
            <p:ph sz="quarter" idx="1"/>
          </p:nvPr>
        </p:nvPicPr>
        <p:blipFill>
          <a:blip r:embed="rId2" cstate="print"/>
          <a:srcRect/>
          <a:stretch>
            <a:fillRect/>
          </a:stretch>
        </p:blipFill>
        <p:spPr bwMode="auto">
          <a:xfrm>
            <a:off x="0" y="836712"/>
            <a:ext cx="5724128" cy="5143500"/>
          </a:xfrm>
          <a:prstGeom prst="rect">
            <a:avLst/>
          </a:prstGeom>
          <a:noFill/>
        </p:spPr>
      </p:pic>
      <p:pic>
        <p:nvPicPr>
          <p:cNvPr id="5" name="Picture 2" descr="https://i.mycdn.me/image?id=856554800546&amp;t=3&amp;plc=WEB&amp;tkn=*SLEk9TIFQpuZPrPSOAaEMbJM53U"/>
          <p:cNvPicPr>
            <a:picLocks noChangeAspect="1" noChangeArrowheads="1"/>
          </p:cNvPicPr>
          <p:nvPr/>
        </p:nvPicPr>
        <p:blipFill>
          <a:blip r:embed="rId3" cstate="print"/>
          <a:srcRect/>
          <a:stretch>
            <a:fillRect/>
          </a:stretch>
        </p:blipFill>
        <p:spPr bwMode="auto">
          <a:xfrm>
            <a:off x="5796136" y="3501008"/>
            <a:ext cx="3096344" cy="2880320"/>
          </a:xfrm>
          <a:prstGeom prst="rect">
            <a:avLst/>
          </a:prstGeom>
          <a:noFill/>
        </p:spPr>
      </p:pic>
      <p:pic>
        <p:nvPicPr>
          <p:cNvPr id="3074" name="Picture 2" descr="C:\Users\Анна\Documents\BILD2813.JPG"/>
          <p:cNvPicPr>
            <a:picLocks noChangeAspect="1" noChangeArrowheads="1"/>
          </p:cNvPicPr>
          <p:nvPr/>
        </p:nvPicPr>
        <p:blipFill>
          <a:blip r:embed="rId4" cstate="print"/>
          <a:srcRect/>
          <a:stretch>
            <a:fillRect/>
          </a:stretch>
        </p:blipFill>
        <p:spPr bwMode="auto">
          <a:xfrm>
            <a:off x="5835058" y="188640"/>
            <a:ext cx="3074991" cy="2808312"/>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p:cNvSpPr>
            <a:spLocks noGrp="1"/>
          </p:cNvSpPr>
          <p:nvPr>
            <p:ph type="title"/>
          </p:nvPr>
        </p:nvSpPr>
        <p:spPr>
          <a:xfrm>
            <a:off x="395536" y="0"/>
            <a:ext cx="4032448" cy="908720"/>
          </a:xfrm>
        </p:spPr>
        <p:txBody>
          <a:bodyPr>
            <a:normAutofit fontScale="90000"/>
          </a:bodyPr>
          <a:lstStyle/>
          <a:p>
            <a:pPr algn="ctr"/>
            <a:r>
              <a:rPr lang="ru-RU" sz="3200" b="1" dirty="0" smtClean="0">
                <a:solidFill>
                  <a:schemeClr val="tx1"/>
                </a:solidFill>
              </a:rPr>
              <a:t>Этнографический музей с.Борисова</a:t>
            </a:r>
            <a:endParaRPr lang="ru-RU" sz="3200" b="1" dirty="0">
              <a:solidFill>
                <a:schemeClr val="tx1"/>
              </a:solidFill>
            </a:endParaRPr>
          </a:p>
        </p:txBody>
      </p:sp>
      <p:pic>
        <p:nvPicPr>
          <p:cNvPr id="4" name="Picture 2" descr="https://i.mycdn.me/image?id=856554685346&amp;t=3&amp;plc=WEB&amp;tkn=*uZlU06yOc1RX2WLlF2y_nO1343Y"/>
          <p:cNvPicPr>
            <a:picLocks noGrp="1" noChangeAspect="1" noChangeArrowheads="1"/>
          </p:cNvPicPr>
          <p:nvPr>
            <p:ph sz="quarter" idx="1"/>
          </p:nvPr>
        </p:nvPicPr>
        <p:blipFill>
          <a:blip r:embed="rId2" cstate="print"/>
          <a:stretch>
            <a:fillRect/>
          </a:stretch>
        </p:blipFill>
        <p:spPr bwMode="auto">
          <a:xfrm>
            <a:off x="395536" y="908720"/>
            <a:ext cx="3672408" cy="2520280"/>
          </a:xfrm>
          <a:prstGeom prst="rect">
            <a:avLst/>
          </a:prstGeom>
          <a:noFill/>
        </p:spPr>
      </p:pic>
      <p:pic>
        <p:nvPicPr>
          <p:cNvPr id="5" name="Picture 8" descr="https://i.mycdn.me/image?id=856554755490&amp;t=3&amp;plc=WEB&amp;tkn=*LlKm_kxkQkAg2FWbce4EAuMF9RI"/>
          <p:cNvPicPr>
            <a:picLocks noChangeAspect="1" noChangeArrowheads="1"/>
          </p:cNvPicPr>
          <p:nvPr/>
        </p:nvPicPr>
        <p:blipFill>
          <a:blip r:embed="rId3" cstate="print"/>
          <a:srcRect/>
          <a:stretch>
            <a:fillRect/>
          </a:stretch>
        </p:blipFill>
        <p:spPr bwMode="auto">
          <a:xfrm>
            <a:off x="4644008" y="188640"/>
            <a:ext cx="4104456" cy="2736304"/>
          </a:xfrm>
          <a:prstGeom prst="rect">
            <a:avLst/>
          </a:prstGeom>
          <a:noFill/>
        </p:spPr>
      </p:pic>
      <p:pic>
        <p:nvPicPr>
          <p:cNvPr id="6" name="Picture 6" descr="https://i.mycdn.me/image?id=856554756258&amp;t=3&amp;plc=WEB&amp;tkn=*u7JfmnmX7GQa-FaEmgKB5rIvnCQ"/>
          <p:cNvPicPr>
            <a:picLocks noChangeAspect="1" noChangeArrowheads="1"/>
          </p:cNvPicPr>
          <p:nvPr/>
        </p:nvPicPr>
        <p:blipFill>
          <a:blip r:embed="rId4" cstate="print"/>
          <a:srcRect/>
          <a:stretch>
            <a:fillRect/>
          </a:stretch>
        </p:blipFill>
        <p:spPr bwMode="auto">
          <a:xfrm>
            <a:off x="3059832" y="3573016"/>
            <a:ext cx="2987824" cy="2808312"/>
          </a:xfrm>
          <a:prstGeom prst="rect">
            <a:avLst/>
          </a:prstGeom>
          <a:noFill/>
        </p:spPr>
      </p:pic>
      <p:pic>
        <p:nvPicPr>
          <p:cNvPr id="8" name="Picture 6" descr="https://i.mycdn.me/image?id=856554754210&amp;t=3&amp;plc=WEB&amp;tkn=*GkUFF8TewfAFFtfCpn4J6UC1lto"/>
          <p:cNvPicPr>
            <a:picLocks noChangeAspect="1" noChangeArrowheads="1"/>
          </p:cNvPicPr>
          <p:nvPr/>
        </p:nvPicPr>
        <p:blipFill>
          <a:blip r:embed="rId5" cstate="print"/>
          <a:srcRect/>
          <a:stretch>
            <a:fillRect/>
          </a:stretch>
        </p:blipFill>
        <p:spPr bwMode="auto">
          <a:xfrm>
            <a:off x="6156176" y="3573016"/>
            <a:ext cx="2520280" cy="2808312"/>
          </a:xfrm>
          <a:prstGeom prst="rect">
            <a:avLst/>
          </a:prstGeom>
          <a:noFill/>
        </p:spPr>
      </p:pic>
      <p:pic>
        <p:nvPicPr>
          <p:cNvPr id="10" name="Picture 4" descr="https://i.mycdn.me/image?id=856554756770&amp;t=3&amp;plc=WEB&amp;tkn=*gn10weyPbXZf1y6DilIIhkCHDmo"/>
          <p:cNvPicPr>
            <a:picLocks noChangeAspect="1" noChangeArrowheads="1"/>
          </p:cNvPicPr>
          <p:nvPr/>
        </p:nvPicPr>
        <p:blipFill>
          <a:blip r:embed="rId6" cstate="print"/>
          <a:srcRect/>
          <a:stretch>
            <a:fillRect/>
          </a:stretch>
        </p:blipFill>
        <p:spPr bwMode="auto">
          <a:xfrm>
            <a:off x="395536" y="3645024"/>
            <a:ext cx="2520280" cy="2736304"/>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2316241"/>
            <a:ext cx="8342108" cy="968743"/>
          </a:xfrm>
        </p:spPr>
        <p:txBody>
          <a:bodyPr>
            <a:normAutofit/>
          </a:bodyPr>
          <a:lstStyle/>
          <a:p>
            <a:r>
              <a:rPr lang="ru-RU" sz="2400" dirty="0">
                <a:solidFill>
                  <a:srgbClr val="002060"/>
                </a:solidFill>
              </a:rPr>
              <a:t>о</a:t>
            </a:r>
            <a:r>
              <a:rPr lang="ru-RU" sz="2400" dirty="0" smtClean="0">
                <a:solidFill>
                  <a:srgbClr val="002060"/>
                </a:solidFill>
              </a:rPr>
              <a:t>рудия труда мордвы              посуда и домашняя утварь   		</a:t>
            </a:r>
            <a:r>
              <a:rPr lang="ru-RU" sz="2400" dirty="0">
                <a:solidFill>
                  <a:srgbClr val="002060"/>
                </a:solidFill>
              </a:rPr>
              <a:t>	</a:t>
            </a:r>
            <a:r>
              <a:rPr lang="ru-RU" sz="2400" dirty="0" smtClean="0">
                <a:solidFill>
                  <a:srgbClr val="002060"/>
                </a:solidFill>
              </a:rPr>
              <a:t>убранство комнат</a:t>
            </a:r>
            <a:endParaRPr lang="ru-RU" sz="2400" dirty="0">
              <a:solidFill>
                <a:srgbClr val="002060"/>
              </a:solidFill>
            </a:endParaRPr>
          </a:p>
        </p:txBody>
      </p:sp>
      <p:sp>
        <p:nvSpPr>
          <p:cNvPr id="3" name="Текст 2"/>
          <p:cNvSpPr>
            <a:spLocks noGrp="1"/>
          </p:cNvSpPr>
          <p:nvPr>
            <p:ph type="body" idx="1"/>
          </p:nvPr>
        </p:nvSpPr>
        <p:spPr/>
        <p:txBody>
          <a:bodyPr/>
          <a:lstStyle/>
          <a:p>
            <a:endParaRPr lang="ru-RU"/>
          </a:p>
        </p:txBody>
      </p:sp>
      <p:pic>
        <p:nvPicPr>
          <p:cNvPr id="4099" name="Picture 3" descr="C:\Users\Анна\Documents\Фотографии\DSC04000.JPG"/>
          <p:cNvPicPr>
            <a:picLocks noGrp="1" noChangeAspect="1" noChangeArrowheads="1"/>
          </p:cNvPicPr>
          <p:nvPr>
            <p:ph sz="quarter" idx="4294967295"/>
          </p:nvPr>
        </p:nvPicPr>
        <p:blipFill>
          <a:blip r:embed="rId2" cstate="print"/>
          <a:srcRect/>
          <a:stretch>
            <a:fillRect/>
          </a:stretch>
        </p:blipFill>
        <p:spPr bwMode="auto">
          <a:xfrm>
            <a:off x="755576" y="116632"/>
            <a:ext cx="3635375" cy="2047875"/>
          </a:xfrm>
          <a:prstGeom prst="rect">
            <a:avLst/>
          </a:prstGeom>
          <a:noFill/>
        </p:spPr>
      </p:pic>
      <p:pic>
        <p:nvPicPr>
          <p:cNvPr id="4098" name="Picture 2" descr="C:\Users\Анна\Documents\Фотографии\DSC03991.JPG"/>
          <p:cNvPicPr>
            <a:picLocks noChangeAspect="1" noChangeArrowheads="1"/>
          </p:cNvPicPr>
          <p:nvPr/>
        </p:nvPicPr>
        <p:blipFill>
          <a:blip r:embed="rId3" cstate="print"/>
          <a:srcRect/>
          <a:stretch>
            <a:fillRect/>
          </a:stretch>
        </p:blipFill>
        <p:spPr bwMode="auto">
          <a:xfrm>
            <a:off x="4906420" y="3501008"/>
            <a:ext cx="3914051" cy="2952328"/>
          </a:xfrm>
          <a:prstGeom prst="rect">
            <a:avLst/>
          </a:prstGeom>
          <a:noFill/>
        </p:spPr>
      </p:pic>
      <p:pic>
        <p:nvPicPr>
          <p:cNvPr id="4100" name="Picture 4" descr="C:\Users\Анна\Documents\Фотографии\DSC03996.JPG"/>
          <p:cNvPicPr>
            <a:picLocks noChangeAspect="1" noChangeArrowheads="1"/>
          </p:cNvPicPr>
          <p:nvPr/>
        </p:nvPicPr>
        <p:blipFill>
          <a:blip r:embed="rId4" cstate="print"/>
          <a:srcRect/>
          <a:stretch>
            <a:fillRect/>
          </a:stretch>
        </p:blipFill>
        <p:spPr bwMode="auto">
          <a:xfrm>
            <a:off x="4906421" y="188640"/>
            <a:ext cx="3776319" cy="2127600"/>
          </a:xfrm>
          <a:prstGeom prst="rect">
            <a:avLst/>
          </a:prstGeom>
          <a:noFill/>
        </p:spPr>
      </p:pic>
      <p:pic>
        <p:nvPicPr>
          <p:cNvPr id="4102" name="Picture 6" descr="C:\Users\Анна\Documents\Фотографии\DSC04004.JPG"/>
          <p:cNvPicPr>
            <a:picLocks noChangeAspect="1" noChangeArrowheads="1"/>
          </p:cNvPicPr>
          <p:nvPr/>
        </p:nvPicPr>
        <p:blipFill>
          <a:blip r:embed="rId5" cstate="print"/>
          <a:srcRect/>
          <a:stretch>
            <a:fillRect/>
          </a:stretch>
        </p:blipFill>
        <p:spPr bwMode="auto">
          <a:xfrm>
            <a:off x="179512" y="3429000"/>
            <a:ext cx="4320480" cy="3096344"/>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55776" y="332656"/>
            <a:ext cx="3096344" cy="1215008"/>
          </a:xfrm>
        </p:spPr>
        <p:txBody>
          <a:bodyPr>
            <a:noAutofit/>
          </a:bodyPr>
          <a:lstStyle/>
          <a:p>
            <a:r>
              <a:rPr lang="ru-RU" sz="2400" dirty="0" smtClean="0">
                <a:solidFill>
                  <a:schemeClr val="tx1"/>
                </a:solidFill>
              </a:rPr>
              <a:t>Этнографический фестиваль национальных культур   июль 2017г.</a:t>
            </a:r>
            <a:endParaRPr lang="ru-RU" sz="2400" dirty="0">
              <a:solidFill>
                <a:schemeClr val="tx1"/>
              </a:solidFill>
            </a:endParaRPr>
          </a:p>
        </p:txBody>
      </p:sp>
      <p:pic>
        <p:nvPicPr>
          <p:cNvPr id="4" name="Picture 4" descr="https://i.mycdn.me/image?id=858289051928&amp;t=52&amp;plc=WEB&amp;tkn=*yK-HK862AUilcLq6UbwelNIkhn4"/>
          <p:cNvPicPr>
            <a:picLocks noGrp="1" noChangeAspect="1" noChangeArrowheads="1"/>
          </p:cNvPicPr>
          <p:nvPr>
            <p:ph sz="quarter" idx="1"/>
          </p:nvPr>
        </p:nvPicPr>
        <p:blipFill>
          <a:blip r:embed="rId2" cstate="print"/>
          <a:srcRect/>
          <a:stretch>
            <a:fillRect/>
          </a:stretch>
        </p:blipFill>
        <p:spPr bwMode="auto">
          <a:xfrm>
            <a:off x="416918" y="2338387"/>
            <a:ext cx="2181225" cy="2181225"/>
          </a:xfrm>
          <a:prstGeom prst="rect">
            <a:avLst/>
          </a:prstGeom>
          <a:noFill/>
        </p:spPr>
      </p:pic>
      <p:pic>
        <p:nvPicPr>
          <p:cNvPr id="6" name="Picture 2" descr="http://biwork.ru/wp-content/uploads/2017/08/KASN2781.jpg"/>
          <p:cNvPicPr>
            <a:picLocks noGrp="1" noChangeAspect="1" noChangeArrowheads="1"/>
          </p:cNvPicPr>
          <p:nvPr>
            <p:ph sz="quarter" idx="4294967295"/>
          </p:nvPr>
        </p:nvPicPr>
        <p:blipFill>
          <a:blip r:embed="rId3" cstate="print"/>
          <a:srcRect/>
          <a:stretch>
            <a:fillRect/>
          </a:stretch>
        </p:blipFill>
        <p:spPr bwMode="auto">
          <a:xfrm>
            <a:off x="5722938" y="476251"/>
            <a:ext cx="3025526" cy="3168774"/>
          </a:xfrm>
          <a:prstGeom prst="rect">
            <a:avLst/>
          </a:prstGeom>
          <a:noFill/>
        </p:spPr>
      </p:pic>
      <p:pic>
        <p:nvPicPr>
          <p:cNvPr id="5" name="Picture 2" descr="https://i.mycdn.me/image?id=858289176600&amp;t=52&amp;plc=WEB&amp;tkn=*xoO8CeEWMHJDzniA7AnTfj4w97M"/>
          <p:cNvPicPr>
            <a:picLocks noChangeAspect="1" noChangeArrowheads="1"/>
          </p:cNvPicPr>
          <p:nvPr/>
        </p:nvPicPr>
        <p:blipFill>
          <a:blip r:embed="rId4" cstate="print"/>
          <a:srcRect/>
          <a:stretch>
            <a:fillRect/>
          </a:stretch>
        </p:blipFill>
        <p:spPr bwMode="auto">
          <a:xfrm>
            <a:off x="251520" y="116632"/>
            <a:ext cx="2181225" cy="2181226"/>
          </a:xfrm>
          <a:prstGeom prst="rect">
            <a:avLst/>
          </a:prstGeom>
          <a:noFill/>
        </p:spPr>
      </p:pic>
      <p:pic>
        <p:nvPicPr>
          <p:cNvPr id="8" name="Picture 6" descr="https://i.mycdn.me/image?id=858289311256&amp;t=52&amp;plc=WEB&amp;tkn=*EgxLa4EZl4hgrPVQRg27aqjuEu8"/>
          <p:cNvPicPr>
            <a:picLocks noChangeAspect="1" noChangeArrowheads="1"/>
          </p:cNvPicPr>
          <p:nvPr/>
        </p:nvPicPr>
        <p:blipFill>
          <a:blip r:embed="rId5" cstate="print"/>
          <a:srcRect/>
          <a:stretch>
            <a:fillRect/>
          </a:stretch>
        </p:blipFill>
        <p:spPr bwMode="auto">
          <a:xfrm>
            <a:off x="6588224" y="4221088"/>
            <a:ext cx="2181225" cy="2181226"/>
          </a:xfrm>
          <a:prstGeom prst="rect">
            <a:avLst/>
          </a:prstGeom>
          <a:noFill/>
        </p:spPr>
      </p:pic>
      <p:pic>
        <p:nvPicPr>
          <p:cNvPr id="9" name="Picture 2" descr="https://i.mycdn.me/image?id=858289044760&amp;t=52&amp;plc=WEB&amp;tkn=*ZYs4CICmfkQapmr6mBbVdIJAbkk"/>
          <p:cNvPicPr>
            <a:picLocks noChangeAspect="1" noChangeArrowheads="1"/>
          </p:cNvPicPr>
          <p:nvPr/>
        </p:nvPicPr>
        <p:blipFill>
          <a:blip r:embed="rId6" cstate="print"/>
          <a:srcRect/>
          <a:stretch>
            <a:fillRect/>
          </a:stretch>
        </p:blipFill>
        <p:spPr bwMode="auto">
          <a:xfrm>
            <a:off x="416918" y="4581128"/>
            <a:ext cx="2181225" cy="2181226"/>
          </a:xfrm>
          <a:prstGeom prst="rect">
            <a:avLst/>
          </a:prstGeom>
          <a:noFill/>
        </p:spPr>
      </p:pic>
      <p:pic>
        <p:nvPicPr>
          <p:cNvPr id="10" name="Picture 8" descr="https://i.mycdn.me/image?id=858289402904&amp;t=52&amp;plc=WEB&amp;tkn=*0xdoHDFsvSwJRx4qDwnXTpc3XxY"/>
          <p:cNvPicPr>
            <a:picLocks noChangeAspect="1" noChangeArrowheads="1"/>
          </p:cNvPicPr>
          <p:nvPr/>
        </p:nvPicPr>
        <p:blipFill>
          <a:blip r:embed="rId7" cstate="print"/>
          <a:srcRect/>
          <a:stretch>
            <a:fillRect/>
          </a:stretch>
        </p:blipFill>
        <p:spPr bwMode="auto">
          <a:xfrm>
            <a:off x="3491880" y="4676774"/>
            <a:ext cx="2736304" cy="1992586"/>
          </a:xfrm>
          <a:prstGeom prst="rect">
            <a:avLst/>
          </a:prstGeom>
          <a:noFill/>
        </p:spPr>
      </p:pic>
      <p:pic>
        <p:nvPicPr>
          <p:cNvPr id="11" name="Picture 6" descr="https://i.mycdn.me/image?id=857416230081&amp;t=35&amp;plc=WEB&amp;tkn=*l3Bdw738scvO22vNZAo_6RXjrDc"/>
          <p:cNvPicPr>
            <a:picLocks noChangeAspect="1" noChangeArrowheads="1"/>
          </p:cNvPicPr>
          <p:nvPr/>
        </p:nvPicPr>
        <p:blipFill>
          <a:blip r:embed="rId8" cstate="print"/>
          <a:srcRect/>
          <a:stretch>
            <a:fillRect/>
          </a:stretch>
        </p:blipFill>
        <p:spPr bwMode="auto">
          <a:xfrm>
            <a:off x="3059832" y="1556792"/>
            <a:ext cx="2200275" cy="2996952"/>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chemeClr val="tx1"/>
                </a:solidFill>
              </a:rPr>
              <a:t>«Площадка Памяти»</a:t>
            </a:r>
            <a:endParaRPr lang="ru-RU" b="1" dirty="0">
              <a:solidFill>
                <a:schemeClr val="tx1"/>
              </a:solidFill>
            </a:endParaRPr>
          </a:p>
        </p:txBody>
      </p:sp>
      <p:pic>
        <p:nvPicPr>
          <p:cNvPr id="4" name="Содержимое 3"/>
          <p:cNvPicPr>
            <a:picLocks noGrp="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700808"/>
            <a:ext cx="4135197" cy="4873625"/>
          </a:xfrm>
          <a:prstGeom prst="rect">
            <a:avLst/>
          </a:prstGeom>
          <a:noFill/>
        </p:spPr>
      </p:pic>
      <p:pic>
        <p:nvPicPr>
          <p:cNvPr id="6" name="Picture 2" descr="E:\ВОЛОНТЁРСТВО\DSC0250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8024" y="692696"/>
            <a:ext cx="3369298" cy="2565304"/>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5148064" y="3717030"/>
            <a:ext cx="3528392" cy="1569660"/>
          </a:xfrm>
          <a:prstGeom prst="rect">
            <a:avLst/>
          </a:prstGeom>
        </p:spPr>
        <p:txBody>
          <a:bodyPr wrap="square">
            <a:spAutoFit/>
          </a:bodyPr>
          <a:lstStyle/>
          <a:p>
            <a:r>
              <a:rPr lang="ru-RU" sz="2400" b="1" dirty="0" smtClean="0">
                <a:latin typeface="Calibri" pitchFamily="34" charset="0"/>
                <a:ea typeface="Times New Roman" pitchFamily="18" charset="0"/>
                <a:cs typeface="Times New Roman" pitchFamily="18" charset="0"/>
              </a:rPr>
              <a:t>Братская могила партизан, погибших</a:t>
            </a:r>
          </a:p>
          <a:p>
            <a:r>
              <a:rPr lang="ru-RU" sz="2400" b="1" dirty="0" smtClean="0">
                <a:latin typeface="Calibri" pitchFamily="34" charset="0"/>
                <a:ea typeface="Times New Roman" pitchFamily="18" charset="0"/>
                <a:cs typeface="Times New Roman" pitchFamily="18" charset="0"/>
              </a:rPr>
              <a:t> за власть Советов</a:t>
            </a:r>
          </a:p>
          <a:p>
            <a:r>
              <a:rPr lang="ru-RU" sz="2400" b="1" dirty="0" smtClean="0">
                <a:latin typeface="Calibri" pitchFamily="34" charset="0"/>
                <a:ea typeface="Times New Roman" pitchFamily="18" charset="0"/>
                <a:cs typeface="Times New Roman" pitchFamily="18" charset="0"/>
              </a:rPr>
              <a:t> (1919 – 1921 гг.)</a:t>
            </a:r>
            <a:endParaRPr lang="ru-RU"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chemeClr val="tx1"/>
                </a:solidFill>
              </a:rPr>
              <a:t>Памятник природы- « Дендросад из хвойных пород деревьев»</a:t>
            </a:r>
            <a:endParaRPr lang="ru-RU" b="1" dirty="0">
              <a:solidFill>
                <a:schemeClr val="tx1"/>
              </a:solidFill>
            </a:endParaRPr>
          </a:p>
        </p:txBody>
      </p:sp>
      <p:graphicFrame>
        <p:nvGraphicFramePr>
          <p:cNvPr id="6" name="Содержимое 5"/>
          <p:cNvGraphicFramePr>
            <a:graphicFrameLocks noGrp="1"/>
          </p:cNvGraphicFramePr>
          <p:nvPr>
            <p:ph sz="quarter" idx="1"/>
            <p:extLst>
              <p:ext uri="{D42A27DB-BD31-4B8C-83A1-F6EECF244321}">
                <p14:modId xmlns:p14="http://schemas.microsoft.com/office/powerpoint/2010/main" val="2925038465"/>
              </p:ext>
            </p:extLst>
          </p:nvPr>
        </p:nvGraphicFramePr>
        <p:xfrm>
          <a:off x="457200" y="1340768"/>
          <a:ext cx="8435280"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Рисунок 6" descr="F:\Фотографии\DSC04020.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52120" y="4221088"/>
            <a:ext cx="3312368" cy="2376264"/>
          </a:xfrm>
          <a:prstGeom prst="rect">
            <a:avLst/>
          </a:prstGeom>
          <a:noFill/>
          <a:ln>
            <a:noFill/>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2458616" cy="778098"/>
          </a:xfrm>
        </p:spPr>
        <p:txBody>
          <a:bodyPr>
            <a:normAutofit fontScale="90000"/>
          </a:bodyPr>
          <a:lstStyle/>
          <a:p>
            <a:r>
              <a:rPr lang="ru-RU" b="1" dirty="0" smtClean="0">
                <a:solidFill>
                  <a:schemeClr val="tx1"/>
                </a:solidFill>
              </a:rPr>
              <a:t>Река Татарка</a:t>
            </a:r>
            <a:endParaRPr lang="ru-RU" b="1" dirty="0">
              <a:solidFill>
                <a:schemeClr val="tx1"/>
              </a:solidFill>
            </a:endParaRPr>
          </a:p>
        </p:txBody>
      </p:sp>
      <p:pic>
        <p:nvPicPr>
          <p:cNvPr id="10" name="Содержимое 9" descr="D:\!!!!!!!!!!!!!!!!!!!!!!!!\Природа\SDC14043.JPG"/>
          <p:cNvPicPr>
            <a:picLocks noGrp="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2987825" y="1628800"/>
            <a:ext cx="2952328" cy="2870871"/>
          </a:xfrm>
          <a:prstGeom prst="rect">
            <a:avLst/>
          </a:prstGeom>
          <a:noFill/>
          <a:ln>
            <a:noFill/>
          </a:ln>
        </p:spPr>
      </p:pic>
      <p:pic>
        <p:nvPicPr>
          <p:cNvPr id="5122" name="Picture 2" descr="C:\Users\Анна\Documents\SDC14078.JPG"/>
          <p:cNvPicPr>
            <a:picLocks noChangeAspect="1" noChangeArrowheads="1"/>
          </p:cNvPicPr>
          <p:nvPr/>
        </p:nvPicPr>
        <p:blipFill>
          <a:blip r:embed="rId3" cstate="print"/>
          <a:srcRect/>
          <a:stretch>
            <a:fillRect/>
          </a:stretch>
        </p:blipFill>
        <p:spPr bwMode="auto">
          <a:xfrm>
            <a:off x="-10972800" y="-8229600"/>
            <a:ext cx="3249600" cy="2437200"/>
          </a:xfrm>
          <a:prstGeom prst="rect">
            <a:avLst/>
          </a:prstGeom>
          <a:noFill/>
        </p:spPr>
      </p:pic>
      <p:pic>
        <p:nvPicPr>
          <p:cNvPr id="5123" name="Picture 3" descr="C:\Users\Анна\Documents\SDC14078.JPG"/>
          <p:cNvPicPr>
            <a:picLocks noChangeAspect="1" noChangeArrowheads="1"/>
          </p:cNvPicPr>
          <p:nvPr/>
        </p:nvPicPr>
        <p:blipFill>
          <a:blip r:embed="rId3" cstate="print"/>
          <a:srcRect/>
          <a:stretch>
            <a:fillRect/>
          </a:stretch>
        </p:blipFill>
        <p:spPr bwMode="auto">
          <a:xfrm>
            <a:off x="-10972800" y="-8229600"/>
            <a:ext cx="3249600" cy="2437200"/>
          </a:xfrm>
          <a:prstGeom prst="rect">
            <a:avLst/>
          </a:prstGeom>
          <a:noFill/>
        </p:spPr>
      </p:pic>
      <p:pic>
        <p:nvPicPr>
          <p:cNvPr id="5124" name="Picture 4" descr="C:\Users\Анна\Documents\SDC14078.JPG"/>
          <p:cNvPicPr>
            <a:picLocks noChangeAspect="1" noChangeArrowheads="1"/>
          </p:cNvPicPr>
          <p:nvPr/>
        </p:nvPicPr>
        <p:blipFill>
          <a:blip r:embed="rId3" cstate="print"/>
          <a:srcRect/>
          <a:stretch>
            <a:fillRect/>
          </a:stretch>
        </p:blipFill>
        <p:spPr bwMode="auto">
          <a:xfrm>
            <a:off x="-10972800" y="-8229600"/>
            <a:ext cx="3249600" cy="2437200"/>
          </a:xfrm>
          <a:prstGeom prst="rect">
            <a:avLst/>
          </a:prstGeom>
          <a:noFill/>
        </p:spPr>
      </p:pic>
      <p:pic>
        <p:nvPicPr>
          <p:cNvPr id="14" name="Picture 3" descr="C:\Users\Анна\Documents\image69.jpeg"/>
          <p:cNvPicPr>
            <a:picLocks noChangeAspect="1" noChangeArrowheads="1"/>
          </p:cNvPicPr>
          <p:nvPr/>
        </p:nvPicPr>
        <p:blipFill>
          <a:blip r:embed="rId4" cstate="print"/>
          <a:srcRect/>
          <a:stretch>
            <a:fillRect/>
          </a:stretch>
        </p:blipFill>
        <p:spPr bwMode="auto">
          <a:xfrm>
            <a:off x="5220072" y="476672"/>
            <a:ext cx="3528392" cy="2448272"/>
          </a:xfrm>
          <a:prstGeom prst="rect">
            <a:avLst/>
          </a:prstGeom>
          <a:noFill/>
        </p:spPr>
      </p:pic>
      <p:pic>
        <p:nvPicPr>
          <p:cNvPr id="15" name="Picture 2" descr="C:\Users\Анна\Documents\SDC14078.JPG"/>
          <p:cNvPicPr>
            <a:picLocks noChangeAspect="1" noChangeArrowheads="1"/>
          </p:cNvPicPr>
          <p:nvPr/>
        </p:nvPicPr>
        <p:blipFill>
          <a:blip r:embed="rId5" cstate="print"/>
          <a:srcRect/>
          <a:stretch>
            <a:fillRect/>
          </a:stretch>
        </p:blipFill>
        <p:spPr bwMode="auto">
          <a:xfrm>
            <a:off x="395536" y="2924944"/>
            <a:ext cx="3300131" cy="3573016"/>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a:xfrm>
            <a:off x="457200" y="332656"/>
            <a:ext cx="8219256" cy="6141296"/>
          </a:xfrm>
        </p:spPr>
        <p:txBody>
          <a:bodyPr>
            <a:normAutofit/>
          </a:bodyPr>
          <a:lstStyle/>
          <a:p>
            <a:r>
              <a:rPr lang="ru-RU" b="1" i="1" u="sng" dirty="0" smtClean="0"/>
              <a:t>Итоги </a:t>
            </a:r>
            <a:r>
              <a:rPr lang="ru-RU" b="1" i="1" u="sng" smtClean="0"/>
              <a:t>работы: </a:t>
            </a:r>
            <a:r>
              <a:rPr lang="ru-RU" smtClean="0"/>
              <a:t>С</a:t>
            </a:r>
            <a:r>
              <a:rPr lang="ru-RU" smtClean="0"/>
              <a:t>читаю</a:t>
            </a:r>
            <a:r>
              <a:rPr lang="ru-RU" dirty="0" smtClean="0"/>
              <a:t>, </a:t>
            </a:r>
            <a:r>
              <a:rPr lang="ru-RU" dirty="0" smtClean="0"/>
              <a:t>что цель работы достигнута:  выявлены отличительные особенности села для включения их в туристический маршрут . </a:t>
            </a:r>
          </a:p>
          <a:p>
            <a:r>
              <a:rPr lang="ru-RU" dirty="0" smtClean="0"/>
              <a:t>Было очень интересно  узнавать что-то новое из истории нашего села, посещать достопримечательности, фотографировать их,  составлять туристический маршрут.    </a:t>
            </a:r>
          </a:p>
          <a:p>
            <a:r>
              <a:rPr lang="ru-RU" b="1" i="1" u="sng" dirty="0" smtClean="0"/>
              <a:t>Значение и применение проекта</a:t>
            </a:r>
            <a:r>
              <a:rPr lang="ru-RU" dirty="0" smtClean="0"/>
              <a:t>: Разработанный нами туристический маршрут можно использовать для проведения экскурсий гостям нашего села. </a:t>
            </a:r>
          </a:p>
          <a:p>
            <a:r>
              <a:rPr lang="ru-RU" dirty="0" smtClean="0"/>
              <a:t>Наша гипотеза о том, что с.Борисово может удивить даже самого изысканного туриста своей природной красотой, интересной историей,  нашла подтверждение.</a:t>
            </a:r>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369574" y="1556793"/>
            <a:ext cx="5586801" cy="2160240"/>
          </a:xfrm>
          <a:prstGeom prst="roundRect">
            <a:avLst/>
          </a:prstGeom>
          <a:solidFill>
            <a:srgbClr val="FFC000"/>
          </a:solidFill>
          <a:ln>
            <a:solidFill>
              <a:schemeClr val="tx1">
                <a:lumMod val="95000"/>
                <a:lumOff val="5000"/>
              </a:schemeClr>
            </a:solidFill>
          </a:ln>
        </p:spPr>
        <p:txBody>
          <a:bodyPr>
            <a:normAutofit/>
          </a:bodyPr>
          <a:lstStyle/>
          <a:p>
            <a:pPr algn="ctr" fontAlgn="auto">
              <a:spcAft>
                <a:spcPts val="0"/>
              </a:spcAft>
              <a:defRPr/>
            </a:pPr>
            <a:r>
              <a:rPr lang="ru-RU" sz="4400" b="1" dirty="0">
                <a:solidFill>
                  <a:srgbClr val="0070C0"/>
                </a:solidFill>
                <a:effectLst>
                  <a:outerShdw blurRad="38100" dist="38100" dir="2700000" algn="tl">
                    <a:srgbClr val="000000">
                      <a:alpha val="43137"/>
                    </a:srgbClr>
                  </a:outerShdw>
                </a:effectLst>
              </a:rPr>
              <a:t>СПАСИБО ЗА ВНИМАНИЕ</a:t>
            </a:r>
            <a:r>
              <a:rPr lang="ru-RU" sz="4400" b="1" dirty="0" smtClean="0">
                <a:solidFill>
                  <a:srgbClr val="0070C0"/>
                </a:solidFill>
                <a:effectLst>
                  <a:outerShdw blurRad="38100" dist="38100" dir="2700000" algn="tl">
                    <a:srgbClr val="000000">
                      <a:alpha val="43137"/>
                    </a:srgbClr>
                  </a:outerShdw>
                </a:effectLst>
              </a:rPr>
              <a:t>!</a:t>
            </a:r>
            <a:endParaRPr lang="ru-RU" sz="4400" b="1" dirty="0">
              <a:solidFill>
                <a:srgbClr val="0070C0"/>
              </a:solidFill>
              <a:effectLst>
                <a:outerShdw blurRad="38100" dist="38100" dir="2700000" algn="tl">
                  <a:srgbClr val="000000">
                    <a:alpha val="43137"/>
                  </a:srgbClr>
                </a:outerShdw>
              </a:effectLst>
            </a:endParaRPr>
          </a:p>
        </p:txBody>
      </p:sp>
    </p:spTree>
  </p:cSld>
  <p:clrMapOvr>
    <a:masterClrMapping/>
  </p:clrMapOvr>
  <p:transition spd="slow" advTm="2088"/>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402</TotalTime>
  <Words>343</Words>
  <Application>Microsoft Office PowerPoint</Application>
  <PresentationFormat>Экран (4:3)</PresentationFormat>
  <Paragraphs>49</Paragraphs>
  <Slides>16</Slides>
  <Notes>2</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16</vt:i4>
      </vt:variant>
    </vt:vector>
  </HeadingPairs>
  <TitlesOfParts>
    <vt:vector size="23" baseType="lpstr">
      <vt:lpstr>Arial</vt:lpstr>
      <vt:lpstr>Calibri</vt:lpstr>
      <vt:lpstr>Constantia</vt:lpstr>
      <vt:lpstr>Times New Roman</vt:lpstr>
      <vt:lpstr>Wingdings</vt:lpstr>
      <vt:lpstr>Wingdings 2</vt:lpstr>
      <vt:lpstr>Эркер</vt:lpstr>
      <vt:lpstr>             Туристический маршрут  «Моя маленькая Мордовия» </vt:lpstr>
      <vt:lpstr>Презентация PowerPoint</vt:lpstr>
      <vt:lpstr>Гипотеза:  Предполагаем, что наше село может удивить даже самого изысканного туриста своей природной красотой, интересной историей возникновения, богатой национальной культурой мордвы. Но для этого надо разработать туристический маршрут, который позволит узнать все  достопримечательности села, не пропустив ни одной.  </vt:lpstr>
      <vt:lpstr>Презентация PowerPoint</vt:lpstr>
      <vt:lpstr>Презентация PowerPoint</vt:lpstr>
      <vt:lpstr>Презентация PowerPoint</vt:lpstr>
      <vt:lpstr>Борисовская  общеобразовательная школа</vt:lpstr>
      <vt:lpstr>«Мордовское подворье»</vt:lpstr>
      <vt:lpstr>Этнографический музей с.Борисова</vt:lpstr>
      <vt:lpstr>орудия труда мордвы              посуда и домашняя утварь      убранство комнат</vt:lpstr>
      <vt:lpstr>Этнографический фестиваль национальных культур   июль 2017г.</vt:lpstr>
      <vt:lpstr>«Площадка Памяти»</vt:lpstr>
      <vt:lpstr>Памятник природы- « Дендросад из хвойных пород деревьев»</vt:lpstr>
      <vt:lpstr>Река Татарка</vt:lpstr>
      <vt:lpstr>Презентация PowerPoint</vt:lpstr>
      <vt:lpstr>СПАСИБО ЗА ВНИМАНИЕ!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Анна</dc:creator>
  <cp:lastModifiedBy>Admin</cp:lastModifiedBy>
  <cp:revision>49</cp:revision>
  <dcterms:created xsi:type="dcterms:W3CDTF">2017-12-21T12:44:01Z</dcterms:created>
  <dcterms:modified xsi:type="dcterms:W3CDTF">2021-10-21T08:12:35Z</dcterms:modified>
</cp:coreProperties>
</file>