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70" r:id="rId12"/>
    <p:sldId id="266" r:id="rId13"/>
    <p:sldId id="271" r:id="rId14"/>
    <p:sldId id="268" r:id="rId15"/>
    <p:sldId id="269" r:id="rId16"/>
    <p:sldId id="267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939A8A-E378-4CB7-8B61-7712465738F8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C10FA-DC48-41E6-BF28-DA46A297209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84762AD-BE43-4AE6-ABC8-C737DA1AD447}" type="datetimeFigureOut">
              <a:rPr lang="ru-RU" smtClean="0"/>
              <a:pPr/>
              <a:t>10.10.2025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AA85751-A575-4219-A3A7-C1322CBDF51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357298"/>
            <a:ext cx="7793308" cy="1643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</a:t>
            </a:r>
            <a:br>
              <a:rPr lang="ru-RU" dirty="0" smtClean="0"/>
            </a:br>
            <a:r>
              <a:rPr lang="ru-RU" dirty="0" smtClean="0"/>
              <a:t>проект: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2285992"/>
            <a:ext cx="7429552" cy="3500462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«Творчество и </a:t>
            </a:r>
            <a:r>
              <a:rPr lang="ru-RU" sz="4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креативность</a:t>
            </a:r>
            <a:r>
              <a:rPr lang="ru-RU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: новые горизонты воспитания»</a:t>
            </a:r>
          </a:p>
          <a:p>
            <a:endParaRPr lang="ru-RU" sz="40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r"/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Педагог-психолог МБОУ СОШ № 7 г.Муром </a:t>
            </a:r>
          </a:p>
          <a:p>
            <a:pPr algn="r"/>
            <a:r>
              <a:rPr lang="ru-RU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Модина</a:t>
            </a:r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Светлана Викторовна</a:t>
            </a:r>
          </a:p>
          <a:p>
            <a:endParaRPr lang="ru-RU" sz="4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97502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Актуальность и цель проекта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/>
              <a:t>В условиях современной информационной среды особое значение приобретает воспитание творческих способностей молодых поколений. Способность мыслить нестандартно становится важнейшим фактором успеха и </a:t>
            </a:r>
            <a:r>
              <a:rPr lang="ru-RU" sz="2000" dirty="0" err="1" smtClean="0"/>
              <a:t>востребованности</a:t>
            </a:r>
            <a:r>
              <a:rPr lang="ru-RU" sz="2000" dirty="0" smtClean="0"/>
              <a:t> будущего специалиста любого профиля. Проект направлен на создание системы внеклассных занятий, направленных на раскрытие творческого потенциала учащихся, повышение уровня </a:t>
            </a:r>
            <a:r>
              <a:rPr lang="ru-RU" sz="2000" dirty="0" err="1" smtClean="0"/>
              <a:t>креативности</a:t>
            </a:r>
            <a:r>
              <a:rPr lang="ru-RU" sz="2000" dirty="0" smtClean="0"/>
              <a:t> и готовности к саморазвитию.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5456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Цель проекта 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/>
              <a:t>Создание условий для развития творчества и </a:t>
            </a:r>
            <a:r>
              <a:rPr lang="ru-RU" sz="2700" dirty="0" err="1" smtClean="0"/>
              <a:t>креативности</a:t>
            </a:r>
            <a:r>
              <a:rPr lang="ru-RU" sz="2700" dirty="0" smtClean="0"/>
              <a:t> школьников посредством организации специализированных кружков, </a:t>
            </a:r>
            <a:br>
              <a:rPr lang="ru-RU" sz="2700" dirty="0" smtClean="0"/>
            </a:br>
            <a:r>
              <a:rPr lang="ru-RU" sz="2700" dirty="0" smtClean="0"/>
              <a:t>мастер-классов и мероприятий, способствующих раскрытию личностного потенциала.</a:t>
            </a:r>
            <a:br>
              <a:rPr lang="ru-RU" sz="2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09600"/>
            <a:ext cx="8258204" cy="1176326"/>
          </a:xfrm>
        </p:spPr>
        <p:txBody>
          <a:bodyPr/>
          <a:lstStyle/>
          <a:p>
            <a:r>
              <a:rPr lang="ru-RU" dirty="0" smtClean="0"/>
              <a:t>Задачи проекта: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2910" y="1285860"/>
            <a:ext cx="8043890" cy="5143536"/>
          </a:xfrm>
        </p:spPr>
        <p:txBody>
          <a:bodyPr/>
          <a:lstStyle/>
          <a:p>
            <a:pPr algn="just"/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1. Обеспечить пространство для реализации талантов и вдохновения участников образовательного процесса.</a:t>
            </a:r>
          </a:p>
          <a:p>
            <a:pPr algn="just"/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2. Повысить уровень вовлеченности учеников в творческий процесс путем внедрения современных форматов взаимодействия.</a:t>
            </a:r>
          </a:p>
          <a:p>
            <a:pPr algn="just"/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3. Укрепить связь между школьниками, родителями и образовательным учреждением благодаря созданию сообщества единомышленников.</a:t>
            </a:r>
          </a:p>
          <a:p>
            <a:pPr algn="just"/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4. Стимулировать интерес к искусству, литературе, музыке и иным видам искусства, содействуя глубокому познанию культурных традиций России и мира.</a:t>
            </a:r>
          </a:p>
          <a:p>
            <a:pPr algn="just"/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5. Оказывать поддержку талантливым учащимся, способствовать росту числа успешных проектов, реализуемых учениками самостоятельно или совместно с наставниками.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043890" cy="1000132"/>
          </a:xfrm>
        </p:spPr>
        <p:txBody>
          <a:bodyPr/>
          <a:lstStyle/>
          <a:p>
            <a:r>
              <a:rPr lang="ru-RU" dirty="0" smtClean="0"/>
              <a:t>Ожидаемые результаты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5786" y="1857364"/>
            <a:ext cx="7901014" cy="450059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Рост количества школьников, активно участвующих в творческих мероприятиях различного уровня.</a:t>
            </a:r>
          </a:p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Увеличение числа лауреатов конкурсов и фестивалей художественного творчества.</a:t>
            </a:r>
          </a:p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Расширение круга детских инициатив и волонтерских акций, инициированных участниками проекта.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Повышение уровня удовлетворённости учащихся качеством дополнительного образования.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00306"/>
            <a:ext cx="8229600" cy="1643074"/>
          </a:xfrm>
        </p:spPr>
        <p:txBody>
          <a:bodyPr/>
          <a:lstStyle/>
          <a:p>
            <a:r>
              <a:rPr lang="ru-RU" dirty="0" smtClean="0"/>
              <a:t>Этапы реализации проекта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609600"/>
            <a:ext cx="7758138" cy="1319202"/>
          </a:xfrm>
        </p:spPr>
        <p:txBody>
          <a:bodyPr/>
          <a:lstStyle/>
          <a:p>
            <a:r>
              <a:rPr lang="ru-RU" dirty="0" smtClean="0"/>
              <a:t>Подготовительный этап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28662" y="2507786"/>
            <a:ext cx="7758138" cy="2349974"/>
          </a:xfrm>
        </p:spPr>
        <p:txBody>
          <a:bodyPr>
            <a:normAutofit fontScale="92500"/>
          </a:bodyPr>
          <a:lstStyle/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Анализ потребностей и запросов школьников относительно форм и видов внеклассной деятельности.</a:t>
            </a:r>
          </a:p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Подбор квалифицированных преподавателей, мастеров искусств и экспертов-консультантов.</a:t>
            </a:r>
          </a:p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Определение формата мероприятия и разработка программы участия.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609600"/>
            <a:ext cx="7972452" cy="1176326"/>
          </a:xfrm>
        </p:spPr>
        <p:txBody>
          <a:bodyPr/>
          <a:lstStyle/>
          <a:p>
            <a:r>
              <a:rPr lang="ru-RU" dirty="0" smtClean="0"/>
              <a:t>       Основной этап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5786" y="2071678"/>
            <a:ext cx="7643866" cy="435023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Запуск экспериментальной площадки на базе школы</a:t>
            </a:r>
          </a:p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Привлечение студентов старших курсов педагогических колледжей и вузов , волонтёров для поддержки инициативы.</a:t>
            </a:r>
          </a:p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Реализация серии уроков, семинаров, круглых столов и конференций, стимулирующих активность учащихся.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033450"/>
          </a:xfrm>
        </p:spPr>
        <p:txBody>
          <a:bodyPr/>
          <a:lstStyle/>
          <a:p>
            <a:r>
              <a:rPr lang="ru-RU" dirty="0" smtClean="0"/>
              <a:t>Итоговый этап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14348" y="2071678"/>
            <a:ext cx="7972452" cy="250033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Публикация итоговых материалов проекта в СМИ, образовательных изданиях и </a:t>
            </a:r>
            <a:r>
              <a:rPr lang="ru-RU" sz="24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онлайн-ресурсах</a:t>
            </a:r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</a:t>
            </a:r>
          </a:p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Оценка эффективности проведенных мероприятий и разработка рекомендаций по внедрению полученных результатов в практику школьных учреждений региона.</a:t>
            </a:r>
            <a:endParaRPr lang="ru-RU" sz="2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Участие учащихся школы в конференциях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428596" y="1571612"/>
          <a:ext cx="3385967" cy="4786346"/>
        </p:xfrm>
        <a:graphic>
          <a:graphicData uri="http://schemas.openxmlformats.org/presentationml/2006/ole">
            <p:oleObj spid="_x0000_s3074" name="Acrobat Document" r:id="rId3" imgW="5686326" imgH="8038760" progId="Acrobat.Document.DC">
              <p:embed/>
            </p:oleObj>
          </a:graphicData>
        </a:graphic>
      </p:graphicFrame>
      <p:pic>
        <p:nvPicPr>
          <p:cNvPr id="3075" name="Picture 3" descr="C:\Users\Owner\Desktop\IMG_20240425_164545_edit_11483441744138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054733" y="1600200"/>
            <a:ext cx="3225534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Owner\Desktop\IMG_20251010_221113_edit_7902377097368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4102086" cy="5715016"/>
          </a:xfrm>
          <a:prstGeom prst="rect">
            <a:avLst/>
          </a:prstGeom>
          <a:noFill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642918"/>
            <a:ext cx="4307627" cy="5743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16" y="1071546"/>
            <a:ext cx="4148866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114211"/>
            <a:ext cx="4000527" cy="5632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Owner\Desktop\IMG_20251010_2205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2007" y="214290"/>
            <a:ext cx="7439237" cy="2786082"/>
          </a:xfrm>
          <a:prstGeom prst="rect">
            <a:avLst/>
          </a:prstGeom>
          <a:noFill/>
        </p:spPr>
      </p:pic>
      <p:pic>
        <p:nvPicPr>
          <p:cNvPr id="30723" name="Picture 3" descr="C:\Users\Owner\Desktop\y4E82BPC6H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143248"/>
            <a:ext cx="4087497" cy="3357562"/>
          </a:xfrm>
          <a:prstGeom prst="rect">
            <a:avLst/>
          </a:prstGeom>
          <a:noFill/>
        </p:spPr>
      </p:pic>
      <p:pic>
        <p:nvPicPr>
          <p:cNvPr id="30724" name="Picture 4" descr="C:\Users\Owner\Desktop\wEVoQRvZKj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3143248"/>
            <a:ext cx="4429111" cy="332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186766" cy="1285884"/>
          </a:xfrm>
          <a:ln>
            <a:noFill/>
          </a:ln>
        </p:spPr>
        <p:txBody>
          <a:bodyPr/>
          <a:lstStyle/>
          <a:p>
            <a:r>
              <a:rPr lang="ru-RU" sz="2000" b="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Итоги областной выставки «Декоративно-прикладное творчество и народные ремесла»</a:t>
            </a:r>
            <a:br>
              <a:rPr lang="ru-RU" sz="2000" b="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000" b="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000" b="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ru-RU" sz="2000" b="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1214422"/>
            <a:ext cx="8258204" cy="2143140"/>
          </a:xfrm>
        </p:spPr>
        <p:txBody>
          <a:bodyPr>
            <a:normAutofit/>
          </a:bodyPr>
          <a:lstStyle/>
          <a:p>
            <a:r>
              <a:rPr lang="ru-RU" dirty="0" smtClean="0"/>
              <a:t>Художественный текстиль (вышивка) 10-13 лет</a:t>
            </a:r>
            <a:br>
              <a:rPr lang="ru-RU" dirty="0" smtClean="0"/>
            </a:br>
            <a:r>
              <a:rPr lang="ru-RU" dirty="0" smtClean="0"/>
              <a:t>I МЕСТО - Токарев Степан  МБОУ СОШ № 7 </a:t>
            </a:r>
          </a:p>
          <a:p>
            <a:r>
              <a:rPr lang="ru-RU" dirty="0" smtClean="0"/>
              <a:t>Художественная керамика (глиняная игрушка, гончарство) 10-13 лет</a:t>
            </a:r>
          </a:p>
          <a:p>
            <a:r>
              <a:rPr lang="en-US" dirty="0" smtClean="0"/>
              <a:t>I </a:t>
            </a:r>
            <a:r>
              <a:rPr lang="ru-RU" dirty="0" smtClean="0"/>
              <a:t>МЕСТО- </a:t>
            </a:r>
            <a:r>
              <a:rPr lang="ru-RU" dirty="0" err="1" smtClean="0"/>
              <a:t>Гуськова</a:t>
            </a:r>
            <a:r>
              <a:rPr lang="ru-RU" dirty="0" smtClean="0"/>
              <a:t> Майя МБОУ СОШ № 7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3071810"/>
            <a:ext cx="807249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Итоги 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второй областной выставки «Математическое отражение</a:t>
            </a:r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» 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1место </a:t>
            </a:r>
            <a:r>
              <a:rPr lang="ru-RU" dirty="0"/>
              <a:t>(призёр) - </a:t>
            </a:r>
            <a:r>
              <a:rPr lang="ru-RU" dirty="0" err="1"/>
              <a:t>Лукоянов</a:t>
            </a:r>
            <a:r>
              <a:rPr lang="ru-RU" dirty="0"/>
              <a:t> Александр, учащийся 10 класса МБОУ СОШ № 7 «Сечения наклонного параллелепипеда» (модель, дерево</a:t>
            </a:r>
            <a:r>
              <a:rPr lang="ru-RU" dirty="0" smtClean="0"/>
              <a:t>)</a:t>
            </a:r>
          </a:p>
          <a:p>
            <a:r>
              <a:rPr lang="ru-RU" dirty="0"/>
              <a:t>3 МЕСТО: Козлова Алена, </a:t>
            </a:r>
            <a:r>
              <a:rPr lang="ru-RU" dirty="0" err="1"/>
              <a:t>Бундина</a:t>
            </a:r>
            <a:r>
              <a:rPr lang="ru-RU" dirty="0"/>
              <a:t> Екатерина, учащиеся МБОУ СОШ № </a:t>
            </a:r>
            <a:r>
              <a:rPr lang="ru-RU" dirty="0" smtClean="0"/>
              <a:t>7</a:t>
            </a:r>
          </a:p>
          <a:p>
            <a:r>
              <a:rPr lang="ru-RU" dirty="0" smtClean="0"/>
              <a:t>  номинация «Своими руками»</a:t>
            </a:r>
          </a:p>
          <a:p>
            <a:r>
              <a:rPr lang="ru-RU" dirty="0" smtClean="0"/>
              <a:t>3 МЕСТО</a:t>
            </a:r>
            <a:r>
              <a:rPr lang="ru-RU" dirty="0"/>
              <a:t>: Хохлова Олеся, учащаяся МБОУ СОШ № </a:t>
            </a:r>
            <a:r>
              <a:rPr lang="ru-RU" dirty="0" smtClean="0"/>
              <a:t>7 (но</a:t>
            </a:r>
            <a:r>
              <a:rPr lang="ru-RU" dirty="0"/>
              <a:t>минация "Воспевая математику"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un9-19.userapi.com/s/v1/ig2/zz0h59bRFTC_SEn78Vk-olMnImA6nkca0RhuqZKlXf79iHoLu09TPtJZkqJpqrQR3HNZ6lTtRS5sjBNo8phR8AAw.jpg?quality=95&amp;as=32x43,48x64,72x96,108x144,160x213,240x320,360x480,480x640,540x720,640x853,720x960,774x1032&amp;from=bu&amp;cs=774x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4219952" cy="5626604"/>
          </a:xfrm>
          <a:prstGeom prst="rect">
            <a:avLst/>
          </a:prstGeom>
          <a:noFill/>
        </p:spPr>
      </p:pic>
      <p:pic>
        <p:nvPicPr>
          <p:cNvPr id="4100" name="Picture 4" descr="https://sun9-78.userapi.com/s/v1/ig2/nxAEvZToSS2Hl1N2Wkn6nE8OlaxEYvW0kAUO7-cMSr25xqrx2AL4jaSAPlOUsRqp_HhVPX-nvcZZb_jseqP4JMuy.jpg?quality=95&amp;as=32x44,48x66,72x99,108x148,160x220,240x330,360x495,480x660,540x742,640x880,720x990,745x1024&amp;from=bu&amp;cs=745x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14290"/>
            <a:ext cx="4209871" cy="5786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Участие педагогов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14554"/>
            <a:ext cx="4894452" cy="3857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2845" y="1571612"/>
            <a:ext cx="3395539" cy="4554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571480"/>
            <a:ext cx="8229600" cy="1000132"/>
          </a:xfrm>
        </p:spPr>
        <p:txBody>
          <a:bodyPr>
            <a:normAutofit/>
          </a:bodyPr>
          <a:lstStyle/>
          <a:p>
            <a:r>
              <a:rPr lang="ru-RU" sz="4000" dirty="0" smtClean="0"/>
              <a:t>Ресурсное обеспечение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2500306"/>
            <a:ext cx="7429552" cy="321471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Учебно-методические материалы, включая разработки сценариев уроков, методические рекомендации, пособия для учителей и учащихся.</a:t>
            </a:r>
          </a:p>
          <a:p>
            <a:pPr algn="just"/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Технические средства и оборудование для осуществления творческих заданий и проектных работ.</a:t>
            </a:r>
          </a:p>
          <a:p>
            <a:pPr algn="just"/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- Информационные ресурсы (сайты, социальные сети), обеспечивающие информационную поддержку проекта.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642918"/>
            <a:ext cx="8229600" cy="857256"/>
          </a:xfrm>
        </p:spPr>
        <p:txBody>
          <a:bodyPr>
            <a:normAutofit/>
          </a:bodyPr>
          <a:lstStyle/>
          <a:p>
            <a:r>
              <a:rPr lang="ru-RU" sz="4000" dirty="0" smtClean="0"/>
              <a:t>Формы отчетности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2000240"/>
            <a:ext cx="6915176" cy="3084058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Отчет о выполнении проекта предоставляется ежегодно, включает аналитический отчет, фотографии, видеоматериалы, отзывы участников и экспертные заключения специалистов.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785794"/>
            <a:ext cx="8229600" cy="857256"/>
          </a:xfrm>
        </p:spPr>
        <p:txBody>
          <a:bodyPr>
            <a:normAutofit/>
          </a:bodyPr>
          <a:lstStyle/>
          <a:p>
            <a:r>
              <a:rPr lang="ru-RU" dirty="0" smtClean="0"/>
              <a:t>Вывод 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2285992"/>
            <a:ext cx="7715304" cy="2798306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Реализуя этот проект, мы можем существенно повлиять на качество воспитания подрастающих поколений, сделав акцент на творчестве и </a:t>
            </a:r>
            <a:r>
              <a:rPr lang="ru-RU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креативности</a:t>
            </a: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как важных составляющих человеческой индивидуальности и успешности в будущем.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550</TotalTime>
  <Words>411</Words>
  <Application>Microsoft Office PowerPoint</Application>
  <PresentationFormat>Экран (4:3)</PresentationFormat>
  <Paragraphs>51</Paragraphs>
  <Slides>19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Апекс</vt:lpstr>
      <vt:lpstr>Acrobat Document</vt:lpstr>
      <vt:lpstr>   проект:  </vt:lpstr>
      <vt:lpstr>Актуальность и цель проекта  В условиях современной информационной среды особое значение приобретает воспитание творческих способностей молодых поколений. Способность мыслить нестандартно становится важнейшим фактором успеха и востребованности будущего специалиста любого профиля. Проект направлен на создание системы внеклассных занятий, направленных на раскрытие творческого потенциала учащихся, повышение уровня креативности и готовности к саморазвитию.  </vt:lpstr>
      <vt:lpstr>Цель проекта :  Создание условий для развития творчества и креативности школьников посредством организации специализированных кружков,  мастер-классов и мероприятий, способствующих раскрытию личностного потенциала.  </vt:lpstr>
      <vt:lpstr>Задачи проекта: </vt:lpstr>
      <vt:lpstr>Ожидаемые результаты</vt:lpstr>
      <vt:lpstr>Этапы реализации проекта </vt:lpstr>
      <vt:lpstr>Подготовительный этап</vt:lpstr>
      <vt:lpstr>       Основной этап</vt:lpstr>
      <vt:lpstr>Итоговый этап</vt:lpstr>
      <vt:lpstr>Участие учащихся школы в конференциях </vt:lpstr>
      <vt:lpstr>Слайд 11</vt:lpstr>
      <vt:lpstr>Слайд 12</vt:lpstr>
      <vt:lpstr>Слайд 13</vt:lpstr>
      <vt:lpstr> Итоги областной выставки «Декоративно-прикладное творчество и народные ремесла»  </vt:lpstr>
      <vt:lpstr>Слайд 15</vt:lpstr>
      <vt:lpstr>Участие педагогов</vt:lpstr>
      <vt:lpstr>Ресурсное обеспечение</vt:lpstr>
      <vt:lpstr>Формы отчетности</vt:lpstr>
      <vt:lpstr>Вывод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проект:  </dc:title>
  <dc:creator>Owner</dc:creator>
  <cp:lastModifiedBy>Owner</cp:lastModifiedBy>
  <cp:revision>2</cp:revision>
  <dcterms:created xsi:type="dcterms:W3CDTF">2025-10-10T10:34:23Z</dcterms:created>
  <dcterms:modified xsi:type="dcterms:W3CDTF">2025-10-10T20:17:12Z</dcterms:modified>
</cp:coreProperties>
</file>