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09" r:id="rId2"/>
    <p:sldId id="256" r:id="rId3"/>
    <p:sldId id="258" r:id="rId4"/>
    <p:sldId id="259" r:id="rId5"/>
    <p:sldId id="260" r:id="rId6"/>
    <p:sldId id="261" r:id="rId7"/>
    <p:sldId id="263" r:id="rId8"/>
    <p:sldId id="265" r:id="rId9"/>
    <p:sldId id="267" r:id="rId10"/>
    <p:sldId id="268" r:id="rId11"/>
    <p:sldId id="269" r:id="rId12"/>
    <p:sldId id="270" r:id="rId13"/>
    <p:sldId id="273" r:id="rId14"/>
    <p:sldId id="274" r:id="rId15"/>
    <p:sldId id="275" r:id="rId16"/>
    <p:sldId id="277" r:id="rId17"/>
    <p:sldId id="290" r:id="rId18"/>
    <p:sldId id="291" r:id="rId19"/>
    <p:sldId id="292" r:id="rId20"/>
    <p:sldId id="294" r:id="rId21"/>
    <p:sldId id="295" r:id="rId22"/>
    <p:sldId id="293" r:id="rId23"/>
    <p:sldId id="262" r:id="rId24"/>
    <p:sldId id="296" r:id="rId25"/>
    <p:sldId id="304" r:id="rId26"/>
    <p:sldId id="297" r:id="rId27"/>
    <p:sldId id="305" r:id="rId28"/>
    <p:sldId id="298" r:id="rId29"/>
    <p:sldId id="306" r:id="rId30"/>
    <p:sldId id="299" r:id="rId31"/>
    <p:sldId id="307" r:id="rId32"/>
    <p:sldId id="301" r:id="rId33"/>
    <p:sldId id="302" r:id="rId34"/>
    <p:sldId id="284" r:id="rId35"/>
    <p:sldId id="287" r:id="rId36"/>
    <p:sldId id="280" r:id="rId37"/>
    <p:sldId id="288" r:id="rId38"/>
    <p:sldId id="28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B7430-4A06-46FB-8B80-EE7472D8EA1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A8E05-9F00-42C7-9024-90F558746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7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512168"/>
          </a:xfrm>
          <a:solidFill>
            <a:schemeClr val="accent1">
              <a:alpha val="33000"/>
            </a:schemeClr>
          </a:solidFill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Презентация к уроку по теме </a:t>
            </a:r>
            <a:r>
              <a:rPr lang="ru-RU" b="1" dirty="0" smtClean="0">
                <a:solidFill>
                  <a:srgbClr val="C00000"/>
                </a:solidFill>
              </a:rPr>
              <a:t>«Две окружности». </a:t>
            </a:r>
            <a:r>
              <a:rPr lang="ru-RU" b="1" dirty="0">
                <a:solidFill>
                  <a:srgbClr val="C00000"/>
                </a:solidFill>
              </a:rPr>
              <a:t>6</a:t>
            </a:r>
            <a:r>
              <a:rPr lang="ru-RU" b="1" dirty="0" smtClean="0">
                <a:solidFill>
                  <a:srgbClr val="C00000"/>
                </a:solidFill>
              </a:rPr>
              <a:t> класс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3284984"/>
            <a:ext cx="7221488" cy="31969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Авторы: </a:t>
            </a:r>
            <a:r>
              <a:rPr lang="ru-RU" dirty="0" err="1" smtClean="0"/>
              <a:t>Сабирова</a:t>
            </a:r>
            <a:r>
              <a:rPr lang="ru-RU" dirty="0" smtClean="0"/>
              <a:t> </a:t>
            </a:r>
            <a:r>
              <a:rPr lang="ru-RU" dirty="0" smtClean="0"/>
              <a:t>Яна Николаевна</a:t>
            </a:r>
            <a:r>
              <a:rPr lang="ru-RU" dirty="0" smtClean="0"/>
              <a:t>, </a:t>
            </a:r>
            <a:r>
              <a:rPr lang="ru-RU" dirty="0" err="1" smtClean="0"/>
              <a:t>Седавных</a:t>
            </a:r>
            <a:r>
              <a:rPr lang="ru-RU" dirty="0" smtClean="0"/>
              <a:t> Елена Владимировна, учителя </a:t>
            </a:r>
            <a:r>
              <a:rPr lang="ru-RU" dirty="0" smtClean="0"/>
              <a:t>математики МБОУ «Гимназия №5 </a:t>
            </a:r>
            <a:r>
              <a:rPr lang="ru-RU" dirty="0" err="1" smtClean="0"/>
              <a:t>г.Буинска</a:t>
            </a:r>
            <a:r>
              <a:rPr lang="ru-RU" dirty="0" smtClean="0"/>
              <a:t> Республики Татарстан»</a:t>
            </a:r>
          </a:p>
        </p:txBody>
      </p:sp>
    </p:spTree>
    <p:extLst>
      <p:ext uri="{BB962C8B-B14F-4D97-AF65-F5344CB8AC3E}">
        <p14:creationId xmlns:p14="http://schemas.microsoft.com/office/powerpoint/2010/main" val="319145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27667"/>
            <a:ext cx="6419056" cy="3845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0,8:2=</a:t>
            </a:r>
            <a:endParaRPr lang="ru-RU" sz="15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527"/>
            <a:ext cx="2116904" cy="2708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8" y="1827667"/>
            <a:ext cx="261321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>
                <a:solidFill>
                  <a:srgbClr val="FF0000"/>
                </a:solidFill>
              </a:rPr>
              <a:t>0,4</a:t>
            </a:r>
            <a:endParaRPr lang="ru-RU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0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2789" y="116632"/>
            <a:ext cx="95874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НА КАКОМ РИСУНКЕ ИЗОБРАЖЕНА ОКРУЖНОСТЬ?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40768"/>
            <a:ext cx="4838666" cy="3629000"/>
          </a:xfrm>
        </p:spPr>
      </p:pic>
      <p:sp>
        <p:nvSpPr>
          <p:cNvPr id="4" name="Овал 3"/>
          <p:cNvSpPr/>
          <p:nvPr/>
        </p:nvSpPr>
        <p:spPr>
          <a:xfrm>
            <a:off x="2987824" y="4005064"/>
            <a:ext cx="2664296" cy="266429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n w="76200">
                  <a:solidFill>
                    <a:schemeClr val="tx1"/>
                  </a:solidFill>
                </a:ln>
              </a:rPr>
              <a:t>.</a:t>
            </a:r>
            <a:endParaRPr lang="ru-RU" sz="800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251520" y="1628800"/>
            <a:ext cx="2592288" cy="2556284"/>
          </a:xfrm>
          <a:prstGeom prst="flowChartConnector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1696671"/>
            <a:ext cx="86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8760" y="3992221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63667" y="1680647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00052"/>
            <a:ext cx="1031386" cy="103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6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КАКОМ РИСУНКЕ ИЗОБРАЖЕН РАДИУС?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23928" y="4106537"/>
            <a:ext cx="2664296" cy="26642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n w="76200">
                  <a:solidFill>
                    <a:schemeClr val="tx1"/>
                  </a:solidFill>
                </a:ln>
              </a:rPr>
              <a:t>.</a:t>
            </a:r>
            <a:endParaRPr lang="ru-RU" sz="800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991" y="4114355"/>
            <a:ext cx="2664296" cy="26642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6000" b="1" dirty="0">
              <a:solidFill>
                <a:srgbClr val="00B0F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81495" y="1662635"/>
            <a:ext cx="2664296" cy="266429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n w="76200">
                  <a:solidFill>
                    <a:schemeClr val="tx1"/>
                  </a:solidFill>
                </a:ln>
              </a:rPr>
              <a:t>.</a:t>
            </a:r>
            <a:endParaRPr lang="ru-RU" sz="800" dirty="0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907704" y="1519866"/>
            <a:ext cx="2664296" cy="26642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n w="76200">
                  <a:solidFill>
                    <a:schemeClr val="tx1"/>
                  </a:solidFill>
                </a:ln>
              </a:rPr>
              <a:t>.</a:t>
            </a:r>
            <a:endParaRPr lang="ru-RU" sz="800" dirty="0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907704" y="2852014"/>
            <a:ext cx="26642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2"/>
            <a:endCxn id="6" idx="5"/>
          </p:cNvCxnSpPr>
          <p:nvPr/>
        </p:nvCxnSpPr>
        <p:spPr>
          <a:xfrm>
            <a:off x="5681495" y="2994783"/>
            <a:ext cx="2274119" cy="9419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" idx="0"/>
          </p:cNvCxnSpPr>
          <p:nvPr/>
        </p:nvCxnSpPr>
        <p:spPr>
          <a:xfrm>
            <a:off x="1833139" y="4114355"/>
            <a:ext cx="0" cy="8268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2"/>
          </p:cNvCxnSpPr>
          <p:nvPr/>
        </p:nvCxnSpPr>
        <p:spPr>
          <a:xfrm flipV="1">
            <a:off x="500991" y="4941168"/>
            <a:ext cx="1332148" cy="5053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0"/>
          </p:cNvCxnSpPr>
          <p:nvPr/>
        </p:nvCxnSpPr>
        <p:spPr>
          <a:xfrm>
            <a:off x="5256076" y="4106537"/>
            <a:ext cx="0" cy="13399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29241" y="1524771"/>
            <a:ext cx="288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1</a:t>
            </a:r>
            <a:endParaRPr lang="ru-RU" sz="6000" b="1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4534" y="4097825"/>
            <a:ext cx="3085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2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10525" y="1835607"/>
            <a:ext cx="518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3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19794" y="4114355"/>
            <a:ext cx="50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C000"/>
                </a:solidFill>
              </a:rPr>
              <a:t>4</a:t>
            </a:r>
            <a:endParaRPr lang="ru-RU" sz="7200" b="1" dirty="0">
              <a:solidFill>
                <a:srgbClr val="FFC000"/>
              </a:solidFill>
            </a:endParaRPr>
          </a:p>
        </p:txBody>
      </p:sp>
      <p:pic>
        <p:nvPicPr>
          <p:cNvPr id="24" name="Объект 2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171" y="5474243"/>
            <a:ext cx="1251070" cy="1251070"/>
          </a:xfrm>
        </p:spPr>
      </p:pic>
    </p:spTree>
    <p:extLst>
      <p:ext uri="{BB962C8B-B14F-4D97-AF65-F5344CB8AC3E}">
        <p14:creationId xmlns:p14="http://schemas.microsoft.com/office/powerpoint/2010/main" val="386087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299" y="3826341"/>
            <a:ext cx="2983203" cy="29832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257" y="1196752"/>
            <a:ext cx="2887245" cy="22292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0" r="15954"/>
          <a:stretch/>
        </p:blipFill>
        <p:spPr>
          <a:xfrm>
            <a:off x="201143" y="3945454"/>
            <a:ext cx="2896385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6" r="12589"/>
          <a:stretch/>
        </p:blipFill>
        <p:spPr>
          <a:xfrm>
            <a:off x="6516216" y="891656"/>
            <a:ext cx="2353312" cy="22967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" t="20574" r="217" b="7382"/>
          <a:stretch/>
        </p:blipFill>
        <p:spPr>
          <a:xfrm>
            <a:off x="6092502" y="3838026"/>
            <a:ext cx="2743229" cy="26156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9" r="8426"/>
          <a:stretch/>
        </p:blipFill>
        <p:spPr>
          <a:xfrm>
            <a:off x="221300" y="908720"/>
            <a:ext cx="2414041" cy="23088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2813" y="33327"/>
            <a:ext cx="5780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ОКРУЖНОСТИ</a:t>
            </a:r>
            <a:endParaRPr lang="ru-RU" sz="5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84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238" y="917544"/>
            <a:ext cx="914545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ЗАДАЧА ИССЛЕДОВАНИЯ:</a:t>
            </a:r>
          </a:p>
          <a:p>
            <a:pPr algn="ctr"/>
            <a:endParaRPr lang="ru-RU" sz="4000" dirty="0" smtClean="0">
              <a:latin typeface="Arial Black" pitchFamily="34" charset="0"/>
            </a:endParaRPr>
          </a:p>
          <a:p>
            <a:pPr algn="just"/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ВЫСНИТЬ, ОТ ЧЕГО ЗАВИСИТ </a:t>
            </a:r>
          </a:p>
          <a:p>
            <a:pPr algn="just"/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ВЗАИМНОЕ РАСПОЛОЖЕНИЕ </a:t>
            </a:r>
          </a:p>
          <a:p>
            <a:pPr algn="ctr"/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ОКРУЖНОСТЕЙ</a:t>
            </a:r>
            <a:endParaRPr lang="ru-RU" sz="4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05738"/>
            <a:ext cx="20955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3137"/>
            <a:ext cx="2979546" cy="22048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6540" y="79117"/>
            <a:ext cx="88569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Вам предстоит:</a:t>
            </a:r>
          </a:p>
          <a:p>
            <a:pPr algn="ctr"/>
            <a:endParaRPr lang="ru-RU" sz="32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42900" indent="-342900" algn="ctr">
              <a:buAutoNum type="arabicPeriod"/>
            </a:pP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 Изучить техническую документацию.</a:t>
            </a:r>
          </a:p>
          <a:p>
            <a:pPr marL="342900" indent="-342900" algn="ctr">
              <a:buAutoNum type="arabicPeriod"/>
            </a:pP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 Провести исследование.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3. Сделать вывод.</a:t>
            </a:r>
          </a:p>
          <a:p>
            <a:pPr algn="ctr"/>
            <a:r>
              <a:rPr lang="ru-RU" sz="3200" dirty="0">
                <a:solidFill>
                  <a:srgbClr val="0000FF"/>
                </a:solidFill>
                <a:latin typeface="Arial Black" pitchFamily="34" charset="0"/>
              </a:rPr>
              <a:t>4</a:t>
            </a: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. Подготовить отчет.</a:t>
            </a:r>
          </a:p>
          <a:p>
            <a:pPr algn="ctr"/>
            <a:r>
              <a:rPr lang="ru-RU" sz="3200" dirty="0">
                <a:solidFill>
                  <a:srgbClr val="0000FF"/>
                </a:solidFill>
                <a:latin typeface="Arial Black" pitchFamily="34" charset="0"/>
              </a:rPr>
              <a:t>5</a:t>
            </a: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. Предоставить результаты исследования Международному Олимпийскому Комитету.</a:t>
            </a:r>
            <a:endParaRPr lang="ru-RU" sz="3200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91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«МЕЖДУНАРОДНАЯ КОНФЕРЕНЦИЯ ИНЖИНИРИНГОВЫХ КОМПАНИЙ </a:t>
            </a:r>
            <a:b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Arial Black" pitchFamily="34" charset="0"/>
              </a:rPr>
              <a:t>ПО ОБМЕНУ ОПЫТОМ»</a:t>
            </a:r>
            <a:endParaRPr lang="ru-RU" sz="28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72816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8633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292080" y="1412776"/>
            <a:ext cx="1800200" cy="167880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39852" y="2324186"/>
            <a:ext cx="2952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536" y="3717031"/>
            <a:ext cx="79928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+R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 smtClean="0"/>
              <a:t>&gt;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окружности не пересекаются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4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18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589760" y="1414846"/>
            <a:ext cx="1800200" cy="167880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39852" y="232418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536" y="3717031"/>
            <a:ext cx="79928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+R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>
                <a:latin typeface="Arial Black" panose="020B0A04020102020204" pitchFamily="34" charset="0"/>
              </a:rPr>
              <a:t>=</a:t>
            </a:r>
            <a:r>
              <a:rPr lang="en-US" sz="2800" b="1" dirty="0" smtClean="0"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касаются внешним образом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0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29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355976" y="1414848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39852" y="2324186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5536" y="3717031"/>
            <a:ext cx="79928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+R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 smtClean="0"/>
              <a:t>&gt;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r>
              <a:rPr lang="ru-RU" sz="2800" baseline="-25000" dirty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     </a:t>
            </a:r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ru-RU" sz="2800" baseline="-25000" dirty="0" smtClean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- </a:t>
            </a:r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 smtClean="0"/>
              <a:t>&lt;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baseline="-25000" dirty="0" smtClean="0">
              <a:latin typeface="Arial Black" panose="020B0A04020102020204" pitchFamily="34" charset="0"/>
            </a:endParaRPr>
          </a:p>
          <a:p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окружности пересекаются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3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6168249" y="116632"/>
            <a:ext cx="2880320" cy="2952328"/>
          </a:xfrm>
          <a:prstGeom prst="flowChartConnector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3131840" y="2168860"/>
            <a:ext cx="2952328" cy="2952328"/>
          </a:xfrm>
          <a:prstGeom prst="flowChartConnector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79512" y="116632"/>
            <a:ext cx="2952328" cy="2952328"/>
          </a:xfrm>
          <a:prstGeom prst="flowChartConnector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79512" y="3992308"/>
            <a:ext cx="2915816" cy="2835633"/>
          </a:xfrm>
          <a:prstGeom prst="flowChartConnector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6200653" y="3947621"/>
            <a:ext cx="2880320" cy="2880320"/>
          </a:xfrm>
          <a:prstGeom prst="flowChartConnector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3168" y="172197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ОЛИМПИЙСКИЕ КОЛЬЦА</a:t>
            </a:r>
            <a:endParaRPr lang="ru-RU" sz="4000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8287 L -0.22917 0.04954 C -0.27101 0.08032 -0.32274 0.08565 -0.36875 0.06273 C -0.42083 0.0368 -0.45521 -0.01158 -0.47187 -0.0713 L -0.55503 -0.34375 " pathEditMode="relative" rAng="1233074" ptsTypes="FffFF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52" y="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14699 L -0.00399 -0.094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5 -0.02616 L -0.11945 0.223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0.12476 L 0.18316 0.07268 C 0.22639 0.05972 0.26198 0.07222 0.2809 0.10416 C 0.30295 0.14027 0.30295 0.18773 0.28385 0.2412 L 0.20191 0.48981 " pathEditMode="relative" rAng="3095281" ptsTypes="FffFF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47" y="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5787 L 0.12188 0.025 C 0.1474 0.04375 0.18559 0.05393 0.22552 0.05393 C 0.27101 0.05393 0.30729 0.04375 0.33282 0.025 L 0.45486 -0.05787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43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907704" y="1556792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5536" y="3717031"/>
            <a:ext cx="79928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ru-RU" sz="2800" dirty="0">
                <a:latin typeface="Arial Black" panose="020B0A04020102020204" pitchFamily="34" charset="0"/>
              </a:rPr>
              <a:t>-</a:t>
            </a:r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aseline="-25000" dirty="0" smtClean="0">
                <a:latin typeface="Arial Black" panose="020B0A04020102020204" pitchFamily="34" charset="0"/>
              </a:rPr>
              <a:t>=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окружности касаются внутренним образом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8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339752" y="1196752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5536" y="3717031"/>
            <a:ext cx="79928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ru-RU" sz="2800" dirty="0">
                <a:latin typeface="Arial Black" panose="020B0A04020102020204" pitchFamily="34" charset="0"/>
              </a:rPr>
              <a:t>-</a:t>
            </a:r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/>
              <a:t>&gt;</a:t>
            </a:r>
            <a:r>
              <a:rPr lang="en-US" sz="2800" b="1" dirty="0" smtClean="0"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меньшая окружность целиком лежит в большей окружности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3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339752" y="1414848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3746158"/>
            <a:ext cx="79928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+R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 </a:t>
            </a:r>
            <a:r>
              <a:rPr lang="ru-RU" sz="2800" b="1" dirty="0"/>
              <a:t>&gt;</a:t>
            </a:r>
            <a:r>
              <a:rPr lang="en-US" sz="2800" b="1" dirty="0" smtClean="0">
                <a:latin typeface="Arial Black" panose="020B0A04020102020204" pitchFamily="34" charset="0"/>
              </a:rPr>
              <a:t> 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endParaRPr lang="ru-RU" sz="2800" baseline="-25000" dirty="0" smtClean="0">
              <a:latin typeface="Arial Black" panose="020B0A04020102020204" pitchFamily="34" charset="0"/>
            </a:endParaRPr>
          </a:p>
          <a:p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1</a:t>
            </a:r>
            <a:r>
              <a:rPr lang="en-US" sz="2800" dirty="0" smtClean="0">
                <a:latin typeface="Arial Black" panose="020B0A04020102020204" pitchFamily="34" charset="0"/>
              </a:rPr>
              <a:t>O</a:t>
            </a:r>
            <a:r>
              <a:rPr lang="en-US" sz="2800" baseline="-25000" dirty="0" smtClean="0">
                <a:latin typeface="Arial Black" panose="020B0A04020102020204" pitchFamily="34" charset="0"/>
              </a:rPr>
              <a:t>2</a:t>
            </a:r>
            <a:r>
              <a:rPr lang="ru-RU" sz="2800" baseline="-25000" dirty="0"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 = 0 </a:t>
            </a:r>
            <a:endParaRPr lang="ru-RU" sz="2800" dirty="0">
              <a:latin typeface="Arial Black" panose="020B0A04020102020204" pitchFamily="34" charset="0"/>
            </a:endParaRPr>
          </a:p>
          <a:p>
            <a:r>
              <a:rPr lang="ru-RU" sz="2800" dirty="0" smtClean="0">
                <a:latin typeface="Arial Black" panose="020B0A04020102020204" pitchFamily="34" charset="0"/>
              </a:rPr>
              <a:t>ВЫВОД: центры совпадают, окружности концентрические</a:t>
            </a:r>
            <a:endParaRPr lang="ru-RU" sz="28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2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1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Изобразите две окружности, если:</a:t>
            </a:r>
          </a:p>
          <a:p>
            <a:pPr marL="0" indent="0" algn="ctr">
              <a:buNone/>
            </a:pPr>
            <a:endParaRPr lang="ru-RU" sz="1100" b="1" dirty="0"/>
          </a:p>
          <a:p>
            <a:pPr marL="0" indent="0" algn="ctr">
              <a:buNone/>
            </a:pPr>
            <a:r>
              <a:rPr lang="ru-RU" b="1" dirty="0" smtClean="0"/>
              <a:t>Меньшая </a:t>
            </a:r>
            <a:r>
              <a:rPr lang="ru-RU" b="1" dirty="0"/>
              <a:t>окружность касается большей окружности внешним образом.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0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18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589760" y="1414846"/>
            <a:ext cx="1800200" cy="167880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39852" y="232418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Изобразите две окружности, если:</a:t>
            </a:r>
          </a:p>
          <a:p>
            <a:pPr marL="0" indent="0" algn="ctr">
              <a:buNone/>
            </a:pPr>
            <a:endParaRPr lang="ru-RU" sz="1100" b="1" dirty="0"/>
          </a:p>
          <a:p>
            <a:pPr marL="0" indent="0" algn="ctr">
              <a:buNone/>
            </a:pPr>
            <a:r>
              <a:rPr lang="ru-RU" b="1" dirty="0" smtClean="0"/>
              <a:t>Меньшая </a:t>
            </a:r>
            <a:r>
              <a:rPr lang="ru-RU" b="1" dirty="0"/>
              <a:t>окружность </a:t>
            </a:r>
            <a:r>
              <a:rPr lang="ru-RU" b="1" dirty="0" smtClean="0"/>
              <a:t>пересекает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большую окружность.</a:t>
            </a:r>
          </a:p>
        </p:txBody>
      </p:sp>
    </p:spTree>
    <p:extLst>
      <p:ext uri="{BB962C8B-B14F-4D97-AF65-F5344CB8AC3E}">
        <p14:creationId xmlns:p14="http://schemas.microsoft.com/office/powerpoint/2010/main" val="2006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29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355976" y="1414848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239852" y="2324186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99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2332856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Изобразите две окружности, если:</a:t>
            </a:r>
          </a:p>
          <a:p>
            <a:pPr marL="0" indent="0" algn="ctr">
              <a:buNone/>
            </a:pPr>
            <a:r>
              <a:rPr lang="ru-RU" b="1" dirty="0"/>
              <a:t>Меньшая окружность касается большей окружности внутренним </a:t>
            </a:r>
            <a:r>
              <a:rPr lang="ru-RU" b="1" dirty="0" smtClean="0"/>
              <a:t>образом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939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907704" y="1556792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 smtClean="0">
                <a:latin typeface="Arial Black" panose="020B0A04020102020204" pitchFamily="34" charset="0"/>
              </a:rPr>
              <a:t> </a:t>
            </a:r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81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178692" y="5734045"/>
            <a:ext cx="1057079" cy="1007774"/>
          </a:xfrm>
          <a:prstGeom prst="flowChartConnector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9512" y="3284983"/>
            <a:ext cx="1093680" cy="1029623"/>
          </a:xfrm>
          <a:prstGeom prst="flowChartConnector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79512" y="692695"/>
            <a:ext cx="1093680" cy="1080121"/>
          </a:xfrm>
          <a:prstGeom prst="flowChartConnector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79512" y="1944554"/>
            <a:ext cx="1104648" cy="1080120"/>
          </a:xfrm>
          <a:prstGeom prst="flowChartConnector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171288" y="4509120"/>
            <a:ext cx="1064483" cy="1008112"/>
          </a:xfrm>
          <a:prstGeom prst="flowChartConnector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noFill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3168" y="172197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ОЛИМПИЙСКИЕ КОЛЬЦА</a:t>
            </a:r>
            <a:endParaRPr lang="ru-RU" sz="4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2860" y="926345"/>
            <a:ext cx="1938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АЗИЯ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2489" y="2286933"/>
            <a:ext cx="3373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АВСТРАЛИЯ</a:t>
            </a:r>
            <a:endParaRPr lang="ru-RU" sz="4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14743" y="3545165"/>
            <a:ext cx="2536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АФРИКА</a:t>
            </a:r>
            <a:endParaRPr lang="ru-RU" sz="44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94893" y="4628455"/>
            <a:ext cx="24561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ЕВРОПА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08779" y="5879029"/>
            <a:ext cx="29225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АМЕРИКА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206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2332856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Изобразите две окружности, </a:t>
            </a:r>
            <a:r>
              <a:rPr lang="ru-RU" b="1" dirty="0" smtClean="0"/>
              <a:t>если:</a:t>
            </a:r>
          </a:p>
          <a:p>
            <a:pPr marL="0" indent="0" algn="ctr">
              <a:buNone/>
            </a:pPr>
            <a:r>
              <a:rPr lang="ru-RU" b="1" dirty="0"/>
              <a:t>м</a:t>
            </a:r>
            <a:r>
              <a:rPr lang="ru-RU" b="1" dirty="0" smtClean="0"/>
              <a:t>еньшая </a:t>
            </a:r>
            <a:r>
              <a:rPr lang="ru-RU" b="1" dirty="0"/>
              <a:t>окружность целиком лежит в большей окружности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930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07704" y="952808"/>
            <a:ext cx="2664296" cy="26028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339752" y="1196752"/>
            <a:ext cx="1800200" cy="1678805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dirty="0" smtClean="0"/>
              <a:t>          .</a:t>
            </a:r>
            <a:r>
              <a:rPr lang="en-US" dirty="0">
                <a:latin typeface="Arial Black" panose="020B0A04020102020204" pitchFamily="34" charset="0"/>
              </a:rPr>
              <a:t> </a:t>
            </a:r>
            <a:r>
              <a:rPr lang="en-US" dirty="0" smtClean="0">
                <a:latin typeface="Arial Black" panose="020B0A04020102020204" pitchFamily="34" charset="0"/>
              </a:rPr>
              <a:t>O</a:t>
            </a:r>
            <a:r>
              <a:rPr lang="en-US" baseline="-25000" dirty="0" smtClean="0">
                <a:latin typeface="Arial Black" panose="020B0A04020102020204" pitchFamily="34" charset="0"/>
              </a:rPr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18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20480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FF"/>
                </a:solidFill>
              </a:rPr>
              <a:t>А. </a:t>
            </a:r>
            <a:r>
              <a:rPr lang="ru-RU" sz="3600" dirty="0"/>
              <a:t>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касается</a:t>
            </a:r>
            <a:r>
              <a:rPr lang="ru-RU" sz="3600" dirty="0"/>
              <a:t> большей окружности </a:t>
            </a:r>
            <a:r>
              <a:rPr lang="ru-RU" sz="3600" b="1" dirty="0">
                <a:solidFill>
                  <a:srgbClr val="FF0000"/>
                </a:solidFill>
              </a:rPr>
              <a:t>внешним</a:t>
            </a:r>
            <a:r>
              <a:rPr lang="ru-RU" sz="3600" dirty="0"/>
              <a:t> образом.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Б.</a:t>
            </a:r>
            <a:r>
              <a:rPr lang="ru-RU" sz="3600" dirty="0"/>
              <a:t> Меньшая окружность </a:t>
            </a:r>
            <a:r>
              <a:rPr lang="ru-RU" sz="3600" b="1" dirty="0">
                <a:solidFill>
                  <a:srgbClr val="FF0000"/>
                </a:solidFill>
              </a:rPr>
              <a:t>пересекает</a:t>
            </a:r>
            <a:r>
              <a:rPr lang="ru-RU" sz="3600" dirty="0"/>
              <a:t> большую окружность.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В.</a:t>
            </a:r>
            <a:r>
              <a:rPr lang="ru-RU" sz="3600" dirty="0"/>
              <a:t> 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касается</a:t>
            </a:r>
            <a:r>
              <a:rPr lang="ru-RU" sz="3600" dirty="0"/>
              <a:t> большей окружности </a:t>
            </a:r>
            <a:r>
              <a:rPr lang="ru-RU" sz="3600" b="1" dirty="0">
                <a:solidFill>
                  <a:srgbClr val="FF0000"/>
                </a:solidFill>
              </a:rPr>
              <a:t>внутренним</a:t>
            </a:r>
            <a:r>
              <a:rPr lang="ru-RU" sz="3600" dirty="0"/>
              <a:t> образом.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Г. </a:t>
            </a:r>
            <a:r>
              <a:rPr lang="ru-RU" sz="3600" dirty="0"/>
              <a:t>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целиком лежит </a:t>
            </a:r>
            <a:r>
              <a:rPr lang="ru-RU" sz="3600" dirty="0"/>
              <a:t>в большей окружности.</a:t>
            </a:r>
          </a:p>
          <a:p>
            <a:pPr marL="0" indent="0">
              <a:buNone/>
            </a:pPr>
            <a:r>
              <a:rPr lang="ru-RU" sz="3600" dirty="0"/>
              <a:t> 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равно сумме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2.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равно разности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3.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меньше разности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4.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меньше суммы двух радиусов, но больше разности.</a:t>
            </a:r>
          </a:p>
          <a:p>
            <a:pPr marL="0" indent="0" algn="ctr"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242338"/>
              </p:ext>
            </p:extLst>
          </p:nvPr>
        </p:nvGraphicFramePr>
        <p:xfrm>
          <a:off x="2843808" y="5445224"/>
          <a:ext cx="3282950" cy="91313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818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1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А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Б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В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Г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2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УПРАЖНЕНИЯ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20480"/>
          </a:xfrm>
          <a:solidFill>
            <a:srgbClr val="FFFF99"/>
          </a:solidFill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FF"/>
                </a:solidFill>
              </a:rPr>
              <a:t>А. </a:t>
            </a:r>
            <a:r>
              <a:rPr lang="ru-RU" sz="3600" dirty="0"/>
              <a:t>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касается</a:t>
            </a:r>
            <a:r>
              <a:rPr lang="ru-RU" sz="3600" dirty="0"/>
              <a:t> большей окружности </a:t>
            </a:r>
            <a:r>
              <a:rPr lang="ru-RU" sz="3600" b="1" dirty="0">
                <a:solidFill>
                  <a:srgbClr val="FF0000"/>
                </a:solidFill>
              </a:rPr>
              <a:t>внешним</a:t>
            </a:r>
            <a:r>
              <a:rPr lang="ru-RU" sz="3600" dirty="0"/>
              <a:t> образом.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Б.</a:t>
            </a:r>
            <a:r>
              <a:rPr lang="ru-RU" sz="3600" dirty="0"/>
              <a:t> Меньшая окружность </a:t>
            </a:r>
            <a:r>
              <a:rPr lang="ru-RU" sz="3600" b="1" dirty="0">
                <a:solidFill>
                  <a:srgbClr val="FF0000"/>
                </a:solidFill>
              </a:rPr>
              <a:t>пересекает</a:t>
            </a:r>
            <a:r>
              <a:rPr lang="ru-RU" sz="3600" dirty="0"/>
              <a:t> большую окружность.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В.</a:t>
            </a:r>
            <a:r>
              <a:rPr lang="ru-RU" sz="3600" dirty="0"/>
              <a:t> 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касается</a:t>
            </a:r>
            <a:r>
              <a:rPr lang="ru-RU" sz="3600" dirty="0"/>
              <a:t> большей окружности </a:t>
            </a:r>
            <a:r>
              <a:rPr lang="ru-RU" sz="3600" b="1" dirty="0">
                <a:solidFill>
                  <a:srgbClr val="FF0000"/>
                </a:solidFill>
              </a:rPr>
              <a:t>внутренним</a:t>
            </a:r>
            <a:r>
              <a:rPr lang="ru-RU" sz="3600" dirty="0"/>
              <a:t> образом.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0000FF"/>
                </a:solidFill>
              </a:rPr>
              <a:t>Г. </a:t>
            </a:r>
            <a:r>
              <a:rPr lang="ru-RU" sz="3600" dirty="0"/>
              <a:t>Меньшая окружность </a:t>
            </a:r>
            <a:r>
              <a:rPr lang="ru-RU" sz="3600" b="1" dirty="0">
                <a:solidFill>
                  <a:srgbClr val="0000FF"/>
                </a:solidFill>
              </a:rPr>
              <a:t>целиком лежит </a:t>
            </a:r>
            <a:r>
              <a:rPr lang="ru-RU" sz="3600" dirty="0"/>
              <a:t>в большей окружности.</a:t>
            </a:r>
          </a:p>
          <a:p>
            <a:pPr marL="0" indent="0">
              <a:buNone/>
            </a:pPr>
            <a:r>
              <a:rPr lang="ru-RU" sz="3600" dirty="0"/>
              <a:t> 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равно сумме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2.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равно разности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3.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меньше разности двух радиусов.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4.</a:t>
            </a:r>
            <a:r>
              <a:rPr lang="ru-RU" sz="3600" dirty="0" smtClean="0"/>
              <a:t> Расстояние </a:t>
            </a:r>
            <a:r>
              <a:rPr lang="ru-RU" sz="3600" dirty="0"/>
              <a:t>между центрами меньше суммы двух радиусов, но больше разности.</a:t>
            </a:r>
          </a:p>
          <a:p>
            <a:pPr marL="0" indent="0" algn="ctr">
              <a:buNone/>
            </a:pP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097886"/>
              </p:ext>
            </p:extLst>
          </p:nvPr>
        </p:nvGraphicFramePr>
        <p:xfrm>
          <a:off x="2843808" y="5445224"/>
          <a:ext cx="3282950" cy="91313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818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1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А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Б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В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FF"/>
                          </a:solidFill>
                          <a:effectLst/>
                        </a:rPr>
                        <a:t>Г</a:t>
                      </a:r>
                      <a:endParaRPr lang="ru-RU" sz="2800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4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0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Подведение итогов.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9480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839" y="116632"/>
            <a:ext cx="3291858" cy="18516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08920"/>
            <a:ext cx="5970240" cy="44776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>
              <a:ln>
                <a:solidFill>
                  <a:schemeClr val="tx1"/>
                </a:solidFill>
              </a:ln>
              <a:solidFill>
                <a:srgbClr val="FFC000"/>
              </a:solidFill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Arial Black" pitchFamily="34" charset="0"/>
              </a:rPr>
              <a:t>«Лучшая инжиниринговая компания пяти континентов 2018»</a:t>
            </a:r>
          </a:p>
          <a:p>
            <a:pPr marL="0" indent="0" algn="ctr">
              <a:buNone/>
            </a:pPr>
            <a:endParaRPr lang="ru-RU" dirty="0">
              <a:ln>
                <a:solidFill>
                  <a:schemeClr val="tx1"/>
                </a:solidFill>
              </a:ln>
              <a:solidFill>
                <a:srgbClr val="FFC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1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Домашнее задание:</a:t>
            </a:r>
            <a:endParaRPr lang="ru-RU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Arial Black" pitchFamily="34" charset="0"/>
              </a:rPr>
              <a:t>  </a:t>
            </a:r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№ 286, 287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FFC000"/>
                </a:solidFill>
                <a:latin typeface="Arial Black" pitchFamily="34" charset="0"/>
              </a:rPr>
              <a:t>*№ 288 - по желанию.</a:t>
            </a:r>
            <a:endParaRPr lang="ru-RU" sz="44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3269457" cy="304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Arial Black" pitchFamily="34" charset="0"/>
              </a:rPr>
              <a:t>«Две окружности»</a:t>
            </a:r>
            <a:endParaRPr lang="ru-RU" sz="6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8718412" cy="3017912"/>
          </a:xfrm>
        </p:spPr>
      </p:pic>
    </p:spTree>
    <p:extLst>
      <p:ext uri="{BB962C8B-B14F-4D97-AF65-F5344CB8AC3E}">
        <p14:creationId xmlns:p14="http://schemas.microsoft.com/office/powerpoint/2010/main" val="31958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46388"/>
            <a:ext cx="6876256" cy="49116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7200" b="1" cap="all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00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 НОВЫХ ВСТРЕЧ!</a:t>
            </a:r>
            <a:endParaRPr lang="ru-RU" sz="7200" b="1" cap="all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0000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848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8673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ИНЖИНИРИНГОВАЯ КОМПАНИЯ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89" y="2233353"/>
            <a:ext cx="1582963" cy="1933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667" y="1700808"/>
            <a:ext cx="3823691" cy="2676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936056"/>
            <a:ext cx="2304256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852" y="3936056"/>
            <a:ext cx="2743888" cy="2743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06" y="2059974"/>
            <a:ext cx="614328" cy="3849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4" r="33653"/>
          <a:stretch/>
        </p:blipFill>
        <p:spPr>
          <a:xfrm rot="19430219">
            <a:off x="6143712" y="5390167"/>
            <a:ext cx="561193" cy="888132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>
            <a:off x="1373370" y="1141512"/>
            <a:ext cx="0" cy="847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1141512"/>
            <a:ext cx="0" cy="243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84011" y="1104245"/>
            <a:ext cx="0" cy="884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142576" y="1104245"/>
            <a:ext cx="0" cy="2296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81085" y="6324320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СПИКЕР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6360" y="4324454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73533" y="4324454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ИНЖЕНЕРЫ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4308" y="6363233"/>
            <a:ext cx="1339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МЕНЕДЖЕР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39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006" y="5163066"/>
            <a:ext cx="894834" cy="894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688" y="1763689"/>
            <a:ext cx="912125" cy="912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33" y="1763689"/>
            <a:ext cx="912126" cy="9121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36" y="5085184"/>
            <a:ext cx="945840" cy="9458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278" y="1700630"/>
            <a:ext cx="975184" cy="97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6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6419056" cy="3845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+ 0,8=</a:t>
            </a:r>
            <a:endParaRPr lang="ru-RU" sz="15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527"/>
            <a:ext cx="2116904" cy="2708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72200" y="1844824"/>
            <a:ext cx="261321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000" dirty="0" smtClean="0">
                <a:solidFill>
                  <a:srgbClr val="FF0000"/>
                </a:solidFill>
              </a:rPr>
              <a:t>5,8</a:t>
            </a:r>
            <a:endParaRPr lang="ru-RU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7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6419056" cy="3845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0,76-0,3=</a:t>
            </a:r>
            <a:endParaRPr lang="ru-RU" sz="1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527"/>
            <a:ext cx="2116904" cy="2708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4168" y="1827668"/>
            <a:ext cx="29113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dirty="0" smtClean="0">
                <a:solidFill>
                  <a:srgbClr val="FF0000"/>
                </a:solidFill>
              </a:rPr>
              <a:t>0,46</a:t>
            </a:r>
            <a:endParaRPr lang="ru-RU" sz="1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18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27667"/>
            <a:ext cx="6419056" cy="3845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2,1 3=</a:t>
            </a:r>
            <a:endParaRPr lang="ru-RU" sz="13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527"/>
            <a:ext cx="2116904" cy="2708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4" y="1827667"/>
            <a:ext cx="228940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dirty="0" smtClean="0">
                <a:solidFill>
                  <a:srgbClr val="FF0000"/>
                </a:solidFill>
              </a:rPr>
              <a:t>6,3</a:t>
            </a:r>
            <a:endParaRPr lang="ru-RU" sz="13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7015" y="1187740"/>
            <a:ext cx="6383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0" dirty="0" smtClean="0">
                <a:solidFill>
                  <a:srgbClr val="0000FF"/>
                </a:solidFill>
              </a:rPr>
              <a:t>.</a:t>
            </a:r>
            <a:endParaRPr lang="ru-RU" sz="1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59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444</Words>
  <Application>Microsoft Office PowerPoint</Application>
  <PresentationFormat>Экран (4:3)</PresentationFormat>
  <Paragraphs>140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Arial</vt:lpstr>
      <vt:lpstr>Arial Black</vt:lpstr>
      <vt:lpstr>Calibri</vt:lpstr>
      <vt:lpstr>Times New Roman</vt:lpstr>
      <vt:lpstr>Тема Office</vt:lpstr>
      <vt:lpstr>Презентация к уроку по теме «Две окружности». 6 класс</vt:lpstr>
      <vt:lpstr>Презентация PowerPoint</vt:lpstr>
      <vt:lpstr>Презентация PowerPoint</vt:lpstr>
      <vt:lpstr>Презентация PowerPoint</vt:lpstr>
      <vt:lpstr>ИНЖИНИРИНГОВАЯ КОМПАНИЯ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КАКОМ РИСУНКЕ ИЗОБРАЖЕНА ОКРУЖНОСТЬ?</vt:lpstr>
      <vt:lpstr>НА КАКОМ РИСУНКЕ ИЗОБРАЖЕН РАДИУС?</vt:lpstr>
      <vt:lpstr>Презентация PowerPoint</vt:lpstr>
      <vt:lpstr>Презентация PowerPoint</vt:lpstr>
      <vt:lpstr>Презентация PowerPoint</vt:lpstr>
      <vt:lpstr>«МЕЖДУНАРОДНАЯ КОНФЕРЕНЦИЯ ИНЖИНИРИНГОВЫХ КОМПАНИЙ  ПО ОБМЕНУ ОПЫТОМ»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</vt:lpstr>
      <vt:lpstr>Презентация PowerPoint</vt:lpstr>
      <vt:lpstr>УПРАЖНЕНИЯ</vt:lpstr>
      <vt:lpstr>Презентация PowerPoint</vt:lpstr>
      <vt:lpstr>УПРАЖНЕНИЯ</vt:lpstr>
      <vt:lpstr>Презентация PowerPoint</vt:lpstr>
      <vt:lpstr>УПРАЖНЕНИЯ</vt:lpstr>
      <vt:lpstr>Презентация PowerPoint</vt:lpstr>
      <vt:lpstr>УПРАЖНЕНИЯ</vt:lpstr>
      <vt:lpstr>УПРАЖНЕНИЯ</vt:lpstr>
      <vt:lpstr>Подведение итогов.</vt:lpstr>
      <vt:lpstr>Презентация PowerPoint</vt:lpstr>
      <vt:lpstr>Домашнее задание:</vt:lpstr>
      <vt:lpstr>«Две окружности»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Гимназия №5</dc:creator>
  <cp:lastModifiedBy>Samat</cp:lastModifiedBy>
  <cp:revision>41</cp:revision>
  <dcterms:created xsi:type="dcterms:W3CDTF">2018-12-09T10:21:19Z</dcterms:created>
  <dcterms:modified xsi:type="dcterms:W3CDTF">2020-08-26T19:09:58Z</dcterms:modified>
</cp:coreProperties>
</file>