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922" y="38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11560" y="404664"/>
            <a:ext cx="79208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ИНДИВИДУАЛЬНЫЙ ПРОЕКТ</a:t>
            </a:r>
            <a:br>
              <a:rPr kumimoji="0" lang="ru-RU" sz="3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Calibri"/>
                <a:cs typeface="Times New Roman"/>
              </a:rPr>
            </a:br>
            <a:r>
              <a:rPr kumimoji="0" lang="ru-RU" sz="3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по литературному чтению</a:t>
            </a:r>
            <a:br>
              <a:rPr kumimoji="0" lang="ru-RU" sz="3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Calibri"/>
                <a:cs typeface="Times New Roman"/>
              </a:rPr>
            </a:b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24759" y="1916832"/>
            <a:ext cx="813690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100" b="1" i="1" u="none" strike="noStrike" kern="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/>
                <a:ea typeface="Calibri"/>
                <a:cs typeface="Times New Roman"/>
              </a:rPr>
              <a:t>«</a:t>
            </a:r>
            <a:r>
              <a:rPr kumimoji="0" lang="ru-RU" sz="3100" b="1" i="1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</a:rPr>
              <a:t>Образ школьника в произведениях  детской русской литературы  XX – начала XXI веков»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100" b="1" i="1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i="1" kern="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Подготовила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i="1" kern="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у</a:t>
            </a:r>
            <a:r>
              <a:rPr kumimoji="0" lang="ru-RU" sz="2400" b="1" i="1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libri"/>
                <a:cs typeface="Times New Roman"/>
              </a:rPr>
              <a:t>читель</a:t>
            </a:r>
            <a:r>
              <a:rPr kumimoji="0" lang="ru-RU" sz="2400" b="1" i="1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libri"/>
                <a:cs typeface="Times New Roman"/>
              </a:rPr>
              <a:t> начальных классов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i="1" kern="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МБОУ ЦО №31 имени Романа Петровича </a:t>
            </a:r>
            <a:r>
              <a:rPr lang="ru-RU" sz="2400" b="1" i="1" kern="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Стащенко</a:t>
            </a:r>
            <a:endParaRPr lang="ru-RU" sz="2400" b="1" i="1" kern="0" dirty="0">
              <a:solidFill>
                <a:prstClr val="black"/>
              </a:solidFill>
              <a:latin typeface="Times New Roman"/>
              <a:ea typeface="Calibri"/>
              <a:cs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libri"/>
                <a:cs typeface="Times New Roman"/>
              </a:rPr>
              <a:t>Грызлова Светлана Александровна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400" b="1" i="1" kern="0" dirty="0">
              <a:solidFill>
                <a:prstClr val="black"/>
              </a:solidFill>
              <a:latin typeface="Times New Roman"/>
              <a:ea typeface="Calibri"/>
              <a:cs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1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Calibri"/>
              <a:cs typeface="Times New Roman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i="1" kern="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город Тула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libri"/>
                <a:cs typeface="Times New Roman"/>
              </a:rPr>
              <a:t>2026 г. </a:t>
            </a:r>
            <a:br>
              <a:rPr kumimoji="0" lang="ru-RU" sz="2400" b="1" i="1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Calibri"/>
                <a:cs typeface="Times New Roman"/>
              </a:rPr>
            </a:br>
            <a:endParaRPr kumimoji="0" lang="ru-RU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698880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7" y="-25258"/>
            <a:ext cx="9177677" cy="6883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74537" y="116632"/>
            <a:ext cx="59612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Методологический аппарат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93765" y="1132811"/>
            <a:ext cx="307464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ОБЪЕКТ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880014" y="2717349"/>
            <a:ext cx="3070751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ПРЕДМЕТ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53177" y="4529992"/>
            <a:ext cx="3070751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ЦЕЛЬ</a:t>
            </a:r>
          </a:p>
        </p:txBody>
      </p:sp>
      <p:sp>
        <p:nvSpPr>
          <p:cNvPr id="6" name="Стрелка вправо 5"/>
          <p:cNvSpPr/>
          <p:nvPr/>
        </p:nvSpPr>
        <p:spPr>
          <a:xfrm>
            <a:off x="4318643" y="132520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право 6"/>
          <p:cNvSpPr/>
          <p:nvPr/>
        </p:nvSpPr>
        <p:spPr>
          <a:xfrm>
            <a:off x="4318643" y="3015093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>
            <a:off x="4290043" y="496059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718391" y="978987"/>
            <a:ext cx="31820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/>
                <a:ea typeface="Times New Roman"/>
                <a:cs typeface="Times New Roman"/>
              </a:rPr>
              <a:t>русская детская литература XX – начала XXI веков</a:t>
            </a:r>
            <a:br>
              <a:rPr lang="ru-RU" sz="2400" dirty="0">
                <a:solidFill>
                  <a:srgbClr val="333333"/>
                </a:solidFill>
                <a:latin typeface="Times New Roman"/>
                <a:ea typeface="Calibri"/>
                <a:cs typeface="Times New Roman"/>
              </a:rPr>
            </a:br>
            <a:endParaRPr lang="ru-RU" sz="2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550772" y="2636069"/>
            <a:ext cx="334968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развитие и изменение образа школьника в русской детской литературе 20- начала 21 века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268451" y="4660394"/>
            <a:ext cx="407780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изучение  развития образа школьника в произведениях детской русской литературы ХХ- начала ХХI веков.</a:t>
            </a:r>
          </a:p>
        </p:txBody>
      </p:sp>
    </p:spTree>
    <p:extLst>
      <p:ext uri="{BB962C8B-B14F-4D97-AF65-F5344CB8AC3E}">
        <p14:creationId xmlns:p14="http://schemas.microsoft.com/office/powerpoint/2010/main" val="32832999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" y="-29171"/>
            <a:ext cx="9311579" cy="698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20788" y="260648"/>
            <a:ext cx="61024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Методологический аппарат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2636912"/>
            <a:ext cx="228255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ЗАДАЧИ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702770" y="147003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изучить литературу и Интернет-ресурсы по исследуемому вопросу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627932" y="2907211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изучить этапы развития детской литературы России XX века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669113" y="414908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охарактеризовать образы школьников в произведениях различных периодов XX – начала XXI веков</a:t>
            </a:r>
          </a:p>
        </p:txBody>
      </p:sp>
      <p:sp>
        <p:nvSpPr>
          <p:cNvPr id="7" name="Стрелка вправо 6"/>
          <p:cNvSpPr/>
          <p:nvPr/>
        </p:nvSpPr>
        <p:spPr>
          <a:xfrm rot="19538349">
            <a:off x="2626500" y="2089796"/>
            <a:ext cx="793250" cy="35415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>
            <a:off x="2898610" y="3013501"/>
            <a:ext cx="752348" cy="30921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 rot="1975470">
            <a:off x="2553342" y="3769951"/>
            <a:ext cx="794159" cy="32272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78527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89" y="0"/>
            <a:ext cx="9315775" cy="6986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10870" y="188640"/>
            <a:ext cx="63184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Методологический аппарат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2780928"/>
            <a:ext cx="273630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МЕТОДЫ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913742" y="1340768"/>
            <a:ext cx="49067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анализ литературы по теме исследования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940580" y="2317141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исторический метод (изучение в хронологическом порядке)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998907" y="3287434"/>
            <a:ext cx="49640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изучение и обобщение сведений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076008" y="3933056"/>
            <a:ext cx="49067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индукция (рассуждение от частного к общему)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076008" y="4941168"/>
            <a:ext cx="475252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дедукция (рассуждение от общего к частному)</a:t>
            </a:r>
          </a:p>
        </p:txBody>
      </p:sp>
      <p:sp>
        <p:nvSpPr>
          <p:cNvPr id="9" name="Стрелка вправо 8"/>
          <p:cNvSpPr/>
          <p:nvPr/>
        </p:nvSpPr>
        <p:spPr>
          <a:xfrm>
            <a:off x="3140459" y="1698464"/>
            <a:ext cx="720080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>
            <a:off x="3119715" y="2538612"/>
            <a:ext cx="726349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>
            <a:off x="3187250" y="3955549"/>
            <a:ext cx="726492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>
            <a:off x="3223903" y="4941168"/>
            <a:ext cx="720080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>
            <a:off x="3119715" y="3293631"/>
            <a:ext cx="726349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55809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538" y="-109154"/>
            <a:ext cx="9295392" cy="6971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-546"/>
            <a:ext cx="908134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libri"/>
                <a:cs typeface="Times New Roman"/>
              </a:rPr>
              <a:t>Цитатная характеристика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libri"/>
                <a:cs typeface="Times New Roman"/>
              </a:rPr>
              <a:t>образа школьника</a:t>
            </a:r>
            <a:br>
              <a:rPr kumimoji="0" lang="ru-RU" sz="3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Calibri"/>
                <a:cs typeface="Times New Roman"/>
              </a:rPr>
            </a:b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3389" y="1124744"/>
            <a:ext cx="3827442" cy="2625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3389" y="3663425"/>
            <a:ext cx="3919537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9" y="4096286"/>
            <a:ext cx="7272808" cy="2761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13534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3927" y="-99392"/>
            <a:ext cx="9567927" cy="7175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60648"/>
            <a:ext cx="2166045" cy="3022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60648"/>
            <a:ext cx="2263899" cy="2992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4060" y="3342546"/>
            <a:ext cx="3919537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92" y="3880003"/>
            <a:ext cx="7992888" cy="2946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37506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5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76672"/>
            <a:ext cx="2808312" cy="3033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14758"/>
            <a:ext cx="2547264" cy="3095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3050" y="3474772"/>
            <a:ext cx="3517900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599" y="4118970"/>
            <a:ext cx="8080802" cy="2814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06264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074" y="239471"/>
            <a:ext cx="3901644" cy="2868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02619"/>
            <a:ext cx="3793864" cy="2805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1438" y="3194241"/>
            <a:ext cx="3919537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05064"/>
            <a:ext cx="8337396" cy="2381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74097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5" y="4510"/>
            <a:ext cx="9137985" cy="6853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10"/>
            <a:ext cx="9137985" cy="6853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0027" y="309889"/>
            <a:ext cx="2952328" cy="3320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9276" y="3699722"/>
            <a:ext cx="4529137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310" y="4438695"/>
            <a:ext cx="8358874" cy="7619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310" y="5229200"/>
            <a:ext cx="8563394" cy="1415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2565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188"/>
            <a:ext cx="9162913" cy="6872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59632" y="261295"/>
            <a:ext cx="7686677" cy="6321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  *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Распространённое явление в детской литературе  XX века −  </a:t>
            </a:r>
            <a:r>
              <a:rPr lang="ru-RU" b="1" i="1" dirty="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рассказ от лица героя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.  Это напрямую  позволяет читателю видеть мир глазами ребёнка. </a:t>
            </a:r>
          </a:p>
          <a:p>
            <a:pPr lvl="0" algn="just">
              <a:lnSpc>
                <a:spcPct val="150000"/>
              </a:lnSpc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  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* </a:t>
            </a:r>
            <a:r>
              <a:rPr lang="ru-RU" b="1" i="1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Главными героями</a:t>
            </a:r>
            <a:r>
              <a:rPr lang="ru-RU" b="1" i="1" dirty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произведений о школе являются  в основном </a:t>
            </a:r>
            <a:r>
              <a:rPr lang="ru-RU" b="1" i="1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мальчики.  </a:t>
            </a:r>
            <a:endParaRPr lang="ru-RU" b="1" i="1" dirty="0">
              <a:solidFill>
                <a:srgbClr val="0070C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   *   В произведениях о школе за последние 100 лет изображался как положительный образ </a:t>
            </a:r>
            <a:r>
              <a:rPr lang="ru-RU" b="1" i="1" dirty="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ученика-отличника,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так и отрицательный образ </a:t>
            </a:r>
            <a:r>
              <a:rPr lang="ru-RU" b="1" i="1" dirty="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школьника-прогульщика или лент</a:t>
            </a:r>
            <a:r>
              <a:rPr lang="ru-RU" b="1" dirty="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яя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, который, всё же, стремится исправиться. </a:t>
            </a:r>
          </a:p>
          <a:p>
            <a:pPr lvl="0" algn="just">
              <a:lnSpc>
                <a:spcPct val="150000"/>
              </a:lnSpc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       * Ученики разных лет XX− начала XXI веков одинаково не хотят делать домашние задания, не всегда умеют решать задачи, любят похулиганить на уроках, отвечают у доски и получают отметки в дневник.   </a:t>
            </a:r>
          </a:p>
          <a:p>
            <a:pPr lvl="0" algn="just">
              <a:lnSpc>
                <a:spcPct val="150000"/>
              </a:lnSpc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     * Значительно изменился за 100 лет </a:t>
            </a:r>
            <a:r>
              <a:rPr lang="ru-RU" b="1" i="1" dirty="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портрет и язык литературных героев-школьников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,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так как исчезали одни школьные принадлежности и появлялись новые.  </a:t>
            </a:r>
          </a:p>
        </p:txBody>
      </p:sp>
      <p:sp>
        <p:nvSpPr>
          <p:cNvPr id="3" name="Прямоугольник 2"/>
          <p:cNvSpPr/>
          <p:nvPr/>
        </p:nvSpPr>
        <p:spPr>
          <a:xfrm rot="16200000">
            <a:off x="-1302775" y="2964705"/>
            <a:ext cx="3878975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/>
              <a:t>ВЫВОДЫ</a:t>
            </a:r>
          </a:p>
        </p:txBody>
      </p:sp>
    </p:spTree>
    <p:extLst>
      <p:ext uri="{BB962C8B-B14F-4D97-AF65-F5344CB8AC3E}">
        <p14:creationId xmlns:p14="http://schemas.microsoft.com/office/powerpoint/2010/main" val="40122078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7352C39-0E77-270C-B1BF-3F9B54B4C1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1ED5A7F-055E-649C-00E1-AFA402195323}"/>
              </a:ext>
            </a:extLst>
          </p:cNvPr>
          <p:cNvSpPr txBox="1"/>
          <p:nvPr/>
        </p:nvSpPr>
        <p:spPr>
          <a:xfrm>
            <a:off x="395536" y="-1909048"/>
            <a:ext cx="8568951" cy="8593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lang="ru-RU" sz="3600" b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Список произведений детской литературы о школе и школьниках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А.Барто “Стихи”.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Астафьев В. 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Фотография, на которой меня нет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Белых Г., Пантелеев Л. 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Республика Ш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Д”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Белых Г., Пантелеев Л. 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Республика Шкид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Бородицкая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М. 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Прогульщик и прогульщица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”. 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Булычёв К. “Сто лет тому вперёд”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Голявкин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А. 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Тетрадки под дождём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Д.Кедрин “Задача”.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Давыдычев Л. 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Жизнь Ивана Семёнова, второклассника и второгодника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Драгунский В. 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Главные реки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Фантомас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 любит Мишка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Дружинина М. 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Лекарство от контрольной. 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 такое пер-пен-ди-ку-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ляр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или Весёлые школьные истории. 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Мой весёлый выходной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7857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9AF03FE-3F62-672E-014B-797FF30718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9E0757D-0C8B-F19B-4C81-2C2976B64017}"/>
              </a:ext>
            </a:extLst>
          </p:cNvPr>
          <p:cNvSpPr txBox="1"/>
          <p:nvPr/>
        </p:nvSpPr>
        <p:spPr>
          <a:xfrm>
            <a:off x="179512" y="-7929222"/>
            <a:ext cx="8856983" cy="15709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Жвалевский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М., Пастернак Е.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Время всегда хорошее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”.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Железников В. 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Жизнь и приключения Чудака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Чучело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Заходер Б. 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задней парте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Искандер Ф. 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Тринадцатый подвиг Геракла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Кассиль Л. 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Кондуит и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Швамбрания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Катаев Ю. 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Сын полка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Коршунов М. 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Сентябрь + сентябрь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Трагический иероглиф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Кузнецова А. 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Земной поклон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Ледерман В.  “Уроков не будет”.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Лукашина М.  «Стойка на руках на уроках ботаники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Маршак С. 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начале жизни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Нагибин Ю. 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Зимний дуб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”.  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Носов Н. 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Витя Малеев в школе и дома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Пивоварова И. 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Рассказы Люси 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иницыной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Платонов А. 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Песчаная учительница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Поляков В. 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Олух царя небесного (рассказы "Неведомая страна", "Лев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львович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 зайцы"). Рик Т. 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Чудеса в 5 а</a:t>
            </a: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”.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be-BY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2CF0FC4-61B7-D91D-2E7D-0F6A1C62C9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9911" y="2924944"/>
            <a:ext cx="5547841" cy="333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7775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599</Words>
  <Application>Microsoft Office PowerPoint</Application>
  <PresentationFormat>Экран (4:3)</PresentationFormat>
  <Paragraphs>89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ICL</dc:creator>
  <cp:lastModifiedBy>Gold</cp:lastModifiedBy>
  <cp:revision>8</cp:revision>
  <dcterms:created xsi:type="dcterms:W3CDTF">2022-05-26T09:20:39Z</dcterms:created>
  <dcterms:modified xsi:type="dcterms:W3CDTF">2026-02-01T11:30:19Z</dcterms:modified>
</cp:coreProperties>
</file>