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A719AA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3D749-DAE4-4600-98AC-346DB2AAE98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06064-9E7A-4B89-916B-BEC655E0A9E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729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3C502-1AFF-403B-9762-59EEDCF3191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7B691-ECE2-4AC4-9E86-EB4D8ECE45E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5952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1257A-E294-4AB5-A50A-1704BCC1A77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2F22C-C2CF-4EFC-9129-C28BF512D90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7949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9832C-C0DC-484C-B18E-1B401E5754F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3A19E-11A3-422C-8AB7-4829BB2451B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439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AB248-2605-450E-8D7B-5E41835DB59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229EA-58DA-45A7-9F6D-79A83FCB746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799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E1726-1A5E-4986-B4CA-6D37FDE28AD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83513-DD06-4D9E-8D72-CEF5CDDCDFD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4930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24300-0D08-42D3-A3E4-E2A016C87D0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D50B9-A33A-4EE7-9958-AD6D8788B0C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308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247D2-D168-411E-B11D-225D4994BEB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BD1BD-B4FC-417C-9ED7-5274288756B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9543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8D02A-AD84-4117-B688-C276B48B794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7732-3978-4A95-B8A1-55951FBF4AD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424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BCBEA-A168-4485-AACB-1640F367694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FE09E-BB33-443E-A73D-50A859BE797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9816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5D1E0-CE21-407E-97F0-769FDA1A741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A370C-5361-4054-B2DB-AE10C398CCC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1981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01AFF-5178-40D7-ACAB-9C6977771D62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2671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EA4AE5-CD5D-44F9-AA54-BF77FDCE739A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7642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797EB3-0F9B-4660-B6EA-F5910A757F0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1631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85D5F-0655-4CF0-A47F-BD5562BD696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47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65CA82-439B-40FD-BC6C-5FF0B48010F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8343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2DEFA-6ADE-4B63-8944-9B9F25AAEDC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799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8EF80-F8A4-4794-96E3-6017373DAC5F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2214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EF2E8-082E-4C08-A782-915089327FF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923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31F071-9242-4214-8171-08692913636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9390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A22E58-1D65-4EA0-97C3-7927E935729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5213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383DB3-E45F-4239-BFC4-11D1A8C2CCF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2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C78CA8-5BC8-4317-A103-8CE8BE898C8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8F5AB00-905D-4C40-960B-96C41283169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299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6BA5919-F613-4848-AF66-7086B4FAE7F3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95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6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&amp;Kcy;&amp;acy;&amp;rcy;&amp;tcy;&amp;icy;&amp;ncy;&amp;kcy;&amp;icy; &amp;pcy;&amp;ocy; &amp;zcy;&amp;acy;&amp;pcy;&amp;rcy;&amp;ocy;&amp;scy;&amp;ucy; &amp;dcy;&amp;iecy;&amp;tcy;&amp;scy;&amp;kcy;&amp;acy;&amp;yacy; &amp;scy;&amp;chcy;&amp;iecy;&amp;tcy;&amp;ncy;&amp;acy;&amp;yacy; &amp;mcy;&amp;acy;&amp;shcy;&amp;icy;&amp;ncy;&amp;kcy;&amp;acy; &amp;gcy;&amp;icy;&amp;fcy; &amp;acy;&amp;ncy;&amp;icy;&amp;mcy;&amp;acy;&amp;tscy;&amp;icy;&amp;yacy;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122" y="33771"/>
            <a:ext cx="2457450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3331" y="1300600"/>
            <a:ext cx="661161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Урок математики</a:t>
            </a:r>
          </a:p>
          <a:p>
            <a:pPr algn="ctr"/>
            <a:r>
              <a:rPr lang="ru-RU" sz="66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 5 классе</a:t>
            </a:r>
            <a:endParaRPr lang="ru-RU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4" name="Picture 6" descr="&amp;Kcy;&amp;acy;&amp;rcy;&amp;tcy;&amp;icy;&amp;ncy;&amp;kcy;&amp;icy; &amp;pcy;&amp;ocy; &amp;zcy;&amp;acy;&amp;pcy;&amp;rcy;&amp;ocy;&amp;scy;&amp;ucy; &amp;dcy;&amp;iecy;&amp;tcy;&amp;icy; &amp;icy;&amp;zcy; &amp;mcy;&amp;ucy;&amp;lcy;&amp;softcy;&amp;tcy;&amp;icy;&amp;kcy;&amp;acy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501" y="3963626"/>
            <a:ext cx="4150160" cy="227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25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0596" y="764704"/>
            <a:ext cx="806092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«Счетная машинка»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100" name="Picture 4" descr="&amp;Kcy;&amp;acy;&amp;rcy;&amp;tcy;&amp;icy;&amp;ncy;&amp;kcy;&amp;icy; &amp;pcy;&amp;ocy; &amp;zcy;&amp;acy;&amp;pcy;&amp;rcy;&amp;ocy;&amp;scy;&amp;ucy; &amp;scy;&amp;chcy;&amp;icy;&amp;tcy;&amp;acy;&amp;tcy;&amp;softcy; &amp;mcy;&amp;ucy;&amp;lcy;&amp;softcy;&amp;tcy; &amp;gcy;&amp;icy;&amp;f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61048"/>
            <a:ext cx="3384376" cy="1873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&amp;Kcy;&amp;acy;&amp;rcy;&amp;tcy;&amp;icy;&amp;ncy;&amp;kcy;&amp;icy; &amp;pcy;&amp;ocy; &amp;zcy;&amp;acy;&amp;pcy;&amp;rcy;&amp;ocy;&amp;scy;&amp;ucy; &amp;scy;&amp;chcy;&amp;icy;&amp;tcy;&amp;acy;&amp;tcy;&amp;softcy; &amp;mcy;&amp;ucy;&amp;lcy;&amp;softcy;&amp;tcy; &amp;gcy;&amp;icy;&amp;fcy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3474640" cy="211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920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chemeClr val="accent2">
                    <a:lumMod val="75000"/>
                  </a:schemeClr>
                </a:solidFill>
              </a:rPr>
              <a:t>Отгадай слово!</a:t>
            </a:r>
            <a:endParaRPr lang="ru-RU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561875"/>
            <a:ext cx="80648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Каждый может за версту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Видеть дробную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Над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чертой -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_____________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Под чертою -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_____________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Дробь такую непременно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Надо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звать_____________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3928" y="2031814"/>
            <a:ext cx="2162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черту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2589840"/>
            <a:ext cx="21064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числитель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16425" y="3085369"/>
            <a:ext cx="25111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знаменатель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06630" y="3991637"/>
            <a:ext cx="35329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обыкновенной</a:t>
            </a:r>
          </a:p>
        </p:txBody>
      </p:sp>
      <p:pic>
        <p:nvPicPr>
          <p:cNvPr id="3074" name="Picture 2" descr="&amp;Kcy;&amp;acy;&amp;rcy;&amp;tcy;&amp;icy;&amp;ncy;&amp;kcy;&amp;icy; &amp;pcy;&amp;ocy; &amp;zcy;&amp;acy;&amp;pcy;&amp;rcy;&amp;ocy;&amp;scy;&amp;ucy; &amp;gcy;&amp;iecy;&amp;rcy;&amp;ocy;&amp;icy; &amp;dcy;&amp;iecy;&amp;tcy;&amp;scy;&amp;kcy;&amp;icy;&amp;khcy; &amp;mcy;&amp;ucy;&amp;lcy;&amp;softcy;&amp;tcy;&amp;fcy;&amp;icy;&amp;lcy;&amp;softcy;&amp;mcy;&amp;ocy;&amp;vcy; &amp;gcy;&amp;icy;&amp;fcy; &amp;acy;&amp;ncy;&amp;icy;&amp;mcy;&amp;acy;&amp;tscy;&amp;icy;&amp;yacy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123" y="3199558"/>
            <a:ext cx="260032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1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188640"/>
            <a:ext cx="88924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Разбить числа на две группы</a:t>
            </a:r>
            <a:endParaRPr lang="ru-RU" sz="5400" b="1" u="sng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42958" y="1342509"/>
                <a:ext cx="8712968" cy="12926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ru-RU" sz="5400" b="1" i="1">
                            <a:latin typeface="Cambria Math"/>
                          </a:rPr>
                          <m:t>𝟓</m:t>
                        </m:r>
                      </m:den>
                    </m:f>
                    <m:r>
                      <a:rPr lang="ru-RU" sz="5400" b="1" i="0" smtClean="0">
                        <a:latin typeface="Cambria Math"/>
                      </a:rPr>
                      <m:t>;</m:t>
                    </m:r>
                  </m:oMath>
                </a14:m>
                <a:r>
                  <a:rPr lang="ru-RU" sz="5400" b="1" dirty="0" smtClean="0">
                    <a:latin typeface="Times New Roman" pitchFamily="18" charset="0"/>
                    <a:cs typeface="Times New Roman" pitchFamily="18" charset="0"/>
                  </a:rPr>
                  <a:t>8;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>
                            <a:latin typeface="Cambria Math"/>
                          </a:rPr>
                          <m:t>𝟑𝟎</m:t>
                        </m:r>
                      </m:num>
                      <m:den>
                        <m:r>
                          <a:rPr lang="ru-RU" sz="5400" b="1" i="1">
                            <a:latin typeface="Cambria Math"/>
                          </a:rPr>
                          <m:t>𝟏𝟒</m:t>
                        </m:r>
                      </m:den>
                    </m:f>
                    <m:r>
                      <a:rPr lang="ru-RU" sz="5400" b="1" i="0" smtClean="0">
                        <a:latin typeface="Cambria Math"/>
                      </a:rPr>
                      <m:t>;</m:t>
                    </m:r>
                    <m:r>
                      <a:rPr lang="ru-RU" sz="5400" b="1" i="1">
                        <a:latin typeface="Cambria Math"/>
                      </a:rPr>
                      <m:t>𝟓</m:t>
                    </m:r>
                    <m:f>
                      <m:fPr>
                        <m:ctrlPr>
                          <a:rPr lang="ru-RU" sz="5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ru-RU" sz="5400" b="1" i="1"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ru-RU" sz="5400" b="1" i="0" smtClean="0">
                        <a:latin typeface="Cambria Math"/>
                      </a:rPr>
                      <m:t>;</m:t>
                    </m:r>
                    <m:f>
                      <m:fPr>
                        <m:ctrlPr>
                          <a:rPr lang="ru-RU" sz="5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>
                            <a:latin typeface="Cambria Math"/>
                          </a:rPr>
                          <m:t>𝟏𝟖</m:t>
                        </m:r>
                      </m:num>
                      <m:den>
                        <m:r>
                          <a:rPr lang="ru-RU" sz="5400" b="1" i="1">
                            <a:latin typeface="Cambria Math"/>
                          </a:rPr>
                          <m:t>𝟒𝟏</m:t>
                        </m:r>
                      </m:den>
                    </m:f>
                    <m:r>
                      <a:rPr lang="ru-RU" sz="5400" b="1" i="0" smtClean="0">
                        <a:latin typeface="Cambria Math"/>
                      </a:rPr>
                      <m:t>;</m:t>
                    </m:r>
                  </m:oMath>
                </a14:m>
                <a:r>
                  <a:rPr lang="ru-RU" sz="5400" b="1" dirty="0" smtClean="0">
                    <a:latin typeface="Times New Roman" pitchFamily="18" charset="0"/>
                    <a:cs typeface="Times New Roman" pitchFamily="18" charset="0"/>
                  </a:rPr>
                  <a:t>7; 12;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>
                            <a:latin typeface="Cambria Math"/>
                          </a:rPr>
                          <m:t>𝟔𝟏</m:t>
                        </m:r>
                      </m:num>
                      <m:den>
                        <m:r>
                          <a:rPr lang="ru-RU" sz="5400" b="1" i="1">
                            <a:latin typeface="Cambria Math"/>
                          </a:rPr>
                          <m:t>𝟕𝟎</m:t>
                        </m:r>
                      </m:den>
                    </m:f>
                  </m:oMath>
                </a14:m>
                <a:endParaRPr lang="ru-RU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958" y="1342509"/>
                <a:ext cx="8712968" cy="1292662"/>
              </a:xfrm>
              <a:prstGeom prst="rect">
                <a:avLst/>
              </a:prstGeom>
              <a:blipFill rotWithShape="1">
                <a:blip r:embed="rId3"/>
                <a:stretch>
                  <a:fillRect b="-132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323528" y="3314946"/>
            <a:ext cx="56177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44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натуральные</a:t>
            </a:r>
            <a:r>
              <a:rPr lang="ru-RU" sz="36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числа</a:t>
            </a:r>
            <a:r>
              <a:rPr lang="ru-RU" sz="3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6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955320"/>
            <a:ext cx="23903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4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дроби:</a:t>
            </a:r>
            <a:endParaRPr lang="ru-RU" sz="40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41284" y="3142963"/>
            <a:ext cx="76174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8,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02140" y="3133591"/>
            <a:ext cx="76174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7,</a:t>
            </a:r>
            <a:endParaRPr lang="ru-RU" sz="6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536401" y="3189129"/>
            <a:ext cx="8771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sz="54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3096847" y="4601377"/>
                <a:ext cx="922047" cy="14773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48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4800" b="1" i="0"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ru-RU" sz="4800" b="1" i="0">
                              <a:latin typeface="Cambria Math"/>
                            </a:rPr>
                            <m:t>𝟓</m:t>
                          </m:r>
                        </m:den>
                      </m:f>
                      <m:r>
                        <a:rPr lang="ru-RU" sz="4800" b="0" i="0" smtClean="0">
                          <a:latin typeface="Cambria Math"/>
                        </a:rPr>
                        <m:t>,</m:t>
                      </m:r>
                    </m:oMath>
                  </m:oMathPara>
                </a14:m>
                <a:endParaRPr lang="ru-RU" sz="7200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847" y="4601377"/>
                <a:ext cx="922047" cy="147732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4090633" y="4590105"/>
                <a:ext cx="1143262" cy="15545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66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6600" b="1" i="0">
                            <a:solidFill>
                              <a:srgbClr val="00B050"/>
                            </a:solidFill>
                            <a:latin typeface="Cambria Math"/>
                          </a:rPr>
                          <m:t>𝟑𝟎</m:t>
                        </m:r>
                      </m:num>
                      <m:den>
                        <m:r>
                          <a:rPr lang="ru-RU" sz="66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𝟏𝟒</m:t>
                        </m:r>
                      </m:den>
                    </m:f>
                  </m:oMath>
                </a14:m>
                <a:r>
                  <a:rPr lang="ru-RU" sz="6600" b="1" dirty="0" smtClean="0">
                    <a:solidFill>
                      <a:srgbClr val="00B050"/>
                    </a:solidFill>
                  </a:rPr>
                  <a:t>,</a:t>
                </a:r>
                <a:endParaRPr lang="ru-RU" sz="66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0633" y="4590105"/>
                <a:ext cx="1143262" cy="1554593"/>
              </a:xfrm>
              <a:prstGeom prst="rect">
                <a:avLst/>
              </a:prstGeom>
              <a:blipFill rotWithShape="1">
                <a:blip r:embed="rId5"/>
                <a:stretch>
                  <a:fillRect r="-35638" b="-160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5676788" y="4629796"/>
                <a:ext cx="1290738" cy="14752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4800" b="1" i="1" smtClean="0">
                              <a:solidFill>
                                <a:schemeClr val="accent4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4800" b="1" i="0">
                              <a:solidFill>
                                <a:schemeClr val="accent4"/>
                              </a:solidFill>
                              <a:latin typeface="Cambria Math"/>
                            </a:rPr>
                            <m:t>𝟏𝟖</m:t>
                          </m:r>
                        </m:num>
                        <m:den>
                          <m:r>
                            <a:rPr lang="ru-RU" sz="4800" b="1" i="0">
                              <a:solidFill>
                                <a:schemeClr val="accent4"/>
                              </a:solidFill>
                              <a:latin typeface="Cambria Math"/>
                            </a:rPr>
                            <m:t>𝟒𝟏</m:t>
                          </m:r>
                        </m:den>
                      </m:f>
                      <m:r>
                        <a:rPr lang="ru-RU" sz="4800" b="1" i="1" smtClean="0">
                          <a:solidFill>
                            <a:schemeClr val="accent4"/>
                          </a:solidFill>
                          <a:latin typeface="Cambria Math"/>
                        </a:rPr>
                        <m:t>,</m:t>
                      </m:r>
                    </m:oMath>
                  </m:oMathPara>
                </a14:m>
                <a:endParaRPr lang="ru-RU" dirty="0">
                  <a:solidFill>
                    <a:schemeClr val="accent4"/>
                  </a:solidFill>
                </a:endParaRPr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6788" y="4629796"/>
                <a:ext cx="1290738" cy="147521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7114945" y="4624836"/>
                <a:ext cx="1061509" cy="14800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4800" b="1" i="1" smtClean="0">
                              <a:solidFill>
                                <a:schemeClr val="accent6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4800" b="1" i="0">
                              <a:solidFill>
                                <a:schemeClr val="accent6"/>
                              </a:solidFill>
                              <a:latin typeface="Cambria Math"/>
                            </a:rPr>
                            <m:t>𝟔𝟏</m:t>
                          </m:r>
                        </m:num>
                        <m:den>
                          <m:r>
                            <a:rPr lang="ru-RU" sz="4800" b="1" i="0">
                              <a:solidFill>
                                <a:schemeClr val="accent6"/>
                              </a:solidFill>
                              <a:latin typeface="Cambria Math"/>
                            </a:rPr>
                            <m:t>𝟕𝟎</m:t>
                          </m:r>
                        </m:den>
                      </m:f>
                    </m:oMath>
                  </m:oMathPara>
                </a14:m>
                <a:endParaRPr lang="ru-RU" sz="4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4945" y="4624836"/>
                <a:ext cx="1061509" cy="148002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1105720" y="1612204"/>
                <a:ext cx="6561861" cy="3405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15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𝟓</m:t>
                      </m:r>
                      <m:f>
                        <m:fPr>
                          <m:ctrlPr>
                            <a:rPr lang="ru-RU" sz="11500" b="1" i="1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11500" b="1" i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ru-RU" sz="11500" b="1" i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ru-RU" sz="115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−???</m:t>
                      </m:r>
                    </m:oMath>
                  </m:oMathPara>
                </a14:m>
                <a:endParaRPr lang="ru-RU" sz="115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720" y="1612204"/>
                <a:ext cx="6561861" cy="3405484"/>
              </a:xfrm>
              <a:prstGeom prst="rect">
                <a:avLst/>
              </a:prstGeom>
              <a:blipFill rotWithShape="1">
                <a:blip r:embed="rId8"/>
                <a:stretch>
                  <a:fillRect b="-25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7259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 animBg="1"/>
      <p:bldP spid="2" grpId="1" animBg="1"/>
      <p:bldP spid="3" grpId="0" build="allAtOnce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6" y="1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211\Desktop\Без названия (1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99" y="618302"/>
            <a:ext cx="3744416" cy="246755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4067944" y="618302"/>
            <a:ext cx="9188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500" b="1" dirty="0"/>
              <a:t>+</a:t>
            </a:r>
            <a:endParaRPr lang="ru-RU" sz="11500" dirty="0"/>
          </a:p>
        </p:txBody>
      </p:sp>
      <p:pic>
        <p:nvPicPr>
          <p:cNvPr id="7" name="Рисунок 6" descr="C:\Users\211\Desktop\39825840_images_432619468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425" y="618302"/>
            <a:ext cx="3816424" cy="24719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67587" y="3829784"/>
            <a:ext cx="1066318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3800" b="1" dirty="0"/>
              <a:t>=</a:t>
            </a:r>
            <a:endParaRPr lang="ru-RU" sz="13800" dirty="0"/>
          </a:p>
        </p:txBody>
      </p:sp>
      <p:pic>
        <p:nvPicPr>
          <p:cNvPr id="9" name="Рисунок 8" descr="C:\Users\211\Desktop\Без названия (2)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175" y="3903356"/>
            <a:ext cx="4608035" cy="259422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187624" y="197789"/>
            <a:ext cx="1888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хвойный лес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763307" y="197788"/>
            <a:ext cx="2316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лиственный лес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82060" y="3465291"/>
            <a:ext cx="23182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смешанный лес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128410" y="4583836"/>
            <a:ext cx="30469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S=6300000 </a:t>
            </a:r>
            <a:r>
              <a:rPr lang="ru-RU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</a:t>
            </a:r>
          </a:p>
        </p:txBody>
      </p:sp>
    </p:spTree>
    <p:extLst>
      <p:ext uri="{BB962C8B-B14F-4D97-AF65-F5344CB8AC3E}">
        <p14:creationId xmlns:p14="http://schemas.microsoft.com/office/powerpoint/2010/main" val="3762984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0" grpId="0"/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475656" y="1268760"/>
                <a:ext cx="6561861" cy="3405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15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𝟓</m:t>
                      </m:r>
                      <m:f>
                        <m:fPr>
                          <m:ctrlPr>
                            <a:rPr lang="ru-RU" sz="11500" b="1" i="1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11500" b="1" i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ru-RU" sz="11500" b="1" i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ru-RU" sz="115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−???</m:t>
                      </m:r>
                    </m:oMath>
                  </m:oMathPara>
                </a14:m>
                <a:endParaRPr lang="ru-RU" sz="115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268760"/>
                <a:ext cx="6561861" cy="3405484"/>
              </a:xfrm>
              <a:prstGeom prst="rect">
                <a:avLst/>
              </a:prstGeom>
              <a:blipFill rotWithShape="1">
                <a:blip r:embed="rId3"/>
                <a:stretch>
                  <a:fillRect b="-232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628274" y="908720"/>
            <a:ext cx="7887096" cy="11079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СМЕШАННОЕ ЧИСЛО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714356"/>
            <a:ext cx="864096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Тема нашего </a:t>
            </a:r>
            <a:r>
              <a:rPr lang="ru-RU" sz="5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урока</a:t>
            </a:r>
          </a:p>
          <a:p>
            <a:pPr algn="ctr"/>
            <a:r>
              <a:rPr lang="ru-RU" sz="6600" b="1" u="sng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«Смешанные </a:t>
            </a:r>
            <a:r>
              <a:rPr lang="ru-RU" sz="6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числа</a:t>
            </a:r>
            <a:r>
              <a:rPr lang="ru-RU" sz="6600" b="1" u="sng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 </a:t>
            </a:r>
            <a:endParaRPr lang="ru-RU" sz="6600" b="1" u="sng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122" name="Picture 2" descr="&amp;Kcy;&amp;acy;&amp;rcy;&amp;tcy;&amp;icy;&amp;ncy;&amp;kcy;&amp;icy; &amp;pcy;&amp;ocy; &amp;zcy;&amp;acy;&amp;pcy;&amp;rcy;&amp;ocy;&amp;scy;&amp;ucy; &amp;gcy;&amp;iecy;&amp;rcy;&amp;ocy;&amp;icy; &amp;mcy;&amp;ucy;&amp;lcy;&amp;softcy;&amp;tcy;&amp;icy;&amp;kcy;&amp;ocy;&amp;vcy; &amp;mcy;&amp;ucy;&amp;lcy;&amp;softcy;&amp;tcy; &amp;gcy;&amp;icy;&amp;fcy;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3314700"/>
            <a:ext cx="530542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19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3" grpId="0" animBg="1"/>
      <p:bldP spid="3" grpId="1" animBg="1"/>
      <p:bldP spid="3" grpId="2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336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08246" y="241119"/>
            <a:ext cx="710803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u="sng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Смешанное число</a:t>
            </a:r>
            <a:endParaRPr lang="ru-RU" sz="6600" b="1" u="sng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491881" y="1874140"/>
                <a:ext cx="2520280" cy="2706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11500" b="1" dirty="0">
                    <a:solidFill>
                      <a:srgbClr val="FFC000"/>
                    </a:solidFill>
                  </a:rPr>
                  <a:t>5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1500" b="1" i="1" smtClean="0">
                            <a:solidFill>
                              <a:srgbClr val="00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11500" b="1" i="1">
                            <a:solidFill>
                              <a:srgbClr val="0000CC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ru-RU" sz="11500" b="1" i="1">
                            <a:solidFill>
                              <a:srgbClr val="0000CC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ru-RU" b="1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1" y="1874140"/>
                <a:ext cx="2520280" cy="2706988"/>
              </a:xfrm>
              <a:prstGeom prst="rect">
                <a:avLst/>
              </a:prstGeom>
              <a:blipFill rotWithShape="1">
                <a:blip r:embed="rId3"/>
                <a:stretch>
                  <a:fillRect l="-31477" b="-1441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Выгнутая вверх стрелка 2"/>
          <p:cNvSpPr/>
          <p:nvPr/>
        </p:nvSpPr>
        <p:spPr>
          <a:xfrm>
            <a:off x="899592" y="1556792"/>
            <a:ext cx="3240360" cy="115212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Выгнутая вверх стрелка 4"/>
          <p:cNvSpPr/>
          <p:nvPr/>
        </p:nvSpPr>
        <p:spPr>
          <a:xfrm rot="10800000">
            <a:off x="4752020" y="4626972"/>
            <a:ext cx="2916324" cy="12503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5514" y="2966024"/>
            <a:ext cx="2204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C000"/>
                </a:solidFill>
              </a:rPr>
              <a:t>Целая часть</a:t>
            </a:r>
            <a:endParaRPr lang="ru-RU" sz="2800" b="1" i="1" dirty="0">
              <a:solidFill>
                <a:srgbClr val="FFC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60133" y="3933056"/>
            <a:ext cx="26164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0000CC"/>
                </a:solidFill>
              </a:rPr>
              <a:t>Д</a:t>
            </a:r>
            <a:r>
              <a:rPr lang="ru-RU" sz="2800" b="1" i="1" dirty="0" smtClean="0">
                <a:solidFill>
                  <a:srgbClr val="0000CC"/>
                </a:solidFill>
              </a:rPr>
              <a:t>робная часть</a:t>
            </a:r>
            <a:endParaRPr lang="ru-RU" sz="2800" b="1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7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27" y="-47336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11760" y="158615"/>
            <a:ext cx="388600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u="sng" dirty="0" smtClean="0">
                <a:ln w="11430"/>
                <a:solidFill>
                  <a:srgbClr val="00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Примеры</a:t>
            </a:r>
            <a:endParaRPr lang="ru-RU" sz="6600" b="1" u="sng" cap="none" spc="0" dirty="0">
              <a:ln w="11430"/>
              <a:solidFill>
                <a:srgbClr val="0000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611560" y="1452228"/>
                <a:ext cx="1800200" cy="15518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6600" b="1" dirty="0" smtClean="0">
                    <a:solidFill>
                      <a:srgbClr val="FF0000"/>
                    </a:solidFill>
                  </a:rPr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6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6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ru-RU" sz="66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endParaRPr lang="ru-RU" sz="105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452228"/>
                <a:ext cx="1800200" cy="1551835"/>
              </a:xfrm>
              <a:prstGeom prst="rect">
                <a:avLst/>
              </a:prstGeom>
              <a:blipFill rotWithShape="1">
                <a:blip r:embed="rId3"/>
                <a:stretch>
                  <a:fillRect l="-22973" b="-160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2051720" y="2946642"/>
                <a:ext cx="995785" cy="12929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5400" b="1" dirty="0" smtClean="0">
                    <a:solidFill>
                      <a:srgbClr val="FFC000"/>
                    </a:solidFill>
                  </a:rPr>
                  <a:t>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>
                            <a:solidFill>
                              <a:srgbClr val="FFC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 smtClean="0">
                            <a:solidFill>
                              <a:srgbClr val="FFC000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ru-RU" sz="5400" b="1" i="1" smtClean="0">
                            <a:solidFill>
                              <a:srgbClr val="FFC000"/>
                            </a:solidFill>
                            <a:latin typeface="Cambria Math"/>
                          </a:rPr>
                          <m:t>𝟖</m:t>
                        </m:r>
                      </m:den>
                    </m:f>
                  </m:oMath>
                </a14:m>
                <a:endParaRPr lang="ru-RU" sz="5400" dirty="0">
                  <a:solidFill>
                    <a:srgbClr val="FFC000"/>
                  </a:solidFill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1720" y="2946642"/>
                <a:ext cx="995785" cy="1292918"/>
              </a:xfrm>
              <a:prstGeom prst="rect">
                <a:avLst/>
              </a:prstGeom>
              <a:blipFill rotWithShape="1">
                <a:blip r:embed="rId4"/>
                <a:stretch>
                  <a:fillRect l="-33129" r="-1840" b="-150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3036564" y="1585757"/>
                <a:ext cx="1649811" cy="12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5400" b="1" dirty="0" smtClean="0">
                    <a:solidFill>
                      <a:srgbClr val="A719AA"/>
                    </a:solidFill>
                  </a:rPr>
                  <a:t>11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>
                            <a:solidFill>
                              <a:srgbClr val="A719AA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 smtClean="0">
                            <a:solidFill>
                              <a:srgbClr val="A719AA"/>
                            </a:solidFill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ru-RU" sz="5400" b="1" i="1" smtClean="0">
                            <a:solidFill>
                              <a:srgbClr val="A719AA"/>
                            </a:solidFill>
                            <a:latin typeface="Cambria Math"/>
                          </a:rPr>
                          <m:t>𝟏𝟏</m:t>
                        </m:r>
                      </m:den>
                    </m:f>
                  </m:oMath>
                </a14:m>
                <a:endParaRPr lang="ru-RU" sz="5400" dirty="0">
                  <a:solidFill>
                    <a:srgbClr val="A719AA"/>
                  </a:solidFill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6564" y="1585757"/>
                <a:ext cx="1649811" cy="1284775"/>
              </a:xfrm>
              <a:prstGeom prst="rect">
                <a:avLst/>
              </a:prstGeom>
              <a:blipFill rotWithShape="1">
                <a:blip r:embed="rId5"/>
                <a:stretch>
                  <a:fillRect l="-19557" b="-1516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3990576" y="3008918"/>
                <a:ext cx="1649811" cy="12926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5400" b="1" dirty="0" smtClean="0">
                    <a:solidFill>
                      <a:schemeClr val="bg2">
                        <a:lumMod val="50000"/>
                      </a:schemeClr>
                    </a:solidFill>
                  </a:rPr>
                  <a:t>23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>
                            <a:solidFill>
                              <a:schemeClr val="bg2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>
                            <a:solidFill>
                              <a:schemeClr val="bg2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ru-RU" sz="5400" b="1" i="1" smtClean="0">
                            <a:solidFill>
                              <a:schemeClr val="bg2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𝟏𝟑</m:t>
                        </m:r>
                      </m:den>
                    </m:f>
                  </m:oMath>
                </a14:m>
                <a:endParaRPr lang="ru-RU" sz="5400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576" y="3008918"/>
                <a:ext cx="1649811" cy="1292662"/>
              </a:xfrm>
              <a:prstGeom prst="rect">
                <a:avLst/>
              </a:prstGeom>
              <a:blipFill rotWithShape="1">
                <a:blip r:embed="rId6"/>
                <a:stretch>
                  <a:fillRect l="-20000" b="-150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6208691" y="3004063"/>
                <a:ext cx="2000869" cy="12886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54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108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𝟏𝟑</m:t>
                        </m:r>
                      </m:num>
                      <m:den>
                        <m:r>
                          <a:rPr lang="ru-RU" sz="54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𝟏𝟕</m:t>
                        </m:r>
                      </m:den>
                    </m:f>
                  </m:oMath>
                </a14:m>
                <a:endParaRPr lang="ru-RU" sz="5400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8691" y="3004063"/>
                <a:ext cx="2000869" cy="1288686"/>
              </a:xfrm>
              <a:prstGeom prst="rect">
                <a:avLst/>
              </a:prstGeom>
              <a:blipFill rotWithShape="1">
                <a:blip r:embed="rId7"/>
                <a:stretch>
                  <a:fillRect l="-16109" b="-1564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5756312" y="4856049"/>
                <a:ext cx="1697901" cy="12886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5400" b="1" dirty="0" smtClean="0">
                    <a:solidFill>
                      <a:schemeClr val="accent6"/>
                    </a:solidFill>
                  </a:rPr>
                  <a:t>301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400" b="1" i="1">
                            <a:solidFill>
                              <a:schemeClr val="accent6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5400" b="1" i="1" smtClean="0">
                            <a:solidFill>
                              <a:schemeClr val="accent6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ru-RU" sz="5400" b="1" i="1" smtClean="0">
                            <a:solidFill>
                              <a:schemeClr val="accent6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endParaRPr lang="ru-RU" sz="54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6312" y="4856049"/>
                <a:ext cx="1697901" cy="1288686"/>
              </a:xfrm>
              <a:prstGeom prst="rect">
                <a:avLst/>
              </a:prstGeom>
              <a:blipFill rotWithShape="1">
                <a:blip r:embed="rId8"/>
                <a:stretch>
                  <a:fillRect l="-18996" r="-717" b="-1564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194" name="Picture 2" descr="&amp;Kcy;&amp;acy;&amp;rcy;&amp;tcy;&amp;icy;&amp;ncy;&amp;kcy;&amp;icy; &amp;pcy;&amp;ocy; &amp;zcy;&amp;acy;&amp;pcy;&amp;rcy;&amp;ocy;&amp;scy;&amp;ucy; &amp;gcy;&amp;iecy;&amp;rcy;&amp;ocy;&amp;icy; &amp;mcy;&amp;ucy;&amp;lcy;&amp;softcy;&amp;tcy;&amp;icy;&amp;kcy;&amp;ocy;&amp;vcy; &amp;mcy;&amp;ucy;&amp;lcy;&amp;softcy;&amp;tcy; &amp;gcy;&amp;icy;&amp;fcy;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8615"/>
            <a:ext cx="214312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03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7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69895" y="241119"/>
            <a:ext cx="18473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6600" b="1" u="sng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55871"/>
            <a:ext cx="86781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Задача. </a:t>
            </a:r>
            <a:r>
              <a:rPr lang="ru-RU" sz="3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разделить 3 яблока между двумя ребятами?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496" b="19350"/>
          <a:stretch>
            <a:fillRect/>
          </a:stretch>
        </p:blipFill>
        <p:spPr bwMode="auto">
          <a:xfrm>
            <a:off x="2000232" y="1500174"/>
            <a:ext cx="2071702" cy="166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000504"/>
            <a:ext cx="2281238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18"/>
          <a:stretch>
            <a:fillRect/>
          </a:stretch>
        </p:blipFill>
        <p:spPr bwMode="auto">
          <a:xfrm>
            <a:off x="4071935" y="1428737"/>
            <a:ext cx="2071702" cy="172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" name="Стрелка вниз 13"/>
          <p:cNvSpPr/>
          <p:nvPr/>
        </p:nvSpPr>
        <p:spPr>
          <a:xfrm rot="2067943">
            <a:off x="2408357" y="3212653"/>
            <a:ext cx="78581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8" name="Picture 4" descr="https://static8.depositphotos.com/1048238/797/i/950/depositphotos_7973011-stock-photo-apple-halve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3857628"/>
            <a:ext cx="3143272" cy="1682142"/>
          </a:xfrm>
          <a:prstGeom prst="rect">
            <a:avLst/>
          </a:prstGeom>
          <a:noFill/>
        </p:spPr>
      </p:pic>
      <p:sp>
        <p:nvSpPr>
          <p:cNvPr id="15" name="Стрелка вниз 14"/>
          <p:cNvSpPr/>
          <p:nvPr/>
        </p:nvSpPr>
        <p:spPr>
          <a:xfrm rot="19654644">
            <a:off x="5045469" y="3210088"/>
            <a:ext cx="78581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152" name="Object 8"/>
          <p:cNvGraphicFramePr>
            <a:graphicFrameLocks noChangeAspect="1"/>
          </p:cNvGraphicFramePr>
          <p:nvPr/>
        </p:nvGraphicFramePr>
        <p:xfrm>
          <a:off x="2928926" y="4286256"/>
          <a:ext cx="2451832" cy="205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Формула" r:id="rId8" imgW="469800" imgH="393480" progId="Equation.3">
                  <p:embed/>
                </p:oleObj>
              </mc:Choice>
              <mc:Fallback>
                <p:oleObj name="Формула" r:id="rId8" imgW="469800" imgH="393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4286256"/>
                        <a:ext cx="2451832" cy="205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1647892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00063" y="428625"/>
            <a:ext cx="8072437" cy="5929313"/>
          </a:xfrm>
          <a:prstGeom prst="ellipse">
            <a:avLst/>
          </a:prstGeom>
          <a:ln w="76200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857250" y="1857375"/>
            <a:ext cx="3660775" cy="2373313"/>
          </a:xfrm>
          <a:prstGeom prst="ellipse">
            <a:avLst/>
          </a:prstGeom>
          <a:ln w="76200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prstClr val="black"/>
                </a:solidFill>
                <a:round/>
              </a:ln>
              <a:solidFill>
                <a:prstClr val="white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572000" y="1928813"/>
            <a:ext cx="3571875" cy="2286000"/>
          </a:xfrm>
          <a:prstGeom prst="ellipse">
            <a:avLst/>
          </a:prstGeom>
          <a:ln w="76200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8" name="Прямая со стрелкой 7"/>
          <p:cNvCxnSpPr>
            <a:stCxn id="3" idx="2"/>
            <a:endCxn id="4" idx="6"/>
          </p:cNvCxnSpPr>
          <p:nvPr/>
        </p:nvCxnSpPr>
        <p:spPr>
          <a:xfrm rot="10800000" flipH="1" flipV="1">
            <a:off x="857250" y="3043238"/>
            <a:ext cx="7286625" cy="28575"/>
          </a:xfrm>
          <a:prstGeom prst="straightConnector1">
            <a:avLst/>
          </a:prstGeom>
          <a:ln w="762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6200000" flipH="1">
            <a:off x="1608138" y="3321050"/>
            <a:ext cx="5929312" cy="1588"/>
          </a:xfrm>
          <a:prstGeom prst="straightConnector1">
            <a:avLst/>
          </a:prstGeom>
          <a:ln w="762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7715250" y="2786063"/>
            <a:ext cx="431800" cy="430212"/>
          </a:xfrm>
          <a:prstGeom prst="ellipse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4357688" y="357188"/>
            <a:ext cx="428625" cy="428625"/>
          </a:xfrm>
          <a:prstGeom prst="ellipse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4357688" y="5857875"/>
            <a:ext cx="428625" cy="428625"/>
          </a:xfrm>
          <a:prstGeom prst="ellipse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57250" y="2786063"/>
            <a:ext cx="428625" cy="430212"/>
          </a:xfrm>
          <a:prstGeom prst="ellipse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8572500" y="2857500"/>
            <a:ext cx="357188" cy="357188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285750" y="2571750"/>
            <a:ext cx="357188" cy="357188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pic>
        <p:nvPicPr>
          <p:cNvPr id="3085" name="Picture 11" descr="C:\Documents and Settings\MaskoLG\Рабочий стол\i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3" y="357188"/>
            <a:ext cx="10001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Скругленный прямоугольник 14"/>
          <p:cNvSpPr/>
          <p:nvPr/>
        </p:nvSpPr>
        <p:spPr>
          <a:xfrm>
            <a:off x="214313" y="214313"/>
            <a:ext cx="8715375" cy="6429375"/>
          </a:xfrm>
          <a:prstGeom prst="roundRect">
            <a:avLst/>
          </a:prstGeom>
          <a:noFill/>
          <a:ln w="69850" cap="flat" cmpd="tri">
            <a:solidFill>
              <a:srgbClr val="7030A0"/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500063" y="2786063"/>
            <a:ext cx="357187" cy="428625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8143875" y="2857500"/>
            <a:ext cx="357188" cy="428625"/>
          </a:xfrm>
          <a:prstGeom prst="ellips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19" name="skazochnaya_melodiya.wav">
            <a:hlinkClick r:id="" action="ppaction://media"/>
          </p:cNvPr>
          <p:cNvPicPr>
            <a:picLocks noRot="1" noChangeAspect="1"/>
          </p:cNvPicPr>
          <p:nvPr>
            <a:wavAudioFile r:embed="rId1" name="skazochnaya_melodiya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642938" y="59293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09964562"/>
      </p:ext>
    </p:extLst>
  </p:cSld>
  <p:clrMapOvr>
    <a:masterClrMapping/>
  </p:clrMapOvr>
  <p:transition advTm="87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15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0" presetClass="path" presetSubtype="0" repeatCount="300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-0.03611 C 0.00104 -0.06343 0.01597 -0.0912 0.02917 -0.10995 C 0.04236 -0.1287 0.05139 -0.13634 0.07604 -0.14838 C 0.1007 -0.16042 0.15799 -0.17639 0.17708 -0.18241 C 0.19618 -0.18843 0.17396 -0.18727 0.19097 -0.18518 C 0.20799 -0.1831 0.26129 -0.17407 0.27917 -0.16944 C 0.29705 -0.16481 0.29288 -0.15995 0.29844 -0.15671 C 0.30399 -0.15347 0.30208 -0.15694 0.31215 -0.14977 C 0.32222 -0.14259 0.34549 -0.13287 0.35903 -0.11412 C 0.37257 -0.09537 0.38594 -0.05926 0.39306 -0.03773 C 0.40017 -0.0162 0.39879 0.00162 0.40156 0.01482 C 0.40434 0.02801 0.40556 0.03171 0.4099 0.0419 C 0.41458 0.05208 0.42083 0.06458 0.42917 0.07593 C 0.43733 0.08727 0.44549 0.09815 0.4599 0.10995 C 0.47465 0.12176 0.49792 0.13866 0.51649 0.14676 C 0.5349 0.15486 0.55191 0.15602 0.5717 0.1581 C 0.59149 0.16019 0.61267 0.1632 0.63559 0.15949 C 0.65833 0.15579 0.68767 0.14653 0.70799 0.13542 C 0.7283 0.12431 0.7441 0.11134 0.75799 0.09282 C 0.77188 0.07431 0.78542 0.04838 0.79097 0.02477 C 0.79653 0.00116 0.79514 -0.0294 0.79097 -0.04907 C 0.78681 -0.06875 0.77708 -0.07824 0.76545 -0.09305 C 0.75382 -0.10787 0.73872 -0.12593 0.72066 -0.13843 C 0.7026 -0.15093 0.67951 -0.16227 0.65695 -0.16805 C 0.63438 -0.17384 0.60816 -0.17407 0.58438 -0.17384 C 0.56059 -0.17361 0.53629 -0.17546 0.51441 -0.16667 C 0.49236 -0.15787 0.46875 -0.13843 0.4526 -0.1213 C 0.43629 -0.10417 0.42708 -0.08727 0.41754 -0.06458 C 0.40781 -0.0419 0.40243 -0.00741 0.39514 0.01482 C 0.38785 0.03704 0.38472 0.05139 0.37396 0.06875 C 0.3632 0.08611 0.34896 0.10463 0.33021 0.11829 C 0.31146 0.13195 0.28455 0.14306 0.26111 0.15093 C 0.2375 0.1588 0.21424 0.16505 0.18993 0.16528 C 0.16545 0.16551 0.13802 0.16181 0.11441 0.15255 C 0.0908 0.14329 0.06649 0.12639 0.04844 0.10995 C 0.03038 0.09352 0.01406 0.07963 0.00573 0.05463 C -0.0026 0.02963 -0.0066 -0.0088 -0.00278 -0.03611 Z " pathEditMode="relative" ptsTypes="aaaaaaaaaaaaaaaaaaaaaaaaaaaaaaaaaaaaa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0" presetClass="path" presetSubtype="0" repeatCount="300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857 C 0.00121 0.02269 0.00034 0.03681 -0.00643 0.05394 C -0.0132 0.07107 -0.02014 0.09352 -0.0382 0.11204 C -0.05625 0.13056 -0.09184 0.15324 -0.11493 0.16459 C -0.13802 0.17593 -0.15122 0.18009 -0.17657 0.18009 C -0.20191 0.18009 -0.24045 0.17315 -0.26702 0.16459 C -0.29358 0.15602 -0.31493 0.15116 -0.33611 0.12917 C -0.35729 0.10718 -0.38264 0.05718 -0.39358 0.03264 C -0.40452 0.0081 -0.39566 0.00301 -0.40209 -0.01829 C -0.40851 -0.03958 -0.41563 -0.07384 -0.43195 -0.09491 C -0.44827 -0.11597 -0.47813 -0.1331 -0.5 -0.14467 C -0.52188 -0.15625 -0.54028 -0.16111 -0.56268 -0.16458 C -0.58507 -0.16805 -0.60886 -0.17014 -0.63403 -0.16597 C -0.6592 -0.1618 -0.69011 -0.1537 -0.71372 -0.13889 C -0.73733 -0.12407 -0.76129 -0.09861 -0.77552 -0.07662 C -0.78976 -0.05463 -0.79532 -0.02592 -0.79896 -0.00694 C -0.80261 0.01204 -0.80278 0.01898 -0.79792 0.03704 C -0.79306 0.05509 -0.78785 0.08125 -0.77014 0.10209 C -0.75243 0.12292 -0.71667 0.14908 -0.6915 0.16181 C -0.66632 0.17454 -0.63993 0.17593 -0.6191 0.17871 C -0.59827 0.18148 -0.5842 0.18125 -0.56598 0.17871 C -0.54775 0.17616 -0.53229 0.17593 -0.50955 0.1632 C -0.48681 0.15046 -0.44948 0.12871 -0.42969 0.10209 C -0.4099 0.07546 -0.39931 0.03102 -0.39045 0.00278 C -0.3816 -0.02546 -0.39202 -0.04583 -0.37657 -0.06805 C -0.36111 -0.09028 -0.32535 -0.1162 -0.29792 -0.13055 C -0.27049 -0.14491 -0.24115 -0.15254 -0.21164 -0.15463 C -0.18212 -0.15671 -0.15087 -0.15579 -0.12118 -0.14329 C -0.0915 -0.13079 -0.05313 -0.10324 -0.03299 -0.0794 C -0.01285 -0.05555 -0.00556 -0.01319 3.33333E-6 -1.85185E-6 " pathEditMode="relative" rAng="0" ptsTypes="aaaaaaaaaaaaaaaaaaaaaaaaaaaaaA">
                                      <p:cBhvr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2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000"/>
                            </p:stCondLst>
                            <p:childTnLst>
                              <p:par>
                                <p:cTn id="2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000"/>
                            </p:stCondLst>
                            <p:childTnLst>
                              <p:par>
                                <p:cTn id="3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6 0.00857 C 0.00295 0.40278 0.00173 0.79699 0.00104 0.79583 C 0.00034 0.79468 0.00034 -0.00023 3.33333E-6 0.00139 C -0.00035 0.00301 -0.00122 0.80602 -0.00122 0.80579 C -0.00122 0.80556 -0.00018 0.13426 3.33333E-6 -7.40741E-7 " pathEditMode="relative" rAng="0" ptsTypes="aaaaA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" y="3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9000"/>
                            </p:stCondLst>
                            <p:childTnLst>
                              <p:par>
                                <p:cTn id="3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0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0"/>
                            </p:stCondLst>
                            <p:childTnLst>
                              <p:par>
                                <p:cTn id="41" presetID="0" presetClass="path" presetSubtype="0" repeatCount="200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C -1.38889E-6 0.00023 0.00278 -0.7963 0.00313 -0.79561 C 0.00347 -0.79491 -1.38889E-6 4.44444E-6 -1.38889E-6 0.00023 Z " pathEditMode="relative" rAng="0" ptsTypes="aaa">
                                      <p:cBhvr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-3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1000"/>
                            </p:stCondLst>
                            <p:childTnLst>
                              <p:par>
                                <p:cTn id="4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3000"/>
                            </p:stCondLst>
                            <p:childTnLst>
                              <p:par>
                                <p:cTn id="51" presetID="63" presetClass="path" presetSubtype="0" repeatCount="300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9098E-6 L 0.83541 0.0205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8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9000"/>
                            </p:stCondLst>
                            <p:childTnLst>
                              <p:par>
                                <p:cTn id="5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000"/>
                            </p:stCondLst>
                            <p:childTnLst>
                              <p:par>
                                <p:cTn id="5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000"/>
                            </p:stCondLst>
                            <p:childTnLst>
                              <p:par>
                                <p:cTn id="61" presetID="35" presetClass="path" presetSubtype="0" repeatCount="300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1018 L -0.85156 -0.000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600" y="-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7000"/>
                            </p:stCondLst>
                            <p:childTnLst>
                              <p:par>
                                <p:cTn id="6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000"/>
                            </p:stCondLst>
                            <p:childTnLst>
                              <p:par>
                                <p:cTn id="67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9000"/>
                            </p:stCondLst>
                            <p:childTnLst>
                              <p:par>
                                <p:cTn id="71" presetID="0" presetClass="path" presetSubtype="0" repeatCount="300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C 0.01406 -0.05231 0.04531 -0.12685 0.07865 -0.17315 C 0.11198 -0.21944 0.15712 -0.25116 0.2 -0.27801 C 0.24288 -0.30486 0.28715 -0.32454 0.33611 -0.33472 C 0.3849 -0.34491 0.45122 -0.3419 0.4934 -0.33912 C 0.53594 -0.33634 0.55156 -0.33495 0.59045 -0.31782 C 0.62934 -0.30069 0.68872 -0.26736 0.72639 -0.23704 C 0.76441 -0.20671 0.79375 -0.17361 0.81806 -0.13634 C 0.84219 -0.09907 0.86007 -0.04815 0.87118 -0.01273 C 0.88212 0.02269 0.88334 0.05046 0.88507 0.07662 C 0.88681 0.10278 0.88629 0.11597 0.88195 0.14468 C 0.87761 0.17338 0.87379 0.21204 0.85851 0.24954 C 0.84306 0.28704 0.81459 0.33704 0.78924 0.37014 C 0.76424 0.40324 0.73386 0.42755 0.70747 0.44815 C 0.68108 0.46875 0.6566 0.48148 0.6309 0.49352 C 0.60486 0.50556 0.58143 0.51319 0.55174 0.5206 C 0.52257 0.52801 0.48143 0.53519 0.45417 0.5375 C 0.42674 0.53982 0.4132 0.53819 0.38715 0.53472 C 0.36094 0.53125 0.32518 0.52454 0.29792 0.5162 C 0.27066 0.50787 0.25191 0.50139 0.22344 0.48495 C 0.19497 0.46852 0.15243 0.44074 0.12639 0.4169 C 0.1 0.39306 0.08577 0.36944 0.06806 0.3419 C 0.05035 0.31435 0.03247 0.28449 0.02014 0.25093 C 0.00781 0.21736 -0.00226 0.18287 -0.00538 0.14028 C -0.00851 0.09769 -0.01406 0.05232 -1.66667E-6 -3.7037E-7 Z " pathEditMode="relative" rAng="0" ptsTypes="aaaaaaaaaaaaaaaaaaaaaaaaa">
                                      <p:cBhvr>
                                        <p:cTn id="7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600" y="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4000"/>
                            </p:stCondLst>
                            <p:childTnLst>
                              <p:par>
                                <p:cTn id="7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4000"/>
                            </p:stCondLst>
                            <p:childTnLst>
                              <p:par>
                                <p:cTn id="7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6000"/>
                            </p:stCondLst>
                            <p:childTnLst>
                              <p:par>
                                <p:cTn id="81" presetID="0" presetClass="path" presetSubtype="0" repeatCount="300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13 -0.04745 -0.01077 -0.07777 -0.03941 -0.12615 C -0.06806 -0.17476 -0.12674 -0.25185 -0.1724 -0.29213 C -0.21806 -0.3324 -0.27448 -0.35185 -0.31389 -0.36736 C -0.3533 -0.38287 -0.38229 -0.38217 -0.40851 -0.38564 C -0.43473 -0.38912 -0.44705 -0.38981 -0.47136 -0.38865 C -0.49566 -0.3875 -0.53143 -0.3831 -0.55434 -0.3787 C -0.57726 -0.3743 -0.58976 -0.36898 -0.60868 -0.36157 C -0.62726 -0.35416 -0.64601 -0.34745 -0.66702 -0.33472 C -0.68802 -0.32199 -0.71233 -0.30463 -0.73507 -0.28495 C -0.75782 -0.26527 -0.78143 -0.24722 -0.8033 -0.21713 C -0.82518 -0.18657 -0.85174 -0.14282 -0.86598 -0.1037 C -0.88021 -0.06412 -0.88473 -0.01782 -0.88837 0.01968 C -0.89202 0.05741 -0.89184 0.08982 -0.88733 0.122 C -0.88282 0.15394 -0.87223 0.18612 -0.86181 0.21297 C -0.85139 0.23936 -0.83837 0.2595 -0.82448 0.28218 C -0.81059 0.30487 -0.80104 0.32408 -0.77882 0.34885 C -0.7566 0.37362 -0.72414 0.4095 -0.6915 0.43102 C -0.65886 0.45255 -0.62396 0.46644 -0.58299 0.47778 C -0.54219 0.48936 -0.49566 0.50047 -0.44688 0.49908 C -0.39809 0.49769 -0.33525 0.48496 -0.29063 0.46968 C -0.24584 0.45394 -0.21493 0.43496 -0.17882 0.40556 C -0.14271 0.37616 -0.09983 0.33496 -0.07344 0.29375 C -0.04705 0.25232 -0.03264 0.20649 -0.02032 0.15764 C -0.00799 0.10857 0.00312 0.04723 0 0 Z " pathEditMode="relative" ptsTypes="aaaaaaaaaaaaaaaaaaaaaaaaa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1000"/>
                            </p:stCondLst>
                            <p:childTnLst>
                              <p:par>
                                <p:cTn id="8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8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6" grpId="0" animBg="1"/>
      <p:bldP spid="16" grpId="1" animBg="1"/>
      <p:bldP spid="16" grpId="2" animBg="1"/>
      <p:bldP spid="18" grpId="0" animBg="1"/>
      <p:bldP spid="18" grpId="1" animBg="1"/>
      <p:bldP spid="18" grpId="2" animBg="1"/>
      <p:bldP spid="20" grpId="0" animBg="1"/>
      <p:bldP spid="20" grpId="1" animBg="1"/>
      <p:bldP spid="20" grpId="2" animBg="1"/>
      <p:bldP spid="5" grpId="0" animBg="1"/>
      <p:bldP spid="5" grpId="1" animBg="1"/>
      <p:bldP spid="5" grpId="2" animBg="1"/>
      <p:bldP spid="17" grpId="0" animBg="1"/>
      <p:bldP spid="17" grpId="1" animBg="1"/>
      <p:bldP spid="17" grpId="2" animBg="1"/>
      <p:bldP spid="26" grpId="0" animBg="1"/>
      <p:bldP spid="26" grpId="1" animBg="1"/>
      <p:bldP spid="26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612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7504" y="294096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sz="3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амостоятельно выполнить следующее задание:</a:t>
            </a:r>
            <a:endParaRPr lang="ru-RU" sz="3600" b="1" u="sng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Таблица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0385635"/>
                  </p:ext>
                </p:extLst>
              </p:nvPr>
            </p:nvGraphicFramePr>
            <p:xfrm>
              <a:off x="395534" y="1844824"/>
              <a:ext cx="8352932" cy="1250633"/>
            </p:xfrm>
            <a:graphic>
              <a:graphicData uri="http://schemas.openxmlformats.org/drawingml/2006/table">
                <a:tbl>
                  <a:tblPr firstRow="1" bandRow="1">
                    <a:tableStyleId>{775DCB02-9BB8-47FD-8907-85C794F793BA}</a:tableStyleId>
                  </a:tblPr>
                  <a:tblGrid>
                    <a:gridCol w="1193276"/>
                    <a:gridCol w="1193276"/>
                    <a:gridCol w="1193276"/>
                    <a:gridCol w="1193276"/>
                    <a:gridCol w="1193276"/>
                    <a:gridCol w="1193276"/>
                    <a:gridCol w="1193276"/>
                  </a:tblGrid>
                  <a:tr h="51485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800" b="1" i="1" kern="1200" smtClean="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800" b="1" i="1" kern="1200" smtClean="0">
                                    <a:solidFill>
                                      <a:schemeClr val="lt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33</m:t>
                                </m:r>
                                <m:f>
                                  <m:fPr>
                                    <m:ctrlP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dirty="0" smtClean="0"/>
                            <a:t>51</a:t>
                          </a:r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800" b="1" i="1" kern="1200" smtClean="0">
                                    <a:solidFill>
                                      <a:schemeClr val="lt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2</m:t>
                                </m:r>
                                <m:f>
                                  <m:fPr>
                                    <m:ctrlP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800" b="1" i="1" kern="1200" smtClean="0">
                                    <a:solidFill>
                                      <a:schemeClr val="lt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4</m:t>
                                </m:r>
                                <m:f>
                                  <m:fPr>
                                    <m:ctrlP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800" b="1" i="1" kern="1200" smtClean="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800" b="1" i="1" kern="1200" smtClean="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35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lt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</a:tr>
                  <a:tr h="514856">
                    <a:tc>
                      <a:txBody>
                        <a:bodyPr/>
                        <a:lstStyle/>
                        <a:p>
                          <a:pPr algn="ctr"/>
                          <a:endParaRPr lang="ru-RU" sz="3600" b="1" dirty="0">
                            <a:solidFill>
                              <a:srgbClr val="0000CC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Таблица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0385635"/>
                  </p:ext>
                </p:extLst>
              </p:nvPr>
            </p:nvGraphicFramePr>
            <p:xfrm>
              <a:off x="395534" y="1844824"/>
              <a:ext cx="8352932" cy="1250633"/>
            </p:xfrm>
            <a:graphic>
              <a:graphicData uri="http://schemas.openxmlformats.org/drawingml/2006/table">
                <a:tbl>
                  <a:tblPr firstRow="1" bandRow="1">
                    <a:tableStyleId>{775DCB02-9BB8-47FD-8907-85C794F793BA}</a:tableStyleId>
                  </a:tblPr>
                  <a:tblGrid>
                    <a:gridCol w="1193276"/>
                    <a:gridCol w="1193276"/>
                    <a:gridCol w="1193276"/>
                    <a:gridCol w="1193276"/>
                    <a:gridCol w="1193276"/>
                    <a:gridCol w="1193276"/>
                    <a:gridCol w="1193276"/>
                  </a:tblGrid>
                  <a:tr h="610553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3571" t="-5000" r="-602551" b="-1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104103" t="-5000" r="-505641" b="-1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dirty="0" smtClean="0"/>
                            <a:t>51</a:t>
                          </a:r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303061" t="-5000" r="-303061" b="-1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403061" t="-5000" r="-203061" b="-1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505641" t="-5000" r="-104103" b="-1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602551" t="-5000" r="-3571" b="-115000"/>
                          </a:stretch>
                        </a:blipFil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pPr algn="ctr"/>
                          <a:endParaRPr lang="ru-RU" sz="3600" b="1" dirty="0">
                            <a:solidFill>
                              <a:srgbClr val="0000CC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" name="Таблица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06204957"/>
                  </p:ext>
                </p:extLst>
              </p:nvPr>
            </p:nvGraphicFramePr>
            <p:xfrm>
              <a:off x="1105545" y="3717032"/>
              <a:ext cx="7056786" cy="1198242"/>
            </p:xfrm>
            <a:graphic>
              <a:graphicData uri="http://schemas.openxmlformats.org/drawingml/2006/table">
                <a:tbl>
                  <a:tblPr firstRow="1" bandRow="1">
                    <a:tableStyleId>{93296810-A885-4BE3-A3E7-6D5BEEA58F35}</a:tableStyleId>
                  </a:tblPr>
                  <a:tblGrid>
                    <a:gridCol w="1176131"/>
                    <a:gridCol w="1176131"/>
                    <a:gridCol w="1176131"/>
                    <a:gridCol w="1176131"/>
                    <a:gridCol w="1176131"/>
                    <a:gridCol w="1176131"/>
                  </a:tblGrid>
                  <a:tr h="58686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800" b="1" i="1" kern="1200" smtClean="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25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800" b="1" i="1" kern="120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4</m:t>
                                </m:r>
                                <m:f>
                                  <m:fPr>
                                    <m:ctrlP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800" b="1" i="1" kern="120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2</m:t>
                                </m:r>
                                <m:f>
                                  <m:fPr>
                                    <m:ctrlP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800" b="1" i="1" kern="1200" smtClean="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47</m:t>
                                    </m:r>
                                  </m:num>
                                  <m:den>
                                    <m:r>
                                      <a:rPr lang="ru-RU" sz="1800" b="1" i="1" kern="1200">
                                        <a:solidFill>
                                          <a:schemeClr val="bg2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</a:rPr>
                            <a:t>32</a:t>
                          </a:r>
                          <a:endParaRPr lang="ru-RU" dirty="0">
                            <a:solidFill>
                              <a:schemeClr val="bg2">
                                <a:lumMod val="1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</a:rPr>
                            <a:t>75</a:t>
                          </a:r>
                          <a:endParaRPr lang="ru-RU" dirty="0">
                            <a:solidFill>
                              <a:schemeClr val="bg2">
                                <a:lumMod val="1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</a:tr>
                  <a:tr h="586864"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3" name="Таблица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06204957"/>
                  </p:ext>
                </p:extLst>
              </p:nvPr>
            </p:nvGraphicFramePr>
            <p:xfrm>
              <a:off x="1105545" y="3717032"/>
              <a:ext cx="7056786" cy="1198242"/>
            </p:xfrm>
            <a:graphic>
              <a:graphicData uri="http://schemas.openxmlformats.org/drawingml/2006/table">
                <a:tbl>
                  <a:tblPr firstRow="1" bandRow="1">
                    <a:tableStyleId>{93296810-A885-4BE3-A3E7-6D5BEEA58F35}</a:tableStyleId>
                  </a:tblPr>
                  <a:tblGrid>
                    <a:gridCol w="1176131"/>
                    <a:gridCol w="1176131"/>
                    <a:gridCol w="1176131"/>
                    <a:gridCol w="1176131"/>
                    <a:gridCol w="1176131"/>
                    <a:gridCol w="1176131"/>
                  </a:tblGrid>
                  <a:tr h="611378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5000" r="-500000" b="-97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100000" t="-5000" r="-400000" b="-97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200000" t="-5000" r="-300000" b="-97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300000" t="-5000" r="-200000" b="-97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</a:rPr>
                            <a:t>32</a:t>
                          </a:r>
                          <a:endParaRPr lang="ru-RU" dirty="0">
                            <a:solidFill>
                              <a:schemeClr val="bg2">
                                <a:lumMod val="1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</a:rPr>
                            <a:t>75</a:t>
                          </a:r>
                          <a:endParaRPr lang="ru-RU" dirty="0">
                            <a:solidFill>
                              <a:schemeClr val="bg2">
                                <a:lumMod val="1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</a:tr>
                  <a:tr h="586864"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2" name="Прямоугольник 11"/>
          <p:cNvSpPr/>
          <p:nvPr/>
        </p:nvSpPr>
        <p:spPr>
          <a:xfrm>
            <a:off x="755576" y="2276872"/>
            <a:ext cx="5517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>
                <a:solidFill>
                  <a:srgbClr val="0000CC"/>
                </a:solidFill>
              </a:rPr>
              <a:t>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979712" y="2338427"/>
            <a:ext cx="4555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00CC"/>
                </a:solidFill>
              </a:rPr>
              <a:t>С</a:t>
            </a:r>
            <a:endParaRPr lang="ru-RU" sz="4000" b="1" dirty="0">
              <a:solidFill>
                <a:srgbClr val="0000CC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145466" y="2322994"/>
            <a:ext cx="4635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>
                <a:solidFill>
                  <a:srgbClr val="0000CC"/>
                </a:solidFill>
              </a:rPr>
              <a:t>Т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247875" y="2338427"/>
            <a:ext cx="5309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00CC"/>
                </a:solidFill>
              </a:rPr>
              <a:t>О</a:t>
            </a:r>
            <a:endParaRPr lang="ru-RU" sz="4000" b="1" dirty="0">
              <a:solidFill>
                <a:srgbClr val="0000CC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556150" y="2338427"/>
            <a:ext cx="4844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CC"/>
                </a:solidFill>
              </a:rPr>
              <a:t>Р</a:t>
            </a:r>
            <a:endParaRPr lang="ru-RU" sz="4400" b="1" dirty="0">
              <a:solidFill>
                <a:srgbClr val="0000CC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732240" y="2307704"/>
            <a:ext cx="5517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>
                <a:solidFill>
                  <a:srgbClr val="0000CC"/>
                </a:solidFill>
              </a:rPr>
              <a:t>И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956376" y="2338427"/>
            <a:ext cx="5084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CC"/>
                </a:solidFill>
              </a:rPr>
              <a:t>Я</a:t>
            </a:r>
            <a:endParaRPr lang="ru-RU" sz="4400" b="1" dirty="0">
              <a:solidFill>
                <a:srgbClr val="0000CC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15134" y="4149080"/>
            <a:ext cx="5645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Д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33786" y="4149080"/>
            <a:ext cx="5116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Р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774442" y="4179857"/>
            <a:ext cx="5661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О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048656" y="4179857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Б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180545" y="4179856"/>
            <a:ext cx="4844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Е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300826" y="4247708"/>
            <a:ext cx="5517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Й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97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336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41787" y="-115223"/>
            <a:ext cx="74409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Краткие</a:t>
            </a:r>
          </a:p>
          <a:p>
            <a:pPr algn="ctr"/>
            <a:r>
              <a:rPr lang="ru-RU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исторические </a:t>
            </a:r>
            <a:r>
              <a:rPr lang="ru-RU" sz="5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сведения </a:t>
            </a:r>
            <a:endParaRPr lang="ru-RU" sz="5400" b="1" u="sng" cap="none" spc="0" dirty="0">
              <a:ln w="11430"/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41" name="Picture 29" descr="&amp;Kcy;&amp;acy;&amp;rcy;&amp;tcy;&amp;icy;&amp;ncy;&amp;kcy;&amp;icy; &amp;pcy;&amp;ocy; &amp;zcy;&amp;acy;&amp;pcy;&amp;rcy;&amp;ocy;&amp;scy;&amp;ucy; &amp;kcy;&amp;acy;&amp;kcy; &amp;ocy;&amp;bcy;&amp;ocy;&amp;zcy;&amp;ncy;&amp;acy;&amp;chcy;&amp;acy;&amp;lcy;&amp;icy; &amp;dcy;&amp;rcy;&amp;ocy;&amp;bcy;&amp;icy; &amp;iecy;&amp;gcy;&amp;icy;&amp;pcy;&amp;tcy;&amp;yacy;&amp;ncy;&amp;iecy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66784"/>
            <a:ext cx="3228796" cy="2421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44" name="Picture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265" y="1639104"/>
            <a:ext cx="3188195" cy="2549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Прямоугольник 20"/>
              <p:cNvSpPr/>
              <p:nvPr/>
            </p:nvSpPr>
            <p:spPr>
              <a:xfrm>
                <a:off x="4978265" y="4524813"/>
                <a:ext cx="3319154" cy="2191626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5400" b="1" i="1" cap="none" spc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Cambria Math"/>
                        </a:rPr>
                        <m:t>1</m:t>
                      </m:r>
                      <m:f>
                        <m:fPr>
                          <m:ctrlPr>
                            <a:rPr lang="ru-RU" sz="5400" b="1" i="1" cap="none" spc="0" smtClean="0">
                              <a:ln w="1905"/>
                              <a:gradFill>
                                <a:gsLst>
                                  <a:gs pos="0">
                                    <a:schemeClr val="accent6">
                                      <a:shade val="20000"/>
                                      <a:satMod val="200000"/>
                                    </a:schemeClr>
                                  </a:gs>
                                  <a:gs pos="78000">
                                    <a:schemeClr val="accent6">
                                      <a:tint val="90000"/>
                                      <a:shade val="89000"/>
                                      <a:satMod val="220000"/>
                                    </a:schemeClr>
                                  </a:gs>
                                  <a:gs pos="100000">
                                    <a:schemeClr val="accent6">
                                      <a:tint val="12000"/>
                                      <a:satMod val="25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innerShdw blurRad="69850" dist="43180" dir="5400000">
                                  <a:srgbClr val="000000">
                                    <a:alpha val="65000"/>
                                  </a:srgbClr>
                                </a:inn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5400" b="1" i="1" cap="none" spc="0" smtClean="0">
                              <a:ln w="1905"/>
                              <a:gradFill>
                                <a:gsLst>
                                  <a:gs pos="0">
                                    <a:schemeClr val="accent6">
                                      <a:shade val="20000"/>
                                      <a:satMod val="200000"/>
                                    </a:schemeClr>
                                  </a:gs>
                                  <a:gs pos="78000">
                                    <a:schemeClr val="accent6">
                                      <a:tint val="90000"/>
                                      <a:shade val="89000"/>
                                      <a:satMod val="220000"/>
                                    </a:schemeClr>
                                  </a:gs>
                                  <a:gs pos="100000">
                                    <a:schemeClr val="accent6">
                                      <a:tint val="12000"/>
                                      <a:satMod val="25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innerShdw blurRad="69850" dist="43180" dir="5400000">
                                  <a:srgbClr val="000000">
                                    <a:alpha val="65000"/>
                                  </a:srgbClr>
                                </a:innerShdw>
                              </a:effectLst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ru-RU" sz="5400" b="1" i="1" cap="none" spc="0" smtClean="0">
                              <a:ln w="1905"/>
                              <a:gradFill>
                                <a:gsLst>
                                  <a:gs pos="0">
                                    <a:schemeClr val="accent6">
                                      <a:shade val="20000"/>
                                      <a:satMod val="200000"/>
                                    </a:schemeClr>
                                  </a:gs>
                                  <a:gs pos="78000">
                                    <a:schemeClr val="accent6">
                                      <a:tint val="90000"/>
                                      <a:shade val="89000"/>
                                      <a:satMod val="220000"/>
                                    </a:schemeClr>
                                  </a:gs>
                                  <a:gs pos="100000">
                                    <a:schemeClr val="accent6">
                                      <a:tint val="12000"/>
                                      <a:satMod val="25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innerShdw blurRad="69850" dist="43180" dir="5400000">
                                  <a:srgbClr val="000000">
                                    <a:alpha val="65000"/>
                                  </a:srgbClr>
                                </a:innerShdw>
                              </a:effectLst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ru-RU" sz="5400" b="1" i="1" cap="none" spc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5400" b="1" i="1" cap="none" spc="0" smtClean="0">
                              <a:ln w="1905"/>
                              <a:gradFill>
                                <a:gsLst>
                                  <a:gs pos="0">
                                    <a:schemeClr val="accent6">
                                      <a:shade val="20000"/>
                                      <a:satMod val="200000"/>
                                    </a:schemeClr>
                                  </a:gs>
                                  <a:gs pos="78000">
                                    <a:schemeClr val="accent6">
                                      <a:tint val="90000"/>
                                      <a:shade val="89000"/>
                                      <a:satMod val="220000"/>
                                    </a:schemeClr>
                                  </a:gs>
                                  <a:gs pos="100000">
                                    <a:schemeClr val="accent6">
                                      <a:tint val="12000"/>
                                      <a:satMod val="25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innerShdw blurRad="69850" dist="43180" dir="5400000">
                                  <a:srgbClr val="000000">
                                    <a:alpha val="65000"/>
                                  </a:srgbClr>
                                </a:inn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ru-RU" sz="5400" b="1" i="1" cap="none" spc="0" smtClean="0">
                                  <a:ln w="1905"/>
                                  <a:gradFill>
                                    <a:gsLst>
                                      <a:gs pos="0">
                                        <a:schemeClr val="accent6">
                                          <a:shade val="20000"/>
                                          <a:satMod val="200000"/>
                                        </a:schemeClr>
                                      </a:gs>
                                      <a:gs pos="78000">
                                        <a:schemeClr val="accent6">
                                          <a:tint val="90000"/>
                                          <a:shade val="89000"/>
                                          <a:satMod val="220000"/>
                                        </a:schemeClr>
                                      </a:gs>
                                      <a:gs pos="100000">
                                        <a:schemeClr val="accent6">
                                          <a:tint val="12000"/>
                                          <a:satMod val="255000"/>
                                        </a:schemeClr>
                                      </a:gs>
                                    </a:gsLst>
                                    <a:lin ang="5400000"/>
                                  </a:gradFill>
                                  <a:effectLst>
                                    <a:innerShdw blurRad="69850" dist="43180" dir="5400000">
                                      <a:srgbClr val="000000">
                                        <a:alpha val="65000"/>
                                      </a:srgbClr>
                                    </a:innerShdw>
                                  </a:effectLst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ru-RU" sz="5400" b="1" i="1" cap="none" spc="0" smtClean="0">
                                  <a:ln w="1905"/>
                                  <a:gradFill>
                                    <a:gsLst>
                                      <a:gs pos="0">
                                        <a:schemeClr val="accent6">
                                          <a:shade val="20000"/>
                                          <a:satMod val="200000"/>
                                        </a:schemeClr>
                                      </a:gs>
                                      <a:gs pos="78000">
                                        <a:schemeClr val="accent6">
                                          <a:tint val="90000"/>
                                          <a:shade val="89000"/>
                                          <a:satMod val="220000"/>
                                        </a:schemeClr>
                                      </a:gs>
                                      <a:gs pos="100000">
                                        <a:schemeClr val="accent6">
                                          <a:tint val="12000"/>
                                          <a:satMod val="255000"/>
                                        </a:schemeClr>
                                      </a:gs>
                                    </a:gsLst>
                                    <a:lin ang="5400000"/>
                                  </a:gradFill>
                                  <a:effectLst>
                                    <a:innerShdw blurRad="69850" dist="43180" dir="5400000">
                                      <a:srgbClr val="000000">
                                        <a:alpha val="65000"/>
                                      </a:srgbClr>
                                    </a:innerShdw>
                                  </a:effectLst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5400" b="1" i="1" cap="none" spc="0" smtClean="0">
                                  <a:ln w="1905"/>
                                  <a:gradFill>
                                    <a:gsLst>
                                      <a:gs pos="0">
                                        <a:schemeClr val="accent6">
                                          <a:shade val="20000"/>
                                          <a:satMod val="200000"/>
                                        </a:schemeClr>
                                      </a:gs>
                                      <a:gs pos="78000">
                                        <a:schemeClr val="accent6">
                                          <a:tint val="90000"/>
                                          <a:shade val="89000"/>
                                          <a:satMod val="220000"/>
                                        </a:schemeClr>
                                      </a:gs>
                                      <a:gs pos="100000">
                                        <a:schemeClr val="accent6">
                                          <a:tint val="12000"/>
                                          <a:satMod val="255000"/>
                                        </a:schemeClr>
                                      </a:gs>
                                    </a:gsLst>
                                    <a:lin ang="5400000"/>
                                  </a:gradFill>
                                  <a:effectLst>
                                    <a:innerShdw blurRad="69850" dist="43180" dir="5400000">
                                      <a:srgbClr val="000000">
                                        <a:alpha val="65000"/>
                                      </a:srgbClr>
                                    </a:innerShdw>
                                  </a:effectLst>
                                  <a:latin typeface="Cambria Math"/>
                                </a:rPr>
                                <m:t>1</m:t>
                              </m:r>
                            </m:den>
                          </m:f>
                        </m:num>
                        <m:den>
                          <m:r>
                            <a:rPr lang="ru-RU" sz="5400" b="1" i="1" cap="none" spc="0" smtClean="0">
                              <a:ln w="1905"/>
                              <a:gradFill>
                                <a:gsLst>
                                  <a:gs pos="0">
                                    <a:schemeClr val="accent6">
                                      <a:shade val="20000"/>
                                      <a:satMod val="200000"/>
                                    </a:schemeClr>
                                  </a:gs>
                                  <a:gs pos="78000">
                                    <a:schemeClr val="accent6">
                                      <a:tint val="90000"/>
                                      <a:shade val="89000"/>
                                      <a:satMod val="220000"/>
                                    </a:schemeClr>
                                  </a:gs>
                                  <a:gs pos="100000">
                                    <a:schemeClr val="accent6">
                                      <a:tint val="12000"/>
                                      <a:satMod val="25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innerShdw blurRad="69850" dist="43180" dir="5400000">
                                  <a:srgbClr val="000000">
                                    <a:alpha val="65000"/>
                                  </a:srgbClr>
                                </a:innerShdw>
                              </a:effectLst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ru-RU" sz="5400" b="1" cap="none" spc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</mc:Choice>
        <mc:Fallback xmlns="">
          <p:sp>
            <p:nvSpPr>
              <p:cNvPr id="21" name="Прямоуголь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8265" y="4524813"/>
                <a:ext cx="3319154" cy="219162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911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559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620688"/>
            <a:ext cx="6296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Домашнее задание: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9796" y="1966373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п.22 стр. 108-111, №386, №388</a:t>
            </a:r>
          </a:p>
          <a:p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Карточка по желанию</a:t>
            </a:r>
          </a:p>
        </p:txBody>
      </p:sp>
      <p:pic>
        <p:nvPicPr>
          <p:cNvPr id="5" name="Picture 2" descr="&amp;Kcy;&amp;acy;&amp;rcy;&amp;tcy;&amp;icy;&amp;ncy;&amp;kcy;&amp;icy; &amp;pcy;&amp;ocy; &amp;zcy;&amp;acy;&amp;pcy;&amp;rcy;&amp;ocy;&amp;scy;&amp;ucy; &amp;gcy;&amp;iecy;&amp;rcy;&amp;ocy;&amp;icy; &amp;dcy;&amp;iecy;&amp;tcy;&amp;scy;&amp;kcy;&amp;icy;&amp;khcy; &amp;mcy;&amp;ucy;&amp;lcy;&amp;softcy;&amp;tcy;&amp;fcy;&amp;icy;&amp;lcy;&amp;softcy;&amp;mcy;&amp;ocy;&amp;vcy; &amp;gcy;&amp;icy;&amp;fcy; &amp;acy;&amp;ncy;&amp;icy;&amp;mcy;&amp;acy;&amp;tscy;&amp;icy;&amp;yacy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552" y="3199558"/>
            <a:ext cx="260032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29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559"/>
            <a:ext cx="9324528" cy="69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836712"/>
            <a:ext cx="74168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u="sng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5400" b="1" u="sng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ВНИМАНИЕ!!!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 descr="&amp;Kcy;&amp;acy;&amp;rcy;&amp;tcy;&amp;icy;&amp;ncy;&amp;kcy;&amp;icy; &amp;pcy;&amp;ocy; &amp;zcy;&amp;acy;&amp;pcy;&amp;rcy;&amp;ocy;&amp;scy;&amp;ucy; &amp;pcy;&amp;rcy;&amp;ocy;&amp;shchcy;&amp;acy;&amp;ncy;&amp;icy;&amp;iecy; &amp;mcy;&amp;ucy;&amp;lcy;&amp;softcy;&amp;tcy;&amp;icy;&amp;kcy; &amp;gcy;&amp;icy;&amp;fcy;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767" y="262386"/>
            <a:ext cx="183218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&amp;Kcy;&amp;acy;&amp;rcy;&amp;tcy;&amp;icy;&amp;ncy;&amp;kcy;&amp;icy; &amp;pcy;&amp;ocy; &amp;zcy;&amp;acy;&amp;pcy;&amp;rcy;&amp;ocy;&amp;scy;&amp;ucy; &amp;dcy;&amp;ocy;&amp;bcy;&amp;rcy;&amp;ycy;&amp;jcy; &amp;mcy;&amp;ucy;&amp;lcy;&amp;softcy;&amp;tcy;&amp;icy;&amp;kcy; &amp;dcy;&amp;ocy; &amp;vcy;&amp;scy;&amp;tcy;&amp;rcy;&amp;iecy;&amp;chcy;&amp;icy; &amp;gcy;&amp;icy;&amp;fcy;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2857496"/>
            <a:ext cx="4267200" cy="340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571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1765300" y="115888"/>
            <a:ext cx="5662613" cy="53657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38100" cmpd="dbl">
            <a:solidFill>
              <a:srgbClr val="00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6600"/>
                </a:solidFill>
              </a:rPr>
              <a:t>Математический диктант</a:t>
            </a:r>
          </a:p>
        </p:txBody>
      </p:sp>
      <p:sp>
        <p:nvSpPr>
          <p:cNvPr id="2062" name="AutoShape 14"/>
          <p:cNvSpPr>
            <a:spLocks noChangeArrowheads="1"/>
          </p:cNvSpPr>
          <p:nvPr/>
        </p:nvSpPr>
        <p:spPr bwMode="auto">
          <a:xfrm>
            <a:off x="5940425" y="692150"/>
            <a:ext cx="2916238" cy="53657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38100" cmpd="dbl">
            <a:solidFill>
              <a:srgbClr val="00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6600"/>
                </a:solidFill>
              </a:rPr>
              <a:t>Проверьте себя:</a:t>
            </a:r>
          </a:p>
        </p:txBody>
      </p:sp>
      <p:grpSp>
        <p:nvGrpSpPr>
          <p:cNvPr id="2079" name="Group 31"/>
          <p:cNvGrpSpPr>
            <a:grpSpLocks/>
          </p:cNvGrpSpPr>
          <p:nvPr/>
        </p:nvGrpSpPr>
        <p:grpSpPr bwMode="auto">
          <a:xfrm>
            <a:off x="34925" y="1268413"/>
            <a:ext cx="5545138" cy="1320800"/>
            <a:chOff x="22" y="890"/>
            <a:chExt cx="3493" cy="832"/>
          </a:xfrm>
        </p:grpSpPr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>
              <a:off x="22" y="935"/>
              <a:ext cx="3493" cy="6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b="1" smtClean="0">
                  <a:solidFill>
                    <a:srgbClr val="FFFF99"/>
                  </a:solidFill>
                  <a:latin typeface="Times New Roman" pitchFamily="18" charset="0"/>
                </a:rPr>
                <a:t>1</a:t>
              </a:r>
              <a:r>
                <a:rPr lang="ru-RU" sz="2400" b="1" smtClean="0">
                  <a:solidFill>
                    <a:srgbClr val="FFFF99"/>
                  </a:solidFill>
                  <a:latin typeface="Times New Roman" pitchFamily="18" charset="0"/>
                </a:rPr>
                <a:t>. Из дробей        ,         ,         ,        ,</a:t>
              </a:r>
            </a:p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ru-RU" sz="2400" b="1" smtClean="0">
                <a:solidFill>
                  <a:srgbClr val="FFFF99"/>
                </a:solidFill>
                <a:latin typeface="Times New Roman" pitchFamily="18" charset="0"/>
              </a:endParaRPr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249" y="1434"/>
              <a:ext cx="32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400" b="1" smtClean="0">
                  <a:solidFill>
                    <a:srgbClr val="FFFF99"/>
                  </a:solidFill>
                  <a:latin typeface="Times New Roman" pitchFamily="18" charset="0"/>
                </a:rPr>
                <a:t>выпишите все правильные дроби.</a:t>
              </a:r>
            </a:p>
          </p:txBody>
        </p:sp>
        <p:grpSp>
          <p:nvGrpSpPr>
            <p:cNvPr id="2061" name="Group 13"/>
            <p:cNvGrpSpPr>
              <a:grpSpLocks/>
            </p:cNvGrpSpPr>
            <p:nvPr/>
          </p:nvGrpSpPr>
          <p:grpSpPr bwMode="auto">
            <a:xfrm>
              <a:off x="1202" y="890"/>
              <a:ext cx="318" cy="499"/>
              <a:chOff x="1066" y="2250"/>
              <a:chExt cx="318" cy="502"/>
            </a:xfrm>
          </p:grpSpPr>
          <p:sp>
            <p:nvSpPr>
              <p:cNvPr id="2058" name="Rectangle 10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2059" name="Rectangle 11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7</a:t>
                </a:r>
              </a:p>
            </p:txBody>
          </p:sp>
          <p:sp>
            <p:nvSpPr>
              <p:cNvPr id="2060" name="Line 12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063" name="Group 15"/>
            <p:cNvGrpSpPr>
              <a:grpSpLocks/>
            </p:cNvGrpSpPr>
            <p:nvPr/>
          </p:nvGrpSpPr>
          <p:grpSpPr bwMode="auto">
            <a:xfrm>
              <a:off x="1666" y="890"/>
              <a:ext cx="318" cy="499"/>
              <a:chOff x="1066" y="2250"/>
              <a:chExt cx="318" cy="502"/>
            </a:xfrm>
          </p:grpSpPr>
          <p:sp>
            <p:nvSpPr>
              <p:cNvPr id="2064" name="Rectangle 16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8</a:t>
                </a:r>
              </a:p>
            </p:txBody>
          </p:sp>
          <p:sp>
            <p:nvSpPr>
              <p:cNvPr id="2065" name="Rectangle 17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5</a:t>
                </a:r>
              </a:p>
            </p:txBody>
          </p:sp>
          <p:sp>
            <p:nvSpPr>
              <p:cNvPr id="2066" name="Line 18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067" name="Group 19"/>
            <p:cNvGrpSpPr>
              <a:grpSpLocks/>
            </p:cNvGrpSpPr>
            <p:nvPr/>
          </p:nvGrpSpPr>
          <p:grpSpPr bwMode="auto">
            <a:xfrm>
              <a:off x="2131" y="890"/>
              <a:ext cx="318" cy="499"/>
              <a:chOff x="1066" y="2250"/>
              <a:chExt cx="318" cy="502"/>
            </a:xfrm>
          </p:grpSpPr>
          <p:sp>
            <p:nvSpPr>
              <p:cNvPr id="2068" name="Rectangle 20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13</a:t>
                </a:r>
              </a:p>
            </p:txBody>
          </p:sp>
          <p:sp>
            <p:nvSpPr>
              <p:cNvPr id="2069" name="Rectangle 21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13</a:t>
                </a:r>
              </a:p>
            </p:txBody>
          </p:sp>
          <p:sp>
            <p:nvSpPr>
              <p:cNvPr id="2070" name="Line 22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071" name="Group 23"/>
            <p:cNvGrpSpPr>
              <a:grpSpLocks/>
            </p:cNvGrpSpPr>
            <p:nvPr/>
          </p:nvGrpSpPr>
          <p:grpSpPr bwMode="auto">
            <a:xfrm>
              <a:off x="2596" y="890"/>
              <a:ext cx="318" cy="499"/>
              <a:chOff x="1066" y="2250"/>
              <a:chExt cx="318" cy="502"/>
            </a:xfrm>
          </p:grpSpPr>
          <p:sp>
            <p:nvSpPr>
              <p:cNvPr id="2072" name="Rectangle 24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27</a:t>
                </a:r>
              </a:p>
            </p:txBody>
          </p:sp>
          <p:sp>
            <p:nvSpPr>
              <p:cNvPr id="2073" name="Rectangle 25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28</a:t>
                </a:r>
              </a:p>
            </p:txBody>
          </p:sp>
          <p:sp>
            <p:nvSpPr>
              <p:cNvPr id="2074" name="Line 26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075" name="Group 27"/>
            <p:cNvGrpSpPr>
              <a:grpSpLocks/>
            </p:cNvGrpSpPr>
            <p:nvPr/>
          </p:nvGrpSpPr>
          <p:grpSpPr bwMode="auto">
            <a:xfrm>
              <a:off x="3061" y="890"/>
              <a:ext cx="318" cy="499"/>
              <a:chOff x="1066" y="2250"/>
              <a:chExt cx="318" cy="502"/>
            </a:xfrm>
          </p:grpSpPr>
          <p:sp>
            <p:nvSpPr>
              <p:cNvPr id="2076" name="Rectangle 28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28</a:t>
                </a:r>
              </a:p>
            </p:txBody>
          </p:sp>
          <p:sp>
            <p:nvSpPr>
              <p:cNvPr id="2077" name="Rectangle 29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27</a:t>
                </a:r>
              </a:p>
            </p:txBody>
          </p:sp>
          <p:sp>
            <p:nvSpPr>
              <p:cNvPr id="2078" name="Line 30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086" name="Group 38"/>
          <p:cNvGrpSpPr>
            <a:grpSpLocks/>
          </p:cNvGrpSpPr>
          <p:nvPr/>
        </p:nvGrpSpPr>
        <p:grpSpPr bwMode="auto">
          <a:xfrm>
            <a:off x="6516688" y="1341438"/>
            <a:ext cx="792162" cy="1008062"/>
            <a:chOff x="3742" y="1026"/>
            <a:chExt cx="499" cy="635"/>
          </a:xfrm>
        </p:grpSpPr>
        <p:sp>
          <p:nvSpPr>
            <p:cNvPr id="2081" name="AutoShape 33"/>
            <p:cNvSpPr>
              <a:spLocks noChangeArrowheads="1"/>
            </p:cNvSpPr>
            <p:nvPr/>
          </p:nvSpPr>
          <p:spPr bwMode="auto">
            <a:xfrm>
              <a:off x="3742" y="1026"/>
              <a:ext cx="499" cy="635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38100" cmpd="dbl">
              <a:solidFill>
                <a:srgbClr val="00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083" name="Rectangle 35"/>
            <p:cNvSpPr>
              <a:spLocks noChangeArrowheads="1"/>
            </p:cNvSpPr>
            <p:nvPr/>
          </p:nvSpPr>
          <p:spPr bwMode="auto">
            <a:xfrm>
              <a:off x="3833" y="1071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084" name="Rectangle 36"/>
            <p:cNvSpPr>
              <a:spLocks noChangeArrowheads="1"/>
            </p:cNvSpPr>
            <p:nvPr/>
          </p:nvSpPr>
          <p:spPr bwMode="auto">
            <a:xfrm>
              <a:off x="3833" y="1343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2085" name="Line 37"/>
            <p:cNvSpPr>
              <a:spLocks noChangeShapeType="1"/>
            </p:cNvSpPr>
            <p:nvPr/>
          </p:nvSpPr>
          <p:spPr bwMode="auto">
            <a:xfrm>
              <a:off x="3833" y="1340"/>
              <a:ext cx="318" cy="0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087" name="Group 39"/>
          <p:cNvGrpSpPr>
            <a:grpSpLocks/>
          </p:cNvGrpSpPr>
          <p:nvPr/>
        </p:nvGrpSpPr>
        <p:grpSpPr bwMode="auto">
          <a:xfrm>
            <a:off x="7596188" y="1341438"/>
            <a:ext cx="792162" cy="1008062"/>
            <a:chOff x="3742" y="1026"/>
            <a:chExt cx="499" cy="635"/>
          </a:xfrm>
        </p:grpSpPr>
        <p:sp>
          <p:nvSpPr>
            <p:cNvPr id="2088" name="AutoShape 40"/>
            <p:cNvSpPr>
              <a:spLocks noChangeArrowheads="1"/>
            </p:cNvSpPr>
            <p:nvPr/>
          </p:nvSpPr>
          <p:spPr bwMode="auto">
            <a:xfrm>
              <a:off x="3742" y="1026"/>
              <a:ext cx="499" cy="635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38100" cmpd="dbl">
              <a:solidFill>
                <a:srgbClr val="00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089" name="Rectangle 41"/>
            <p:cNvSpPr>
              <a:spLocks noChangeArrowheads="1"/>
            </p:cNvSpPr>
            <p:nvPr/>
          </p:nvSpPr>
          <p:spPr bwMode="auto">
            <a:xfrm>
              <a:off x="3833" y="1071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27</a:t>
              </a:r>
            </a:p>
          </p:txBody>
        </p:sp>
        <p:sp>
          <p:nvSpPr>
            <p:cNvPr id="2090" name="Rectangle 42"/>
            <p:cNvSpPr>
              <a:spLocks noChangeArrowheads="1"/>
            </p:cNvSpPr>
            <p:nvPr/>
          </p:nvSpPr>
          <p:spPr bwMode="auto">
            <a:xfrm>
              <a:off x="3833" y="1343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28</a:t>
              </a:r>
            </a:p>
          </p:txBody>
        </p:sp>
        <p:sp>
          <p:nvSpPr>
            <p:cNvPr id="2091" name="Line 43"/>
            <p:cNvSpPr>
              <a:spLocks noChangeShapeType="1"/>
            </p:cNvSpPr>
            <p:nvPr/>
          </p:nvSpPr>
          <p:spPr bwMode="auto">
            <a:xfrm>
              <a:off x="3833" y="1340"/>
              <a:ext cx="318" cy="0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130" name="Group 82"/>
          <p:cNvGrpSpPr>
            <a:grpSpLocks/>
          </p:cNvGrpSpPr>
          <p:nvPr/>
        </p:nvGrpSpPr>
        <p:grpSpPr bwMode="auto">
          <a:xfrm>
            <a:off x="0" y="2854325"/>
            <a:ext cx="5795963" cy="1320800"/>
            <a:chOff x="0" y="1979"/>
            <a:chExt cx="3651" cy="832"/>
          </a:xfrm>
        </p:grpSpPr>
        <p:sp>
          <p:nvSpPr>
            <p:cNvPr id="2093" name="Text Box 45"/>
            <p:cNvSpPr txBox="1">
              <a:spLocks noChangeArrowheads="1"/>
            </p:cNvSpPr>
            <p:nvPr/>
          </p:nvSpPr>
          <p:spPr bwMode="auto">
            <a:xfrm>
              <a:off x="0" y="2024"/>
              <a:ext cx="3493" cy="6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400" b="1" smtClean="0">
                  <a:solidFill>
                    <a:srgbClr val="FFFF99"/>
                  </a:solidFill>
                  <a:latin typeface="Times New Roman" pitchFamily="18" charset="0"/>
                </a:rPr>
                <a:t>2. Из дробей        ,         ,         ,        ,</a:t>
              </a:r>
            </a:p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ru-RU" sz="2400" b="1" smtClean="0">
                <a:solidFill>
                  <a:srgbClr val="FFFF99"/>
                </a:solidFill>
                <a:latin typeface="Times New Roman" pitchFamily="18" charset="0"/>
              </a:endParaRPr>
            </a:p>
          </p:txBody>
        </p:sp>
        <p:sp>
          <p:nvSpPr>
            <p:cNvPr id="2094" name="Rectangle 46"/>
            <p:cNvSpPr>
              <a:spLocks noChangeArrowheads="1"/>
            </p:cNvSpPr>
            <p:nvPr/>
          </p:nvSpPr>
          <p:spPr bwMode="auto">
            <a:xfrm>
              <a:off x="227" y="2523"/>
              <a:ext cx="34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400" b="1" smtClean="0">
                  <a:solidFill>
                    <a:srgbClr val="FFFF99"/>
                  </a:solidFill>
                  <a:latin typeface="Times New Roman" pitchFamily="18" charset="0"/>
                </a:rPr>
                <a:t>выпишите все неправильные дроби.</a:t>
              </a:r>
            </a:p>
          </p:txBody>
        </p:sp>
        <p:grpSp>
          <p:nvGrpSpPr>
            <p:cNvPr id="2095" name="Group 47"/>
            <p:cNvGrpSpPr>
              <a:grpSpLocks/>
            </p:cNvGrpSpPr>
            <p:nvPr/>
          </p:nvGrpSpPr>
          <p:grpSpPr bwMode="auto">
            <a:xfrm>
              <a:off x="1180" y="1979"/>
              <a:ext cx="318" cy="499"/>
              <a:chOff x="1066" y="2250"/>
              <a:chExt cx="318" cy="502"/>
            </a:xfrm>
          </p:grpSpPr>
          <p:sp>
            <p:nvSpPr>
              <p:cNvPr id="2096" name="Rectangle 48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9</a:t>
                </a:r>
              </a:p>
            </p:txBody>
          </p:sp>
          <p:sp>
            <p:nvSpPr>
              <p:cNvPr id="2097" name="Rectangle 49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11</a:t>
                </a:r>
              </a:p>
            </p:txBody>
          </p:sp>
          <p:sp>
            <p:nvSpPr>
              <p:cNvPr id="2098" name="Line 50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099" name="Group 51"/>
            <p:cNvGrpSpPr>
              <a:grpSpLocks/>
            </p:cNvGrpSpPr>
            <p:nvPr/>
          </p:nvGrpSpPr>
          <p:grpSpPr bwMode="auto">
            <a:xfrm>
              <a:off x="1644" y="1979"/>
              <a:ext cx="318" cy="499"/>
              <a:chOff x="1066" y="2250"/>
              <a:chExt cx="318" cy="502"/>
            </a:xfrm>
          </p:grpSpPr>
          <p:sp>
            <p:nvSpPr>
              <p:cNvPr id="2100" name="Rectangle 52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6</a:t>
                </a:r>
              </a:p>
            </p:txBody>
          </p:sp>
          <p:sp>
            <p:nvSpPr>
              <p:cNvPr id="2101" name="Rectangle 53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5</a:t>
                </a:r>
              </a:p>
            </p:txBody>
          </p:sp>
          <p:sp>
            <p:nvSpPr>
              <p:cNvPr id="2102" name="Line 54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103" name="Group 55"/>
            <p:cNvGrpSpPr>
              <a:grpSpLocks/>
            </p:cNvGrpSpPr>
            <p:nvPr/>
          </p:nvGrpSpPr>
          <p:grpSpPr bwMode="auto">
            <a:xfrm>
              <a:off x="2109" y="1979"/>
              <a:ext cx="318" cy="499"/>
              <a:chOff x="1066" y="2250"/>
              <a:chExt cx="318" cy="502"/>
            </a:xfrm>
          </p:grpSpPr>
          <p:sp>
            <p:nvSpPr>
              <p:cNvPr id="2104" name="Rectangle 56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12</a:t>
                </a:r>
              </a:p>
            </p:txBody>
          </p:sp>
          <p:sp>
            <p:nvSpPr>
              <p:cNvPr id="2105" name="Rectangle 57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12</a:t>
                </a:r>
              </a:p>
            </p:txBody>
          </p:sp>
          <p:sp>
            <p:nvSpPr>
              <p:cNvPr id="2106" name="Line 58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107" name="Group 59"/>
            <p:cNvGrpSpPr>
              <a:grpSpLocks/>
            </p:cNvGrpSpPr>
            <p:nvPr/>
          </p:nvGrpSpPr>
          <p:grpSpPr bwMode="auto">
            <a:xfrm>
              <a:off x="2574" y="1979"/>
              <a:ext cx="318" cy="499"/>
              <a:chOff x="1066" y="2250"/>
              <a:chExt cx="318" cy="502"/>
            </a:xfrm>
          </p:grpSpPr>
          <p:sp>
            <p:nvSpPr>
              <p:cNvPr id="2108" name="Rectangle 60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23</a:t>
                </a:r>
              </a:p>
            </p:txBody>
          </p:sp>
          <p:sp>
            <p:nvSpPr>
              <p:cNvPr id="2109" name="Rectangle 61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41</a:t>
                </a:r>
              </a:p>
            </p:txBody>
          </p:sp>
          <p:sp>
            <p:nvSpPr>
              <p:cNvPr id="2110" name="Line 62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111" name="Group 63"/>
            <p:cNvGrpSpPr>
              <a:grpSpLocks/>
            </p:cNvGrpSpPr>
            <p:nvPr/>
          </p:nvGrpSpPr>
          <p:grpSpPr bwMode="auto">
            <a:xfrm>
              <a:off x="3039" y="1979"/>
              <a:ext cx="318" cy="499"/>
              <a:chOff x="1066" y="2250"/>
              <a:chExt cx="318" cy="502"/>
            </a:xfrm>
          </p:grpSpPr>
          <p:sp>
            <p:nvSpPr>
              <p:cNvPr id="2112" name="Rectangle 64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41</a:t>
                </a:r>
              </a:p>
            </p:txBody>
          </p:sp>
          <p:sp>
            <p:nvSpPr>
              <p:cNvPr id="2113" name="Rectangle 65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23</a:t>
                </a:r>
              </a:p>
            </p:txBody>
          </p:sp>
          <p:sp>
            <p:nvSpPr>
              <p:cNvPr id="2114" name="Line 66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115" name="Group 67"/>
          <p:cNvGrpSpPr>
            <a:grpSpLocks/>
          </p:cNvGrpSpPr>
          <p:nvPr/>
        </p:nvGrpSpPr>
        <p:grpSpPr bwMode="auto">
          <a:xfrm>
            <a:off x="6011863" y="2781300"/>
            <a:ext cx="792162" cy="1008063"/>
            <a:chOff x="3742" y="1026"/>
            <a:chExt cx="499" cy="635"/>
          </a:xfrm>
        </p:grpSpPr>
        <p:sp>
          <p:nvSpPr>
            <p:cNvPr id="2116" name="AutoShape 68"/>
            <p:cNvSpPr>
              <a:spLocks noChangeArrowheads="1"/>
            </p:cNvSpPr>
            <p:nvPr/>
          </p:nvSpPr>
          <p:spPr bwMode="auto">
            <a:xfrm>
              <a:off x="3742" y="1026"/>
              <a:ext cx="499" cy="635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38100" cmpd="dbl">
              <a:solidFill>
                <a:srgbClr val="00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117" name="Rectangle 69"/>
            <p:cNvSpPr>
              <a:spLocks noChangeArrowheads="1"/>
            </p:cNvSpPr>
            <p:nvPr/>
          </p:nvSpPr>
          <p:spPr bwMode="auto">
            <a:xfrm>
              <a:off x="3833" y="1071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6</a:t>
              </a:r>
            </a:p>
          </p:txBody>
        </p:sp>
        <p:sp>
          <p:nvSpPr>
            <p:cNvPr id="2118" name="Rectangle 70"/>
            <p:cNvSpPr>
              <a:spLocks noChangeArrowheads="1"/>
            </p:cNvSpPr>
            <p:nvPr/>
          </p:nvSpPr>
          <p:spPr bwMode="auto">
            <a:xfrm>
              <a:off x="3833" y="1343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2119" name="Line 71"/>
            <p:cNvSpPr>
              <a:spLocks noChangeShapeType="1"/>
            </p:cNvSpPr>
            <p:nvPr/>
          </p:nvSpPr>
          <p:spPr bwMode="auto">
            <a:xfrm>
              <a:off x="3833" y="1340"/>
              <a:ext cx="318" cy="0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120" name="Group 72"/>
          <p:cNvGrpSpPr>
            <a:grpSpLocks/>
          </p:cNvGrpSpPr>
          <p:nvPr/>
        </p:nvGrpSpPr>
        <p:grpSpPr bwMode="auto">
          <a:xfrm>
            <a:off x="7019925" y="2781300"/>
            <a:ext cx="792163" cy="1008063"/>
            <a:chOff x="3742" y="1026"/>
            <a:chExt cx="499" cy="635"/>
          </a:xfrm>
        </p:grpSpPr>
        <p:sp>
          <p:nvSpPr>
            <p:cNvPr id="2121" name="AutoShape 73"/>
            <p:cNvSpPr>
              <a:spLocks noChangeArrowheads="1"/>
            </p:cNvSpPr>
            <p:nvPr/>
          </p:nvSpPr>
          <p:spPr bwMode="auto">
            <a:xfrm>
              <a:off x="3742" y="1026"/>
              <a:ext cx="499" cy="635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38100" cmpd="dbl">
              <a:solidFill>
                <a:srgbClr val="00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122" name="Rectangle 74"/>
            <p:cNvSpPr>
              <a:spLocks noChangeArrowheads="1"/>
            </p:cNvSpPr>
            <p:nvPr/>
          </p:nvSpPr>
          <p:spPr bwMode="auto">
            <a:xfrm>
              <a:off x="3833" y="1071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12</a:t>
              </a:r>
            </a:p>
          </p:txBody>
        </p:sp>
        <p:sp>
          <p:nvSpPr>
            <p:cNvPr id="2123" name="Rectangle 75"/>
            <p:cNvSpPr>
              <a:spLocks noChangeArrowheads="1"/>
            </p:cNvSpPr>
            <p:nvPr/>
          </p:nvSpPr>
          <p:spPr bwMode="auto">
            <a:xfrm>
              <a:off x="3833" y="1343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12</a:t>
              </a:r>
            </a:p>
          </p:txBody>
        </p:sp>
        <p:sp>
          <p:nvSpPr>
            <p:cNvPr id="2124" name="Line 76"/>
            <p:cNvSpPr>
              <a:spLocks noChangeShapeType="1"/>
            </p:cNvSpPr>
            <p:nvPr/>
          </p:nvSpPr>
          <p:spPr bwMode="auto">
            <a:xfrm>
              <a:off x="3833" y="1340"/>
              <a:ext cx="318" cy="0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125" name="Group 77"/>
          <p:cNvGrpSpPr>
            <a:grpSpLocks/>
          </p:cNvGrpSpPr>
          <p:nvPr/>
        </p:nvGrpSpPr>
        <p:grpSpPr bwMode="auto">
          <a:xfrm>
            <a:off x="8027988" y="2781300"/>
            <a:ext cx="792162" cy="1008063"/>
            <a:chOff x="3742" y="1026"/>
            <a:chExt cx="499" cy="635"/>
          </a:xfrm>
        </p:grpSpPr>
        <p:sp>
          <p:nvSpPr>
            <p:cNvPr id="2126" name="AutoShape 78"/>
            <p:cNvSpPr>
              <a:spLocks noChangeArrowheads="1"/>
            </p:cNvSpPr>
            <p:nvPr/>
          </p:nvSpPr>
          <p:spPr bwMode="auto">
            <a:xfrm>
              <a:off x="3742" y="1026"/>
              <a:ext cx="499" cy="635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38100" cmpd="dbl">
              <a:solidFill>
                <a:srgbClr val="00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127" name="Rectangle 79"/>
            <p:cNvSpPr>
              <a:spLocks noChangeArrowheads="1"/>
            </p:cNvSpPr>
            <p:nvPr/>
          </p:nvSpPr>
          <p:spPr bwMode="auto">
            <a:xfrm>
              <a:off x="3833" y="1071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41</a:t>
              </a:r>
            </a:p>
          </p:txBody>
        </p:sp>
        <p:sp>
          <p:nvSpPr>
            <p:cNvPr id="2128" name="Rectangle 80"/>
            <p:cNvSpPr>
              <a:spLocks noChangeArrowheads="1"/>
            </p:cNvSpPr>
            <p:nvPr/>
          </p:nvSpPr>
          <p:spPr bwMode="auto">
            <a:xfrm>
              <a:off x="3833" y="1343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23</a:t>
              </a:r>
            </a:p>
          </p:txBody>
        </p:sp>
        <p:sp>
          <p:nvSpPr>
            <p:cNvPr id="2129" name="Line 81"/>
            <p:cNvSpPr>
              <a:spLocks noChangeShapeType="1"/>
            </p:cNvSpPr>
            <p:nvPr/>
          </p:nvSpPr>
          <p:spPr bwMode="auto">
            <a:xfrm>
              <a:off x="3833" y="1340"/>
              <a:ext cx="318" cy="0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154" name="Group 106"/>
          <p:cNvGrpSpPr>
            <a:grpSpLocks/>
          </p:cNvGrpSpPr>
          <p:nvPr/>
        </p:nvGrpSpPr>
        <p:grpSpPr bwMode="auto">
          <a:xfrm>
            <a:off x="34925" y="4292600"/>
            <a:ext cx="5545138" cy="1249363"/>
            <a:chOff x="22" y="2870"/>
            <a:chExt cx="3493" cy="787"/>
          </a:xfrm>
        </p:grpSpPr>
        <p:sp>
          <p:nvSpPr>
            <p:cNvPr id="2132" name="Text Box 84"/>
            <p:cNvSpPr txBox="1">
              <a:spLocks noChangeArrowheads="1"/>
            </p:cNvSpPr>
            <p:nvPr/>
          </p:nvSpPr>
          <p:spPr bwMode="auto">
            <a:xfrm>
              <a:off x="22" y="2870"/>
              <a:ext cx="3493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274638" indent="-274638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400" b="1" smtClean="0">
                  <a:solidFill>
                    <a:srgbClr val="FFFF99"/>
                  </a:solidFill>
                  <a:latin typeface="Times New Roman" pitchFamily="18" charset="0"/>
                </a:rPr>
                <a:t>3. Представьте дробь в виде смешанного числа:</a:t>
              </a:r>
            </a:p>
          </p:txBody>
        </p:sp>
        <p:grpSp>
          <p:nvGrpSpPr>
            <p:cNvPr id="2134" name="Group 86"/>
            <p:cNvGrpSpPr>
              <a:grpSpLocks/>
            </p:cNvGrpSpPr>
            <p:nvPr/>
          </p:nvGrpSpPr>
          <p:grpSpPr bwMode="auto">
            <a:xfrm>
              <a:off x="1927" y="3158"/>
              <a:ext cx="318" cy="499"/>
              <a:chOff x="1066" y="2250"/>
              <a:chExt cx="318" cy="502"/>
            </a:xfrm>
          </p:grpSpPr>
          <p:sp>
            <p:nvSpPr>
              <p:cNvPr id="2135" name="Rectangle 87"/>
              <p:cNvSpPr>
                <a:spLocks noChangeArrowheads="1"/>
              </p:cNvSpPr>
              <p:nvPr/>
            </p:nvSpPr>
            <p:spPr bwMode="auto">
              <a:xfrm>
                <a:off x="1066" y="2250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39</a:t>
                </a:r>
              </a:p>
            </p:txBody>
          </p:sp>
          <p:sp>
            <p:nvSpPr>
              <p:cNvPr id="2136" name="Rectangle 88"/>
              <p:cNvSpPr>
                <a:spLocks noChangeArrowheads="1"/>
              </p:cNvSpPr>
              <p:nvPr/>
            </p:nvSpPr>
            <p:spPr bwMode="auto">
              <a:xfrm>
                <a:off x="1066" y="2522"/>
                <a:ext cx="318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7</a:t>
                </a:r>
              </a:p>
            </p:txBody>
          </p:sp>
          <p:sp>
            <p:nvSpPr>
              <p:cNvPr id="2137" name="Line 89"/>
              <p:cNvSpPr>
                <a:spLocks noChangeShapeType="1"/>
              </p:cNvSpPr>
              <p:nvPr/>
            </p:nvSpPr>
            <p:spPr bwMode="auto">
              <a:xfrm>
                <a:off x="1066" y="2519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163" name="Group 115"/>
          <p:cNvGrpSpPr>
            <a:grpSpLocks/>
          </p:cNvGrpSpPr>
          <p:nvPr/>
        </p:nvGrpSpPr>
        <p:grpSpPr bwMode="auto">
          <a:xfrm>
            <a:off x="34925" y="5635625"/>
            <a:ext cx="5545138" cy="1177925"/>
            <a:chOff x="22" y="3550"/>
            <a:chExt cx="3493" cy="742"/>
          </a:xfrm>
        </p:grpSpPr>
        <p:sp>
          <p:nvSpPr>
            <p:cNvPr id="2156" name="Text Box 108"/>
            <p:cNvSpPr txBox="1">
              <a:spLocks noChangeArrowheads="1"/>
            </p:cNvSpPr>
            <p:nvPr/>
          </p:nvSpPr>
          <p:spPr bwMode="auto">
            <a:xfrm>
              <a:off x="22" y="3550"/>
              <a:ext cx="3493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274638" indent="-274638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400" b="1" smtClean="0">
                  <a:solidFill>
                    <a:srgbClr val="FFFF99"/>
                  </a:solidFill>
                  <a:latin typeface="Times New Roman" pitchFamily="18" charset="0"/>
                </a:rPr>
                <a:t>4. Представьте число в виде неправильной дроби:</a:t>
              </a:r>
            </a:p>
          </p:txBody>
        </p:sp>
        <p:grpSp>
          <p:nvGrpSpPr>
            <p:cNvPr id="2162" name="Group 114"/>
            <p:cNvGrpSpPr>
              <a:grpSpLocks/>
            </p:cNvGrpSpPr>
            <p:nvPr/>
          </p:nvGrpSpPr>
          <p:grpSpPr bwMode="auto">
            <a:xfrm>
              <a:off x="2155" y="3793"/>
              <a:ext cx="544" cy="499"/>
              <a:chOff x="2336" y="3838"/>
              <a:chExt cx="544" cy="499"/>
            </a:xfrm>
          </p:grpSpPr>
          <p:sp>
            <p:nvSpPr>
              <p:cNvPr id="2158" name="Rectangle 110"/>
              <p:cNvSpPr>
                <a:spLocks noChangeArrowheads="1"/>
              </p:cNvSpPr>
              <p:nvPr/>
            </p:nvSpPr>
            <p:spPr bwMode="auto">
              <a:xfrm>
                <a:off x="2562" y="3838"/>
                <a:ext cx="318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2159" name="Rectangle 111"/>
              <p:cNvSpPr>
                <a:spLocks noChangeArrowheads="1"/>
              </p:cNvSpPr>
              <p:nvPr/>
            </p:nvSpPr>
            <p:spPr bwMode="auto">
              <a:xfrm>
                <a:off x="2562" y="4108"/>
                <a:ext cx="318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5</a:t>
                </a:r>
              </a:p>
            </p:txBody>
          </p:sp>
          <p:sp>
            <p:nvSpPr>
              <p:cNvPr id="2160" name="Line 112"/>
              <p:cNvSpPr>
                <a:spLocks noChangeShapeType="1"/>
              </p:cNvSpPr>
              <p:nvPr/>
            </p:nvSpPr>
            <p:spPr bwMode="auto">
              <a:xfrm>
                <a:off x="2562" y="4105"/>
                <a:ext cx="318" cy="0"/>
              </a:xfrm>
              <a:prstGeom prst="line">
                <a:avLst/>
              </a:prstGeom>
              <a:noFill/>
              <a:ln w="19050">
                <a:solidFill>
                  <a:srgbClr val="FFFF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161" name="Text Box 113"/>
              <p:cNvSpPr txBox="1">
                <a:spLocks noChangeArrowheads="1"/>
              </p:cNvSpPr>
              <p:nvPr/>
            </p:nvSpPr>
            <p:spPr bwMode="auto">
              <a:xfrm>
                <a:off x="2336" y="3929"/>
                <a:ext cx="40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ru-RU" sz="2400" b="1" smtClean="0">
                    <a:solidFill>
                      <a:srgbClr val="FFFF99"/>
                    </a:solidFill>
                    <a:latin typeface="Times New Roman" pitchFamily="18" charset="0"/>
                  </a:rPr>
                  <a:t>4</a:t>
                </a:r>
              </a:p>
            </p:txBody>
          </p:sp>
        </p:grpSp>
      </p:grpSp>
      <p:grpSp>
        <p:nvGrpSpPr>
          <p:cNvPr id="2171" name="Group 123"/>
          <p:cNvGrpSpPr>
            <a:grpSpLocks/>
          </p:cNvGrpSpPr>
          <p:nvPr/>
        </p:nvGrpSpPr>
        <p:grpSpPr bwMode="auto">
          <a:xfrm>
            <a:off x="6948488" y="4365625"/>
            <a:ext cx="1081087" cy="1008063"/>
            <a:chOff x="4377" y="2750"/>
            <a:chExt cx="681" cy="635"/>
          </a:xfrm>
        </p:grpSpPr>
        <p:sp>
          <p:nvSpPr>
            <p:cNvPr id="2165" name="AutoShape 117"/>
            <p:cNvSpPr>
              <a:spLocks noChangeArrowheads="1"/>
            </p:cNvSpPr>
            <p:nvPr/>
          </p:nvSpPr>
          <p:spPr bwMode="auto">
            <a:xfrm>
              <a:off x="4377" y="2750"/>
              <a:ext cx="681" cy="635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38100" cmpd="dbl">
              <a:solidFill>
                <a:srgbClr val="00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167" name="Rectangle 119"/>
            <p:cNvSpPr>
              <a:spLocks noChangeArrowheads="1"/>
            </p:cNvSpPr>
            <p:nvPr/>
          </p:nvSpPr>
          <p:spPr bwMode="auto">
            <a:xfrm>
              <a:off x="4650" y="2795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168" name="Rectangle 120"/>
            <p:cNvSpPr>
              <a:spLocks noChangeArrowheads="1"/>
            </p:cNvSpPr>
            <p:nvPr/>
          </p:nvSpPr>
          <p:spPr bwMode="auto">
            <a:xfrm>
              <a:off x="4650" y="3067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2169" name="Line 121"/>
            <p:cNvSpPr>
              <a:spLocks noChangeShapeType="1"/>
            </p:cNvSpPr>
            <p:nvPr/>
          </p:nvSpPr>
          <p:spPr bwMode="auto">
            <a:xfrm>
              <a:off x="4650" y="3064"/>
              <a:ext cx="318" cy="0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170" name="Text Box 122"/>
            <p:cNvSpPr txBox="1">
              <a:spLocks noChangeArrowheads="1"/>
            </p:cNvSpPr>
            <p:nvPr/>
          </p:nvSpPr>
          <p:spPr bwMode="auto">
            <a:xfrm>
              <a:off x="4423" y="2885"/>
              <a:ext cx="40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5</a:t>
              </a:r>
            </a:p>
          </p:txBody>
        </p:sp>
      </p:grpSp>
      <p:grpSp>
        <p:nvGrpSpPr>
          <p:cNvPr id="2172" name="Group 124"/>
          <p:cNvGrpSpPr>
            <a:grpSpLocks/>
          </p:cNvGrpSpPr>
          <p:nvPr/>
        </p:nvGrpSpPr>
        <p:grpSpPr bwMode="auto">
          <a:xfrm>
            <a:off x="7092950" y="5661025"/>
            <a:ext cx="792163" cy="1008063"/>
            <a:chOff x="3742" y="1026"/>
            <a:chExt cx="499" cy="635"/>
          </a:xfrm>
        </p:grpSpPr>
        <p:sp>
          <p:nvSpPr>
            <p:cNvPr id="2173" name="AutoShape 125"/>
            <p:cNvSpPr>
              <a:spLocks noChangeArrowheads="1"/>
            </p:cNvSpPr>
            <p:nvPr/>
          </p:nvSpPr>
          <p:spPr bwMode="auto">
            <a:xfrm>
              <a:off x="3742" y="1026"/>
              <a:ext cx="499" cy="635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38100" cmpd="dbl">
              <a:solidFill>
                <a:srgbClr val="0066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2174" name="Rectangle 126"/>
            <p:cNvSpPr>
              <a:spLocks noChangeArrowheads="1"/>
            </p:cNvSpPr>
            <p:nvPr/>
          </p:nvSpPr>
          <p:spPr bwMode="auto">
            <a:xfrm>
              <a:off x="3833" y="1071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23</a:t>
              </a:r>
            </a:p>
          </p:txBody>
        </p:sp>
        <p:sp>
          <p:nvSpPr>
            <p:cNvPr id="2175" name="Rectangle 127"/>
            <p:cNvSpPr>
              <a:spLocks noChangeArrowheads="1"/>
            </p:cNvSpPr>
            <p:nvPr/>
          </p:nvSpPr>
          <p:spPr bwMode="auto">
            <a:xfrm>
              <a:off x="3833" y="1343"/>
              <a:ext cx="31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800" b="1" smtClean="0">
                  <a:solidFill>
                    <a:srgbClr val="006600"/>
                  </a:solidFill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2176" name="Line 128"/>
            <p:cNvSpPr>
              <a:spLocks noChangeShapeType="1"/>
            </p:cNvSpPr>
            <p:nvPr/>
          </p:nvSpPr>
          <p:spPr bwMode="auto">
            <a:xfrm>
              <a:off x="3833" y="1340"/>
              <a:ext cx="318" cy="0"/>
            </a:xfrm>
            <a:prstGeom prst="line">
              <a:avLst/>
            </a:prstGeom>
            <a:noFill/>
            <a:ln w="19050">
              <a:solidFill>
                <a:srgbClr val="00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235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399</Words>
  <Application>Microsoft Office PowerPoint</Application>
  <PresentationFormat>Экран (4:3)</PresentationFormat>
  <Paragraphs>131</Paragraphs>
  <Slides>15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Тема Office</vt:lpstr>
      <vt:lpstr>1_Тема Office</vt:lpstr>
      <vt:lpstr>Оформление по умолчанию</vt:lpstr>
      <vt:lpstr>Формула</vt:lpstr>
      <vt:lpstr>Презентация PowerPoint</vt:lpstr>
      <vt:lpstr>Презентация PowerPoint</vt:lpstr>
      <vt:lpstr>Отгадай слово!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математики в 5 классе</dc:title>
  <dc:creator>Учитель</dc:creator>
  <cp:lastModifiedBy>Учитель</cp:lastModifiedBy>
  <cp:revision>37</cp:revision>
  <dcterms:created xsi:type="dcterms:W3CDTF">2018-11-26T20:37:49Z</dcterms:created>
  <dcterms:modified xsi:type="dcterms:W3CDTF">2018-11-27T19:11:05Z</dcterms:modified>
</cp:coreProperties>
</file>