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696" y="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50" b="0" i="0">
                <a:solidFill>
                  <a:srgbClr val="D08B03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8525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50" b="0" i="0">
                <a:solidFill>
                  <a:srgbClr val="D08B03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5/30/2021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650" b="0" i="0">
                <a:solidFill>
                  <a:srgbClr val="D08B03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5/30/2021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5/30/2021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839880" y="584546"/>
            <a:ext cx="4608239" cy="1042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50" b="0" i="0">
                <a:solidFill>
                  <a:srgbClr val="D08B03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32073" y="4019658"/>
            <a:ext cx="14823853" cy="3759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58525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6923405" cy="10287000"/>
            <a:chOff x="0" y="0"/>
            <a:chExt cx="6923405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752844"/>
              <a:ext cx="4808283" cy="658502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42376" y="6615601"/>
              <a:ext cx="4680808" cy="36713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353234" y="3881742"/>
              <a:ext cx="904240" cy="1342390"/>
            </a:xfrm>
            <a:custGeom>
              <a:avLst/>
              <a:gdLst/>
              <a:ahLst/>
              <a:cxnLst/>
              <a:rect l="l" t="t" r="r" b="b"/>
              <a:pathLst>
                <a:path w="904239" h="1342389">
                  <a:moveTo>
                    <a:pt x="788700" y="697537"/>
                  </a:moveTo>
                  <a:lnTo>
                    <a:pt x="781433" y="702828"/>
                  </a:lnTo>
                  <a:lnTo>
                    <a:pt x="774206" y="708483"/>
                  </a:lnTo>
                  <a:lnTo>
                    <a:pt x="766935" y="713088"/>
                  </a:lnTo>
                  <a:lnTo>
                    <a:pt x="708643" y="717735"/>
                  </a:lnTo>
                  <a:lnTo>
                    <a:pt x="657758" y="719996"/>
                  </a:lnTo>
                  <a:lnTo>
                    <a:pt x="606871" y="721981"/>
                  </a:lnTo>
                  <a:lnTo>
                    <a:pt x="555969" y="723655"/>
                  </a:lnTo>
                  <a:lnTo>
                    <a:pt x="505040" y="724984"/>
                  </a:lnTo>
                  <a:lnTo>
                    <a:pt x="452800" y="726081"/>
                  </a:lnTo>
                  <a:lnTo>
                    <a:pt x="400567" y="727104"/>
                  </a:lnTo>
                  <a:lnTo>
                    <a:pt x="348339" y="728057"/>
                  </a:lnTo>
                  <a:lnTo>
                    <a:pt x="296115" y="728941"/>
                  </a:lnTo>
                  <a:lnTo>
                    <a:pt x="243893" y="729759"/>
                  </a:lnTo>
                  <a:lnTo>
                    <a:pt x="191671" y="730515"/>
                  </a:lnTo>
                  <a:lnTo>
                    <a:pt x="139447" y="731210"/>
                  </a:lnTo>
                  <a:lnTo>
                    <a:pt x="87219" y="731848"/>
                  </a:lnTo>
                  <a:lnTo>
                    <a:pt x="34987" y="732430"/>
                  </a:lnTo>
                  <a:lnTo>
                    <a:pt x="26247" y="731183"/>
                  </a:lnTo>
                  <a:lnTo>
                    <a:pt x="17387" y="728023"/>
                  </a:lnTo>
                  <a:lnTo>
                    <a:pt x="8360" y="724022"/>
                  </a:lnTo>
                  <a:lnTo>
                    <a:pt x="0" y="720589"/>
                  </a:lnTo>
                  <a:lnTo>
                    <a:pt x="7505" y="655189"/>
                  </a:lnTo>
                  <a:lnTo>
                    <a:pt x="22661" y="599408"/>
                  </a:lnTo>
                  <a:lnTo>
                    <a:pt x="27521" y="580792"/>
                  </a:lnTo>
                  <a:lnTo>
                    <a:pt x="37645" y="551508"/>
                  </a:lnTo>
                  <a:lnTo>
                    <a:pt x="51023" y="534924"/>
                  </a:lnTo>
                  <a:lnTo>
                    <a:pt x="57339" y="533116"/>
                  </a:lnTo>
                  <a:lnTo>
                    <a:pt x="38156" y="700272"/>
                  </a:lnTo>
                  <a:lnTo>
                    <a:pt x="504052" y="688399"/>
                  </a:lnTo>
                  <a:lnTo>
                    <a:pt x="606933" y="685721"/>
                  </a:lnTo>
                  <a:lnTo>
                    <a:pt x="611645" y="644663"/>
                  </a:lnTo>
                  <a:lnTo>
                    <a:pt x="721739" y="668809"/>
                  </a:lnTo>
                  <a:lnTo>
                    <a:pt x="732295" y="670638"/>
                  </a:lnTo>
                  <a:lnTo>
                    <a:pt x="742922" y="672132"/>
                  </a:lnTo>
                  <a:lnTo>
                    <a:pt x="753373" y="674029"/>
                  </a:lnTo>
                  <a:lnTo>
                    <a:pt x="763398" y="677068"/>
                  </a:lnTo>
                  <a:lnTo>
                    <a:pt x="770245" y="680843"/>
                  </a:lnTo>
                  <a:lnTo>
                    <a:pt x="776519" y="686052"/>
                  </a:lnTo>
                  <a:lnTo>
                    <a:pt x="782676" y="691995"/>
                  </a:lnTo>
                  <a:lnTo>
                    <a:pt x="788700" y="697537"/>
                  </a:lnTo>
                  <a:close/>
                </a:path>
                <a:path w="904239" h="1342389">
                  <a:moveTo>
                    <a:pt x="611645" y="644663"/>
                  </a:moveTo>
                  <a:lnTo>
                    <a:pt x="606933" y="685721"/>
                  </a:lnTo>
                  <a:lnTo>
                    <a:pt x="606607" y="680988"/>
                  </a:lnTo>
                  <a:lnTo>
                    <a:pt x="71420" y="560438"/>
                  </a:lnTo>
                  <a:lnTo>
                    <a:pt x="38156" y="700272"/>
                  </a:lnTo>
                  <a:lnTo>
                    <a:pt x="57339" y="533116"/>
                  </a:lnTo>
                  <a:lnTo>
                    <a:pt x="70676" y="529299"/>
                  </a:lnTo>
                  <a:lnTo>
                    <a:pt x="99624" y="532893"/>
                  </a:lnTo>
                  <a:lnTo>
                    <a:pt x="243189" y="564111"/>
                  </a:lnTo>
                  <a:lnTo>
                    <a:pt x="386773" y="595429"/>
                  </a:lnTo>
                  <a:lnTo>
                    <a:pt x="530351" y="626833"/>
                  </a:lnTo>
                  <a:lnTo>
                    <a:pt x="611645" y="644663"/>
                  </a:lnTo>
                  <a:close/>
                </a:path>
                <a:path w="904239" h="1342389">
                  <a:moveTo>
                    <a:pt x="789746" y="1031132"/>
                  </a:moveTo>
                  <a:lnTo>
                    <a:pt x="757357" y="1066308"/>
                  </a:lnTo>
                  <a:lnTo>
                    <a:pt x="685783" y="1102193"/>
                  </a:lnTo>
                  <a:lnTo>
                    <a:pt x="639796" y="1123447"/>
                  </a:lnTo>
                  <a:lnTo>
                    <a:pt x="593594" y="1144144"/>
                  </a:lnTo>
                  <a:lnTo>
                    <a:pt x="547182" y="1164300"/>
                  </a:lnTo>
                  <a:lnTo>
                    <a:pt x="500565" y="1183927"/>
                  </a:lnTo>
                  <a:lnTo>
                    <a:pt x="453749" y="1203042"/>
                  </a:lnTo>
                  <a:lnTo>
                    <a:pt x="406738" y="1221657"/>
                  </a:lnTo>
                  <a:lnTo>
                    <a:pt x="359538" y="1239787"/>
                  </a:lnTo>
                  <a:lnTo>
                    <a:pt x="312154" y="1257447"/>
                  </a:lnTo>
                  <a:lnTo>
                    <a:pt x="264591" y="1274650"/>
                  </a:lnTo>
                  <a:lnTo>
                    <a:pt x="216854" y="1291411"/>
                  </a:lnTo>
                  <a:lnTo>
                    <a:pt x="168949" y="1307745"/>
                  </a:lnTo>
                  <a:lnTo>
                    <a:pt x="120881" y="1323665"/>
                  </a:lnTo>
                  <a:lnTo>
                    <a:pt x="72654" y="1339186"/>
                  </a:lnTo>
                  <a:lnTo>
                    <a:pt x="59614" y="1342216"/>
                  </a:lnTo>
                  <a:lnTo>
                    <a:pt x="48045" y="1341666"/>
                  </a:lnTo>
                  <a:lnTo>
                    <a:pt x="27237" y="1288762"/>
                  </a:lnTo>
                  <a:lnTo>
                    <a:pt x="16036" y="1217966"/>
                  </a:lnTo>
                  <a:lnTo>
                    <a:pt x="11173" y="1182391"/>
                  </a:lnTo>
                  <a:lnTo>
                    <a:pt x="11857" y="1164239"/>
                  </a:lnTo>
                  <a:lnTo>
                    <a:pt x="50391" y="1137675"/>
                  </a:lnTo>
                  <a:lnTo>
                    <a:pt x="48367" y="1185616"/>
                  </a:lnTo>
                  <a:lnTo>
                    <a:pt x="72686" y="1304059"/>
                  </a:lnTo>
                  <a:lnTo>
                    <a:pt x="630959" y="1091607"/>
                  </a:lnTo>
                  <a:lnTo>
                    <a:pt x="637472" y="1034849"/>
                  </a:lnTo>
                  <a:lnTo>
                    <a:pt x="772725" y="1011007"/>
                  </a:lnTo>
                  <a:lnTo>
                    <a:pt x="777692" y="1014707"/>
                  </a:lnTo>
                  <a:lnTo>
                    <a:pt x="788533" y="1018734"/>
                  </a:lnTo>
                  <a:lnTo>
                    <a:pt x="789600" y="1024596"/>
                  </a:lnTo>
                  <a:lnTo>
                    <a:pt x="789746" y="1031132"/>
                  </a:lnTo>
                  <a:close/>
                </a:path>
                <a:path w="904239" h="1342389">
                  <a:moveTo>
                    <a:pt x="637472" y="1034849"/>
                  </a:moveTo>
                  <a:lnTo>
                    <a:pt x="630959" y="1091607"/>
                  </a:lnTo>
                  <a:lnTo>
                    <a:pt x="628007" y="1079442"/>
                  </a:lnTo>
                  <a:lnTo>
                    <a:pt x="48367" y="1185616"/>
                  </a:lnTo>
                  <a:lnTo>
                    <a:pt x="53939" y="1137062"/>
                  </a:lnTo>
                  <a:lnTo>
                    <a:pt x="150364" y="1120383"/>
                  </a:lnTo>
                  <a:lnTo>
                    <a:pt x="300289" y="1094220"/>
                  </a:lnTo>
                  <a:lnTo>
                    <a:pt x="637472" y="1034849"/>
                  </a:lnTo>
                  <a:close/>
                </a:path>
                <a:path w="904239" h="1342389">
                  <a:moveTo>
                    <a:pt x="903699" y="531953"/>
                  </a:moveTo>
                  <a:lnTo>
                    <a:pt x="895798" y="532611"/>
                  </a:lnTo>
                  <a:lnTo>
                    <a:pt x="886149" y="536374"/>
                  </a:lnTo>
                  <a:lnTo>
                    <a:pt x="880437" y="533109"/>
                  </a:lnTo>
                  <a:lnTo>
                    <a:pt x="862143" y="522393"/>
                  </a:lnTo>
                  <a:lnTo>
                    <a:pt x="844155" y="511141"/>
                  </a:lnTo>
                  <a:lnTo>
                    <a:pt x="826290" y="499675"/>
                  </a:lnTo>
                  <a:lnTo>
                    <a:pt x="808363" y="488316"/>
                  </a:lnTo>
                  <a:lnTo>
                    <a:pt x="309117" y="178849"/>
                  </a:lnTo>
                  <a:lnTo>
                    <a:pt x="275221" y="155818"/>
                  </a:lnTo>
                  <a:lnTo>
                    <a:pt x="261610" y="136875"/>
                  </a:lnTo>
                  <a:lnTo>
                    <a:pt x="268131" y="115548"/>
                  </a:lnTo>
                  <a:lnTo>
                    <a:pt x="294630" y="85361"/>
                  </a:lnTo>
                  <a:lnTo>
                    <a:pt x="300055" y="80513"/>
                  </a:lnTo>
                  <a:lnTo>
                    <a:pt x="294373" y="130027"/>
                  </a:lnTo>
                  <a:lnTo>
                    <a:pt x="390140" y="188090"/>
                  </a:lnTo>
                  <a:lnTo>
                    <a:pt x="742489" y="401626"/>
                  </a:lnTo>
                  <a:lnTo>
                    <a:pt x="748381" y="397259"/>
                  </a:lnTo>
                  <a:lnTo>
                    <a:pt x="753553" y="352193"/>
                  </a:lnTo>
                  <a:lnTo>
                    <a:pt x="867924" y="473934"/>
                  </a:lnTo>
                  <a:lnTo>
                    <a:pt x="876070" y="481970"/>
                  </a:lnTo>
                  <a:lnTo>
                    <a:pt x="884524" y="489731"/>
                  </a:lnTo>
                  <a:lnTo>
                    <a:pt x="892663" y="497684"/>
                  </a:lnTo>
                  <a:lnTo>
                    <a:pt x="899861" y="506295"/>
                  </a:lnTo>
                  <a:lnTo>
                    <a:pt x="902205" y="511727"/>
                  </a:lnTo>
                  <a:lnTo>
                    <a:pt x="903057" y="518227"/>
                  </a:lnTo>
                  <a:lnTo>
                    <a:pt x="903271" y="525175"/>
                  </a:lnTo>
                  <a:lnTo>
                    <a:pt x="903699" y="531953"/>
                  </a:lnTo>
                  <a:close/>
                </a:path>
                <a:path w="904239" h="1342389">
                  <a:moveTo>
                    <a:pt x="753553" y="352193"/>
                  </a:moveTo>
                  <a:lnTo>
                    <a:pt x="748381" y="397259"/>
                  </a:lnTo>
                  <a:lnTo>
                    <a:pt x="420627" y="49733"/>
                  </a:lnTo>
                  <a:lnTo>
                    <a:pt x="414667" y="45971"/>
                  </a:lnTo>
                  <a:lnTo>
                    <a:pt x="406451" y="43694"/>
                  </a:lnTo>
                  <a:lnTo>
                    <a:pt x="398281" y="43280"/>
                  </a:lnTo>
                  <a:lnTo>
                    <a:pt x="392463" y="45110"/>
                  </a:lnTo>
                  <a:lnTo>
                    <a:pt x="367787" y="65474"/>
                  </a:lnTo>
                  <a:lnTo>
                    <a:pt x="343472" y="86531"/>
                  </a:lnTo>
                  <a:lnTo>
                    <a:pt x="294373" y="130027"/>
                  </a:lnTo>
                  <a:lnTo>
                    <a:pt x="300055" y="80513"/>
                  </a:lnTo>
                  <a:lnTo>
                    <a:pt x="319739" y="62927"/>
                  </a:lnTo>
                  <a:lnTo>
                    <a:pt x="347031" y="42635"/>
                  </a:lnTo>
                  <a:lnTo>
                    <a:pt x="375289" y="23302"/>
                  </a:lnTo>
                  <a:lnTo>
                    <a:pt x="403296" y="3745"/>
                  </a:lnTo>
                  <a:lnTo>
                    <a:pt x="406530" y="1333"/>
                  </a:lnTo>
                  <a:lnTo>
                    <a:pt x="411566" y="1390"/>
                  </a:lnTo>
                  <a:lnTo>
                    <a:pt x="417639" y="0"/>
                  </a:lnTo>
                  <a:lnTo>
                    <a:pt x="423137" y="4348"/>
                  </a:lnTo>
                  <a:lnTo>
                    <a:pt x="428747" y="8709"/>
                  </a:lnTo>
                  <a:lnTo>
                    <a:pt x="434239" y="13252"/>
                  </a:lnTo>
                  <a:lnTo>
                    <a:pt x="439381" y="18147"/>
                  </a:lnTo>
                  <a:lnTo>
                    <a:pt x="753553" y="352193"/>
                  </a:lnTo>
                  <a:close/>
                </a:path>
              </a:pathLst>
            </a:custGeom>
            <a:solidFill>
              <a:srgbClr val="D0A58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5087409" cy="3797031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12625957" y="0"/>
            <a:ext cx="5662295" cy="9443720"/>
            <a:chOff x="12625957" y="0"/>
            <a:chExt cx="5662295" cy="944372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30955" y="3291254"/>
              <a:ext cx="2457044" cy="615200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625957" y="0"/>
              <a:ext cx="5662042" cy="53046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5010090" y="3842600"/>
              <a:ext cx="864235" cy="1390650"/>
            </a:xfrm>
            <a:custGeom>
              <a:avLst/>
              <a:gdLst/>
              <a:ahLst/>
              <a:cxnLst/>
              <a:rect l="l" t="t" r="r" b="b"/>
              <a:pathLst>
                <a:path w="864234" h="1390650">
                  <a:moveTo>
                    <a:pt x="102834" y="838244"/>
                  </a:moveTo>
                  <a:lnTo>
                    <a:pt x="108156" y="831000"/>
                  </a:lnTo>
                  <a:lnTo>
                    <a:pt x="113331" y="823422"/>
                  </a:lnTo>
                  <a:lnTo>
                    <a:pt x="118864" y="816830"/>
                  </a:lnTo>
                  <a:lnTo>
                    <a:pt x="173009" y="794741"/>
                  </a:lnTo>
                  <a:lnTo>
                    <a:pt x="220818" y="777171"/>
                  </a:lnTo>
                  <a:lnTo>
                    <a:pt x="268713" y="759863"/>
                  </a:lnTo>
                  <a:lnTo>
                    <a:pt x="316715" y="742846"/>
                  </a:lnTo>
                  <a:lnTo>
                    <a:pt x="364848" y="726150"/>
                  </a:lnTo>
                  <a:lnTo>
                    <a:pt x="414300" y="709278"/>
                  </a:lnTo>
                  <a:lnTo>
                    <a:pt x="463769" y="692479"/>
                  </a:lnTo>
                  <a:lnTo>
                    <a:pt x="513253" y="675748"/>
                  </a:lnTo>
                  <a:lnTo>
                    <a:pt x="562755" y="659084"/>
                  </a:lnTo>
                  <a:lnTo>
                    <a:pt x="612275" y="642483"/>
                  </a:lnTo>
                  <a:lnTo>
                    <a:pt x="661814" y="625941"/>
                  </a:lnTo>
                  <a:lnTo>
                    <a:pt x="711373" y="609457"/>
                  </a:lnTo>
                  <a:lnTo>
                    <a:pt x="760953" y="593027"/>
                  </a:lnTo>
                  <a:lnTo>
                    <a:pt x="810554" y="576647"/>
                  </a:lnTo>
                  <a:lnTo>
                    <a:pt x="819261" y="575188"/>
                  </a:lnTo>
                  <a:lnTo>
                    <a:pt x="828662" y="575516"/>
                  </a:lnTo>
                  <a:lnTo>
                    <a:pt x="838477" y="576594"/>
                  </a:lnTo>
                  <a:lnTo>
                    <a:pt x="847485" y="577332"/>
                  </a:lnTo>
                  <a:lnTo>
                    <a:pt x="860146" y="641932"/>
                  </a:lnTo>
                  <a:lnTo>
                    <a:pt x="862601" y="699684"/>
                  </a:lnTo>
                  <a:lnTo>
                    <a:pt x="863610" y="718898"/>
                  </a:lnTo>
                  <a:lnTo>
                    <a:pt x="862833" y="749872"/>
                  </a:lnTo>
                  <a:lnTo>
                    <a:pt x="855108" y="769730"/>
                  </a:lnTo>
                  <a:lnTo>
                    <a:pt x="849637" y="773366"/>
                  </a:lnTo>
                  <a:lnTo>
                    <a:pt x="817277" y="608254"/>
                  </a:lnTo>
                  <a:lnTo>
                    <a:pt x="376873" y="760716"/>
                  </a:lnTo>
                  <a:lnTo>
                    <a:pt x="279638" y="794438"/>
                  </a:lnTo>
                  <a:lnTo>
                    <a:pt x="287587" y="834993"/>
                  </a:lnTo>
                  <a:lnTo>
                    <a:pt x="175351" y="845336"/>
                  </a:lnTo>
                  <a:lnTo>
                    <a:pt x="164737" y="846791"/>
                  </a:lnTo>
                  <a:lnTo>
                    <a:pt x="154157" y="848587"/>
                  </a:lnTo>
                  <a:lnTo>
                    <a:pt x="143623" y="849945"/>
                  </a:lnTo>
                  <a:lnTo>
                    <a:pt x="133148" y="850086"/>
                  </a:lnTo>
                  <a:lnTo>
                    <a:pt x="125479" y="848562"/>
                  </a:lnTo>
                  <a:lnTo>
                    <a:pt x="117922" y="845499"/>
                  </a:lnTo>
                  <a:lnTo>
                    <a:pt x="110253" y="841701"/>
                  </a:lnTo>
                  <a:lnTo>
                    <a:pt x="102834" y="838244"/>
                  </a:lnTo>
                  <a:close/>
                </a:path>
                <a:path w="864234" h="1390650">
                  <a:moveTo>
                    <a:pt x="287587" y="834993"/>
                  </a:moveTo>
                  <a:lnTo>
                    <a:pt x="279638" y="794438"/>
                  </a:lnTo>
                  <a:lnTo>
                    <a:pt x="281383" y="798849"/>
                  </a:lnTo>
                  <a:lnTo>
                    <a:pt x="827940" y="751594"/>
                  </a:lnTo>
                  <a:lnTo>
                    <a:pt x="817277" y="608254"/>
                  </a:lnTo>
                  <a:lnTo>
                    <a:pt x="849637" y="773366"/>
                  </a:lnTo>
                  <a:lnTo>
                    <a:pt x="838083" y="781045"/>
                  </a:lnTo>
                  <a:lnTo>
                    <a:pt x="809407" y="786390"/>
                  </a:lnTo>
                  <a:lnTo>
                    <a:pt x="663131" y="800133"/>
                  </a:lnTo>
                  <a:lnTo>
                    <a:pt x="516806" y="813786"/>
                  </a:lnTo>
                  <a:lnTo>
                    <a:pt x="370462" y="827357"/>
                  </a:lnTo>
                  <a:lnTo>
                    <a:pt x="287587" y="834993"/>
                  </a:lnTo>
                  <a:close/>
                </a:path>
                <a:path w="864234" h="1390650">
                  <a:moveTo>
                    <a:pt x="772" y="520644"/>
                  </a:moveTo>
                  <a:lnTo>
                    <a:pt x="0" y="513420"/>
                  </a:lnTo>
                  <a:lnTo>
                    <a:pt x="707" y="506335"/>
                  </a:lnTo>
                  <a:lnTo>
                    <a:pt x="3027" y="500568"/>
                  </a:lnTo>
                  <a:lnTo>
                    <a:pt x="30871" y="466415"/>
                  </a:lnTo>
                  <a:lnTo>
                    <a:pt x="78321" y="421426"/>
                  </a:lnTo>
                  <a:lnTo>
                    <a:pt x="115707" y="387239"/>
                  </a:lnTo>
                  <a:lnTo>
                    <a:pt x="153467" y="353517"/>
                  </a:lnTo>
                  <a:lnTo>
                    <a:pt x="191592" y="320248"/>
                  </a:lnTo>
                  <a:lnTo>
                    <a:pt x="230071" y="287420"/>
                  </a:lnTo>
                  <a:lnTo>
                    <a:pt x="268897" y="255020"/>
                  </a:lnTo>
                  <a:lnTo>
                    <a:pt x="308059" y="223038"/>
                  </a:lnTo>
                  <a:lnTo>
                    <a:pt x="347548" y="191460"/>
                  </a:lnTo>
                  <a:lnTo>
                    <a:pt x="387355" y="160275"/>
                  </a:lnTo>
                  <a:lnTo>
                    <a:pt x="427471" y="129470"/>
                  </a:lnTo>
                  <a:lnTo>
                    <a:pt x="467886" y="99034"/>
                  </a:lnTo>
                  <a:lnTo>
                    <a:pt x="508592" y="68955"/>
                  </a:lnTo>
                  <a:lnTo>
                    <a:pt x="549578" y="39221"/>
                  </a:lnTo>
                  <a:lnTo>
                    <a:pt x="590835" y="9819"/>
                  </a:lnTo>
                  <a:lnTo>
                    <a:pt x="613537" y="0"/>
                  </a:lnTo>
                  <a:lnTo>
                    <a:pt x="623813" y="2613"/>
                  </a:lnTo>
                  <a:lnTo>
                    <a:pt x="649395" y="44113"/>
                  </a:lnTo>
                  <a:lnTo>
                    <a:pt x="681518" y="108189"/>
                  </a:lnTo>
                  <a:lnTo>
                    <a:pt x="701777" y="158125"/>
                  </a:lnTo>
                  <a:lnTo>
                    <a:pt x="698822" y="172621"/>
                  </a:lnTo>
                  <a:lnTo>
                    <a:pt x="688964" y="184740"/>
                  </a:lnTo>
                  <a:lnTo>
                    <a:pt x="673102" y="195114"/>
                  </a:lnTo>
                  <a:lnTo>
                    <a:pt x="669906" y="196773"/>
                  </a:lnTo>
                  <a:lnTo>
                    <a:pt x="660507" y="148813"/>
                  </a:lnTo>
                  <a:lnTo>
                    <a:pt x="601448" y="43304"/>
                  </a:lnTo>
                  <a:lnTo>
                    <a:pt x="133775" y="414905"/>
                  </a:lnTo>
                  <a:lnTo>
                    <a:pt x="144763" y="470969"/>
                  </a:lnTo>
                  <a:lnTo>
                    <a:pt x="23090" y="534666"/>
                  </a:lnTo>
                  <a:lnTo>
                    <a:pt x="17236" y="532645"/>
                  </a:lnTo>
                  <a:lnTo>
                    <a:pt x="5683" y="532092"/>
                  </a:lnTo>
                  <a:lnTo>
                    <a:pt x="2891" y="526829"/>
                  </a:lnTo>
                  <a:lnTo>
                    <a:pt x="772" y="520644"/>
                  </a:lnTo>
                  <a:close/>
                </a:path>
                <a:path w="864234" h="1390650">
                  <a:moveTo>
                    <a:pt x="144763" y="470969"/>
                  </a:moveTo>
                  <a:lnTo>
                    <a:pt x="133775" y="414905"/>
                  </a:lnTo>
                  <a:lnTo>
                    <a:pt x="140274" y="425604"/>
                  </a:lnTo>
                  <a:lnTo>
                    <a:pt x="660507" y="148813"/>
                  </a:lnTo>
                  <a:lnTo>
                    <a:pt x="669906" y="196773"/>
                  </a:lnTo>
                  <a:lnTo>
                    <a:pt x="583066" y="241882"/>
                  </a:lnTo>
                  <a:lnTo>
                    <a:pt x="448113" y="312236"/>
                  </a:lnTo>
                  <a:lnTo>
                    <a:pt x="144763" y="470969"/>
                  </a:lnTo>
                  <a:close/>
                </a:path>
                <a:path w="864234" h="1390650">
                  <a:moveTo>
                    <a:pt x="43405" y="1030886"/>
                  </a:moveTo>
                  <a:lnTo>
                    <a:pt x="50735" y="1027865"/>
                  </a:lnTo>
                  <a:lnTo>
                    <a:pt x="58790" y="1021357"/>
                  </a:lnTo>
                  <a:lnTo>
                    <a:pt x="65223" y="1022737"/>
                  </a:lnTo>
                  <a:lnTo>
                    <a:pt x="85904" y="1027407"/>
                  </a:lnTo>
                  <a:lnTo>
                    <a:pt x="106455" y="1032681"/>
                  </a:lnTo>
                  <a:lnTo>
                    <a:pt x="126954" y="1038195"/>
                  </a:lnTo>
                  <a:lnTo>
                    <a:pt x="147480" y="1043590"/>
                  </a:lnTo>
                  <a:lnTo>
                    <a:pt x="717019" y="1187263"/>
                  </a:lnTo>
                  <a:lnTo>
                    <a:pt x="756300" y="1198942"/>
                  </a:lnTo>
                  <a:lnTo>
                    <a:pt x="775010" y="1212871"/>
                  </a:lnTo>
                  <a:lnTo>
                    <a:pt x="775257" y="1235172"/>
                  </a:lnTo>
                  <a:lnTo>
                    <a:pt x="759149" y="1271968"/>
                  </a:lnTo>
                  <a:lnTo>
                    <a:pt x="755447" y="1278232"/>
                  </a:lnTo>
                  <a:lnTo>
                    <a:pt x="745861" y="1229324"/>
                  </a:lnTo>
                  <a:lnTo>
                    <a:pt x="637004" y="1203002"/>
                  </a:lnTo>
                  <a:lnTo>
                    <a:pt x="236522" y="1106248"/>
                  </a:lnTo>
                  <a:lnTo>
                    <a:pt x="232230" y="1112195"/>
                  </a:lnTo>
                  <a:lnTo>
                    <a:pt x="240954" y="1156710"/>
                  </a:lnTo>
                  <a:lnTo>
                    <a:pt x="95075" y="1075340"/>
                  </a:lnTo>
                  <a:lnTo>
                    <a:pt x="84878" y="1070150"/>
                  </a:lnTo>
                  <a:lnTo>
                    <a:pt x="74470" y="1065315"/>
                  </a:lnTo>
                  <a:lnTo>
                    <a:pt x="64304" y="1060202"/>
                  </a:lnTo>
                  <a:lnTo>
                    <a:pt x="54835" y="1054176"/>
                  </a:lnTo>
                  <a:lnTo>
                    <a:pt x="50956" y="1049709"/>
                  </a:lnTo>
                  <a:lnTo>
                    <a:pt x="48175" y="1043773"/>
                  </a:lnTo>
                  <a:lnTo>
                    <a:pt x="45866" y="1037216"/>
                  </a:lnTo>
                  <a:lnTo>
                    <a:pt x="43405" y="1030886"/>
                  </a:lnTo>
                  <a:close/>
                </a:path>
                <a:path w="864234" h="1390650">
                  <a:moveTo>
                    <a:pt x="240954" y="1156710"/>
                  </a:moveTo>
                  <a:lnTo>
                    <a:pt x="232230" y="1112195"/>
                  </a:lnTo>
                  <a:lnTo>
                    <a:pt x="649867" y="1344093"/>
                  </a:lnTo>
                  <a:lnTo>
                    <a:pt x="656686" y="1345873"/>
                  </a:lnTo>
                  <a:lnTo>
                    <a:pt x="695454" y="1313084"/>
                  </a:lnTo>
                  <a:lnTo>
                    <a:pt x="745861" y="1229324"/>
                  </a:lnTo>
                  <a:lnTo>
                    <a:pt x="755447" y="1278232"/>
                  </a:lnTo>
                  <a:lnTo>
                    <a:pt x="742016" y="1300954"/>
                  </a:lnTo>
                  <a:lnTo>
                    <a:pt x="722154" y="1328561"/>
                  </a:lnTo>
                  <a:lnTo>
                    <a:pt x="701081" y="1355546"/>
                  </a:lnTo>
                  <a:lnTo>
                    <a:pt x="680315" y="1382670"/>
                  </a:lnTo>
                  <a:lnTo>
                    <a:pt x="677964" y="1385948"/>
                  </a:lnTo>
                  <a:lnTo>
                    <a:pt x="673147" y="1387420"/>
                  </a:lnTo>
                  <a:lnTo>
                    <a:pt x="667781" y="1390584"/>
                  </a:lnTo>
                  <a:lnTo>
                    <a:pt x="661224" y="1388106"/>
                  </a:lnTo>
                  <a:lnTo>
                    <a:pt x="654556" y="1385649"/>
                  </a:lnTo>
                  <a:lnTo>
                    <a:pt x="647946" y="1382984"/>
                  </a:lnTo>
                  <a:lnTo>
                    <a:pt x="641563" y="1379877"/>
                  </a:lnTo>
                  <a:lnTo>
                    <a:pt x="240954" y="1156710"/>
                  </a:lnTo>
                  <a:close/>
                </a:path>
              </a:pathLst>
            </a:custGeom>
            <a:solidFill>
              <a:srgbClr val="D0A58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3593600" y="0"/>
            <a:ext cx="11247120" cy="10034905"/>
            <a:chOff x="3593600" y="0"/>
            <a:chExt cx="11247120" cy="10034905"/>
          </a:xfrm>
        </p:grpSpPr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77307" y="0"/>
              <a:ext cx="5444301" cy="559364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39115" y="3626008"/>
              <a:ext cx="6408882" cy="640888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93600" y="3256595"/>
              <a:ext cx="11246826" cy="3378668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4806648" y="3571563"/>
            <a:ext cx="8290559" cy="1949450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2181225" marR="5080" indent="-2169160">
              <a:lnSpc>
                <a:spcPts val="7059"/>
              </a:lnSpc>
              <a:spcBef>
                <a:spcPts val="1190"/>
              </a:spcBef>
            </a:pPr>
            <a:r>
              <a:rPr sz="6750" spc="-840" dirty="0">
                <a:solidFill>
                  <a:srgbClr val="87805E"/>
                </a:solidFill>
              </a:rPr>
              <a:t>Биография</a:t>
            </a:r>
            <a:r>
              <a:rPr sz="6750" spc="-240" dirty="0">
                <a:solidFill>
                  <a:srgbClr val="87805E"/>
                </a:solidFill>
              </a:rPr>
              <a:t> </a:t>
            </a:r>
            <a:r>
              <a:rPr sz="6750" spc="-450" dirty="0">
                <a:solidFill>
                  <a:srgbClr val="87805E"/>
                </a:solidFill>
              </a:rPr>
              <a:t>и</a:t>
            </a:r>
            <a:r>
              <a:rPr sz="6750" spc="705" dirty="0">
                <a:solidFill>
                  <a:srgbClr val="87805E"/>
                </a:solidFill>
              </a:rPr>
              <a:t> </a:t>
            </a:r>
            <a:r>
              <a:rPr sz="6750" spc="-625" dirty="0">
                <a:solidFill>
                  <a:srgbClr val="87805E"/>
                </a:solidFill>
              </a:rPr>
              <a:t>творчество </a:t>
            </a:r>
            <a:r>
              <a:rPr sz="6750" spc="-1780" dirty="0">
                <a:solidFill>
                  <a:srgbClr val="87805E"/>
                </a:solidFill>
              </a:rPr>
              <a:t> </a:t>
            </a:r>
            <a:r>
              <a:rPr sz="6750" spc="-1505" dirty="0">
                <a:solidFill>
                  <a:srgbClr val="87805E"/>
                </a:solidFill>
              </a:rPr>
              <a:t>А</a:t>
            </a:r>
            <a:r>
              <a:rPr sz="6750" spc="-1170" dirty="0">
                <a:solidFill>
                  <a:srgbClr val="87805E"/>
                </a:solidFill>
              </a:rPr>
              <a:t>.</a:t>
            </a:r>
            <a:r>
              <a:rPr sz="6750" spc="-2075" dirty="0">
                <a:solidFill>
                  <a:srgbClr val="87805E"/>
                </a:solidFill>
              </a:rPr>
              <a:t>С</a:t>
            </a:r>
            <a:r>
              <a:rPr sz="6750" spc="-1165" dirty="0">
                <a:solidFill>
                  <a:srgbClr val="87805E"/>
                </a:solidFill>
              </a:rPr>
              <a:t>.</a:t>
            </a:r>
            <a:r>
              <a:rPr sz="6750" spc="730" dirty="0">
                <a:solidFill>
                  <a:srgbClr val="87805E"/>
                </a:solidFill>
              </a:rPr>
              <a:t> </a:t>
            </a:r>
            <a:r>
              <a:rPr sz="6750" spc="-1745" dirty="0">
                <a:solidFill>
                  <a:srgbClr val="87805E"/>
                </a:solidFill>
              </a:rPr>
              <a:t>П</a:t>
            </a:r>
            <a:r>
              <a:rPr sz="6750" spc="240" dirty="0">
                <a:solidFill>
                  <a:srgbClr val="87805E"/>
                </a:solidFill>
              </a:rPr>
              <a:t>у</a:t>
            </a:r>
            <a:r>
              <a:rPr sz="6750" spc="-1005" dirty="0">
                <a:solidFill>
                  <a:srgbClr val="87805E"/>
                </a:solidFill>
              </a:rPr>
              <a:t>ш</a:t>
            </a:r>
            <a:r>
              <a:rPr sz="6750" spc="-335" dirty="0">
                <a:solidFill>
                  <a:srgbClr val="87805E"/>
                </a:solidFill>
              </a:rPr>
              <a:t>к</a:t>
            </a:r>
            <a:r>
              <a:rPr sz="6750" spc="-455" dirty="0">
                <a:solidFill>
                  <a:srgbClr val="87805E"/>
                </a:solidFill>
              </a:rPr>
              <a:t>и</a:t>
            </a:r>
            <a:r>
              <a:rPr sz="6750" spc="-640" dirty="0">
                <a:solidFill>
                  <a:srgbClr val="87805E"/>
                </a:solidFill>
              </a:rPr>
              <a:t>н</a:t>
            </a:r>
            <a:r>
              <a:rPr sz="6750" spc="-750" dirty="0">
                <a:solidFill>
                  <a:srgbClr val="87805E"/>
                </a:solidFill>
              </a:rPr>
              <a:t>а</a:t>
            </a:r>
            <a:endParaRPr sz="6750"/>
          </a:p>
        </p:txBody>
      </p:sp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851767" y="6056649"/>
            <a:ext cx="6225021" cy="42303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788870" y="0"/>
            <a:ext cx="11476990" cy="9582150"/>
            <a:chOff x="2788870" y="0"/>
            <a:chExt cx="11476990" cy="95821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88870" y="1583227"/>
              <a:ext cx="3987418" cy="685634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90029" y="0"/>
              <a:ext cx="11475204" cy="958192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4378852" y="8864095"/>
            <a:ext cx="1551305" cy="1423035"/>
          </a:xfrm>
          <a:custGeom>
            <a:avLst/>
            <a:gdLst/>
            <a:ahLst/>
            <a:cxnLst/>
            <a:rect l="l" t="t" r="r" b="b"/>
            <a:pathLst>
              <a:path w="1551305" h="1423034">
                <a:moveTo>
                  <a:pt x="237381" y="575899"/>
                </a:moveTo>
                <a:lnTo>
                  <a:pt x="249705" y="571741"/>
                </a:lnTo>
                <a:lnTo>
                  <a:pt x="262133" y="567064"/>
                </a:lnTo>
                <a:lnTo>
                  <a:pt x="274163" y="563854"/>
                </a:lnTo>
                <a:lnTo>
                  <a:pt x="336223" y="577364"/>
                </a:lnTo>
                <a:lnTo>
                  <a:pt x="387088" y="590791"/>
                </a:lnTo>
                <a:lnTo>
                  <a:pt x="437892" y="604396"/>
                </a:lnTo>
                <a:lnTo>
                  <a:pt x="488637" y="618201"/>
                </a:lnTo>
                <a:lnTo>
                  <a:pt x="539322" y="632223"/>
                </a:lnTo>
                <a:lnTo>
                  <a:pt x="589950" y="646484"/>
                </a:lnTo>
                <a:lnTo>
                  <a:pt x="640520" y="661001"/>
                </a:lnTo>
                <a:lnTo>
                  <a:pt x="690732" y="675626"/>
                </a:lnTo>
                <a:lnTo>
                  <a:pt x="740924" y="690298"/>
                </a:lnTo>
                <a:lnTo>
                  <a:pt x="791096" y="705018"/>
                </a:lnTo>
                <a:lnTo>
                  <a:pt x="841250" y="719783"/>
                </a:lnTo>
                <a:lnTo>
                  <a:pt x="891387" y="734593"/>
                </a:lnTo>
                <a:lnTo>
                  <a:pt x="941508" y="749446"/>
                </a:lnTo>
                <a:lnTo>
                  <a:pt x="991615" y="764343"/>
                </a:lnTo>
                <a:lnTo>
                  <a:pt x="1041708" y="779282"/>
                </a:lnTo>
                <a:lnTo>
                  <a:pt x="1091789" y="794261"/>
                </a:lnTo>
                <a:lnTo>
                  <a:pt x="1141859" y="809280"/>
                </a:lnTo>
                <a:lnTo>
                  <a:pt x="1191919" y="824339"/>
                </a:lnTo>
                <a:lnTo>
                  <a:pt x="1241970" y="839435"/>
                </a:lnTo>
                <a:lnTo>
                  <a:pt x="1292013" y="854569"/>
                </a:lnTo>
                <a:lnTo>
                  <a:pt x="1324593" y="877330"/>
                </a:lnTo>
                <a:lnTo>
                  <a:pt x="1335113" y="886101"/>
                </a:lnTo>
                <a:lnTo>
                  <a:pt x="1296306" y="973196"/>
                </a:lnTo>
                <a:lnTo>
                  <a:pt x="1251133" y="1043685"/>
                </a:lnTo>
                <a:lnTo>
                  <a:pt x="1236332" y="1067296"/>
                </a:lnTo>
                <a:lnTo>
                  <a:pt x="1209628" y="1103361"/>
                </a:lnTo>
                <a:lnTo>
                  <a:pt x="1183963" y="1120470"/>
                </a:lnTo>
                <a:lnTo>
                  <a:pt x="1174466" y="1120228"/>
                </a:lnTo>
                <a:lnTo>
                  <a:pt x="1273651" y="897621"/>
                </a:lnTo>
                <a:lnTo>
                  <a:pt x="630438" y="713251"/>
                </a:lnTo>
                <a:lnTo>
                  <a:pt x="482915" y="671053"/>
                </a:lnTo>
                <a:lnTo>
                  <a:pt x="458551" y="725734"/>
                </a:lnTo>
                <a:lnTo>
                  <a:pt x="317228" y="644627"/>
                </a:lnTo>
                <a:lnTo>
                  <a:pt x="303465" y="637523"/>
                </a:lnTo>
                <a:lnTo>
                  <a:pt x="289460" y="630850"/>
                </a:lnTo>
                <a:lnTo>
                  <a:pt x="275873" y="623696"/>
                </a:lnTo>
                <a:lnTo>
                  <a:pt x="263369" y="615150"/>
                </a:lnTo>
                <a:lnTo>
                  <a:pt x="255570" y="606966"/>
                </a:lnTo>
                <a:lnTo>
                  <a:pt x="249183" y="597048"/>
                </a:lnTo>
                <a:lnTo>
                  <a:pt x="243393" y="586369"/>
                </a:lnTo>
                <a:lnTo>
                  <a:pt x="237381" y="575899"/>
                </a:lnTo>
                <a:close/>
              </a:path>
              <a:path w="1551305" h="1423034">
                <a:moveTo>
                  <a:pt x="458551" y="725734"/>
                </a:moveTo>
                <a:lnTo>
                  <a:pt x="482915" y="671053"/>
                </a:lnTo>
                <a:lnTo>
                  <a:pt x="481306" y="677733"/>
                </a:lnTo>
                <a:lnTo>
                  <a:pt x="1166934" y="1076375"/>
                </a:lnTo>
                <a:lnTo>
                  <a:pt x="1273651" y="897621"/>
                </a:lnTo>
                <a:lnTo>
                  <a:pt x="1174466" y="1120228"/>
                </a:lnTo>
                <a:lnTo>
                  <a:pt x="1154412" y="1119718"/>
                </a:lnTo>
                <a:lnTo>
                  <a:pt x="1116053" y="1102198"/>
                </a:lnTo>
                <a:lnTo>
                  <a:pt x="938474" y="1000714"/>
                </a:lnTo>
                <a:lnTo>
                  <a:pt x="760912" y="899093"/>
                </a:lnTo>
                <a:lnTo>
                  <a:pt x="583388" y="797363"/>
                </a:lnTo>
                <a:lnTo>
                  <a:pt x="458551" y="725734"/>
                </a:lnTo>
                <a:close/>
              </a:path>
              <a:path w="1551305" h="1423034">
                <a:moveTo>
                  <a:pt x="381086" y="114584"/>
                </a:moveTo>
                <a:lnTo>
                  <a:pt x="420576" y="85818"/>
                </a:lnTo>
                <a:lnTo>
                  <a:pt x="461821" y="75351"/>
                </a:lnTo>
                <a:lnTo>
                  <a:pt x="533591" y="64497"/>
                </a:lnTo>
                <a:lnTo>
                  <a:pt x="584442" y="57628"/>
                </a:lnTo>
                <a:lnTo>
                  <a:pt x="635319" y="51188"/>
                </a:lnTo>
                <a:lnTo>
                  <a:pt x="686223" y="45169"/>
                </a:lnTo>
                <a:lnTo>
                  <a:pt x="737153" y="39563"/>
                </a:lnTo>
                <a:lnTo>
                  <a:pt x="788110" y="34364"/>
                </a:lnTo>
                <a:lnTo>
                  <a:pt x="839093" y="29564"/>
                </a:lnTo>
                <a:lnTo>
                  <a:pt x="890101" y="25154"/>
                </a:lnTo>
                <a:lnTo>
                  <a:pt x="941134" y="21128"/>
                </a:lnTo>
                <a:lnTo>
                  <a:pt x="992192" y="17478"/>
                </a:lnTo>
                <a:lnTo>
                  <a:pt x="1043274" y="14197"/>
                </a:lnTo>
                <a:lnTo>
                  <a:pt x="1094381" y="11276"/>
                </a:lnTo>
                <a:lnTo>
                  <a:pt x="1145512" y="8709"/>
                </a:lnTo>
                <a:lnTo>
                  <a:pt x="1196666" y="6488"/>
                </a:lnTo>
                <a:lnTo>
                  <a:pt x="1247843" y="4605"/>
                </a:lnTo>
                <a:lnTo>
                  <a:pt x="1299043" y="3052"/>
                </a:lnTo>
                <a:lnTo>
                  <a:pt x="1350266" y="1823"/>
                </a:lnTo>
                <a:lnTo>
                  <a:pt x="1401511" y="910"/>
                </a:lnTo>
                <a:lnTo>
                  <a:pt x="1452777" y="304"/>
                </a:lnTo>
                <a:lnTo>
                  <a:pt x="1504065" y="0"/>
                </a:lnTo>
                <a:lnTo>
                  <a:pt x="1523368" y="1468"/>
                </a:lnTo>
                <a:lnTo>
                  <a:pt x="1539084" y="7246"/>
                </a:lnTo>
                <a:lnTo>
                  <a:pt x="1549059" y="18891"/>
                </a:lnTo>
                <a:lnTo>
                  <a:pt x="1551137" y="37959"/>
                </a:lnTo>
                <a:lnTo>
                  <a:pt x="1544762" y="89357"/>
                </a:lnTo>
                <a:lnTo>
                  <a:pt x="1537483" y="140712"/>
                </a:lnTo>
                <a:lnTo>
                  <a:pt x="1529405" y="192020"/>
                </a:lnTo>
                <a:lnTo>
                  <a:pt x="1520633" y="243274"/>
                </a:lnTo>
                <a:lnTo>
                  <a:pt x="1496230" y="282778"/>
                </a:lnTo>
                <a:lnTo>
                  <a:pt x="1474484" y="288941"/>
                </a:lnTo>
                <a:lnTo>
                  <a:pt x="1447092" y="288042"/>
                </a:lnTo>
                <a:lnTo>
                  <a:pt x="1441932" y="287349"/>
                </a:lnTo>
                <a:lnTo>
                  <a:pt x="1470742" y="222689"/>
                </a:lnTo>
                <a:lnTo>
                  <a:pt x="1488739" y="48513"/>
                </a:lnTo>
                <a:lnTo>
                  <a:pt x="626383" y="99901"/>
                </a:lnTo>
                <a:lnTo>
                  <a:pt x="592705" y="175487"/>
                </a:lnTo>
                <a:lnTo>
                  <a:pt x="395803" y="149768"/>
                </a:lnTo>
                <a:lnTo>
                  <a:pt x="390729" y="143830"/>
                </a:lnTo>
                <a:lnTo>
                  <a:pt x="384754" y="137208"/>
                </a:lnTo>
                <a:lnTo>
                  <a:pt x="379964" y="130343"/>
                </a:lnTo>
                <a:lnTo>
                  <a:pt x="378444" y="123677"/>
                </a:lnTo>
                <a:lnTo>
                  <a:pt x="381086" y="114584"/>
                </a:lnTo>
                <a:close/>
              </a:path>
              <a:path w="1551305" h="1423034">
                <a:moveTo>
                  <a:pt x="592705" y="175487"/>
                </a:moveTo>
                <a:lnTo>
                  <a:pt x="626383" y="99901"/>
                </a:lnTo>
                <a:lnTo>
                  <a:pt x="625161" y="117987"/>
                </a:lnTo>
                <a:lnTo>
                  <a:pt x="1470742" y="222689"/>
                </a:lnTo>
                <a:lnTo>
                  <a:pt x="1441932" y="287349"/>
                </a:lnTo>
                <a:lnTo>
                  <a:pt x="1294424" y="267607"/>
                </a:lnTo>
                <a:lnTo>
                  <a:pt x="1090820" y="240655"/>
                </a:lnTo>
                <a:lnTo>
                  <a:pt x="592705" y="175487"/>
                </a:lnTo>
                <a:close/>
              </a:path>
              <a:path w="1551305" h="1423034">
                <a:moveTo>
                  <a:pt x="6739" y="754781"/>
                </a:moveTo>
                <a:lnTo>
                  <a:pt x="15641" y="756187"/>
                </a:lnTo>
                <a:lnTo>
                  <a:pt x="24804" y="757350"/>
                </a:lnTo>
                <a:lnTo>
                  <a:pt x="33081" y="759351"/>
                </a:lnTo>
                <a:lnTo>
                  <a:pt x="39324" y="763271"/>
                </a:lnTo>
                <a:lnTo>
                  <a:pt x="59890" y="786010"/>
                </a:lnTo>
                <a:lnTo>
                  <a:pt x="79802" y="809355"/>
                </a:lnTo>
                <a:lnTo>
                  <a:pt x="99451" y="832943"/>
                </a:lnTo>
                <a:lnTo>
                  <a:pt x="119232" y="856410"/>
                </a:lnTo>
                <a:lnTo>
                  <a:pt x="606379" y="1422904"/>
                </a:lnTo>
                <a:lnTo>
                  <a:pt x="539396" y="1422904"/>
                </a:lnTo>
                <a:lnTo>
                  <a:pt x="172360" y="1004741"/>
                </a:lnTo>
                <a:lnTo>
                  <a:pt x="162334" y="1008219"/>
                </a:lnTo>
                <a:lnTo>
                  <a:pt x="135583" y="1068258"/>
                </a:lnTo>
                <a:lnTo>
                  <a:pt x="30833" y="850448"/>
                </a:lnTo>
                <a:lnTo>
                  <a:pt x="23096" y="835815"/>
                </a:lnTo>
                <a:lnTo>
                  <a:pt x="14813" y="821427"/>
                </a:lnTo>
                <a:lnTo>
                  <a:pt x="7050" y="806910"/>
                </a:lnTo>
                <a:lnTo>
                  <a:pt x="869" y="791891"/>
                </a:lnTo>
                <a:lnTo>
                  <a:pt x="0" y="783370"/>
                </a:lnTo>
                <a:lnTo>
                  <a:pt x="1653" y="774021"/>
                </a:lnTo>
                <a:lnTo>
                  <a:pt x="4382" y="764330"/>
                </a:lnTo>
                <a:lnTo>
                  <a:pt x="6739" y="754781"/>
                </a:lnTo>
                <a:close/>
              </a:path>
              <a:path w="1551305" h="1423034">
                <a:moveTo>
                  <a:pt x="135583" y="1068258"/>
                </a:moveTo>
                <a:lnTo>
                  <a:pt x="162334" y="1008219"/>
                </a:lnTo>
                <a:lnTo>
                  <a:pt x="362177" y="1422904"/>
                </a:lnTo>
                <a:lnTo>
                  <a:pt x="306377" y="1422904"/>
                </a:lnTo>
                <a:lnTo>
                  <a:pt x="135583" y="1068258"/>
                </a:lnTo>
                <a:close/>
              </a:path>
            </a:pathLst>
          </a:custGeom>
          <a:solidFill>
            <a:srgbClr val="D0A5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635811" y="1869856"/>
            <a:ext cx="8742680" cy="569722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125220" marR="198120" indent="-920115" algn="just">
              <a:lnSpc>
                <a:spcPts val="4980"/>
              </a:lnSpc>
              <a:spcBef>
                <a:spcPts val="125"/>
              </a:spcBef>
            </a:pPr>
            <a:r>
              <a:rPr sz="4000" b="1" spc="110" dirty="0">
                <a:solidFill>
                  <a:srgbClr val="D08B03"/>
                </a:solidFill>
                <a:latin typeface="Arial"/>
                <a:cs typeface="Arial"/>
              </a:rPr>
              <a:t>Александр</a:t>
            </a:r>
            <a:r>
              <a:rPr sz="4000" b="1" spc="-6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305" dirty="0">
                <a:solidFill>
                  <a:srgbClr val="D08B03"/>
                </a:solidFill>
                <a:latin typeface="Arial"/>
                <a:cs typeface="Arial"/>
              </a:rPr>
              <a:t>Пушкин</a:t>
            </a:r>
            <a:r>
              <a:rPr sz="4000" b="1" spc="-6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80" dirty="0">
                <a:solidFill>
                  <a:srgbClr val="D08B03"/>
                </a:solidFill>
                <a:latin typeface="Arial"/>
                <a:cs typeface="Arial"/>
              </a:rPr>
              <a:t>родился</a:t>
            </a:r>
            <a:r>
              <a:rPr sz="4000" b="1" spc="-6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210" dirty="0">
                <a:solidFill>
                  <a:srgbClr val="D08B03"/>
                </a:solidFill>
                <a:latin typeface="Arial"/>
                <a:cs typeface="Arial"/>
              </a:rPr>
              <a:t>на </a:t>
            </a:r>
            <a:r>
              <a:rPr sz="4000" b="1" spc="-110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05" dirty="0">
                <a:solidFill>
                  <a:srgbClr val="D08B03"/>
                </a:solidFill>
                <a:latin typeface="Arial"/>
                <a:cs typeface="Arial"/>
              </a:rPr>
              <a:t>исходе</a:t>
            </a:r>
            <a:r>
              <a:rPr sz="4000" b="1" spc="-5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3800" spc="145" dirty="0">
                <a:solidFill>
                  <a:srgbClr val="D08B03"/>
                </a:solidFill>
                <a:latin typeface="Lucida Sans Unicode"/>
                <a:cs typeface="Lucida Sans Unicode"/>
              </a:rPr>
              <a:t>XIII</a:t>
            </a:r>
            <a:r>
              <a:rPr sz="3800" spc="-13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4000" b="1" spc="215" dirty="0">
                <a:solidFill>
                  <a:srgbClr val="D08B03"/>
                </a:solidFill>
                <a:latin typeface="Arial"/>
                <a:cs typeface="Arial"/>
              </a:rPr>
              <a:t>века</a:t>
            </a:r>
            <a:r>
              <a:rPr sz="400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60" dirty="0">
                <a:solidFill>
                  <a:srgbClr val="D08B03"/>
                </a:solidFill>
                <a:latin typeface="Arial"/>
                <a:cs typeface="Arial"/>
              </a:rPr>
              <a:t>в</a:t>
            </a:r>
            <a:r>
              <a:rPr sz="400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3800" spc="-35" dirty="0">
                <a:solidFill>
                  <a:srgbClr val="D08B03"/>
                </a:solidFill>
                <a:latin typeface="Lucida Sans Unicode"/>
                <a:cs typeface="Lucida Sans Unicode"/>
              </a:rPr>
              <a:t>1799</a:t>
            </a:r>
            <a:r>
              <a:rPr sz="3800" spc="-13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4000" b="1" spc="10" dirty="0">
                <a:solidFill>
                  <a:srgbClr val="D08B03"/>
                </a:solidFill>
                <a:latin typeface="Arial"/>
                <a:cs typeface="Arial"/>
              </a:rPr>
              <a:t>г</a:t>
            </a:r>
            <a:r>
              <a:rPr sz="3800" spc="10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endParaRPr sz="3800">
              <a:latin typeface="Lucida Sans Unicode"/>
              <a:cs typeface="Lucida Sans Unicode"/>
            </a:endParaRPr>
          </a:p>
          <a:p>
            <a:pPr marL="147320" marR="5080" indent="-135255" algn="just">
              <a:lnSpc>
                <a:spcPts val="4980"/>
              </a:lnSpc>
            </a:pPr>
            <a:r>
              <a:rPr sz="4000" b="1" spc="120" dirty="0">
                <a:solidFill>
                  <a:srgbClr val="D08B03"/>
                </a:solidFill>
                <a:latin typeface="Arial"/>
                <a:cs typeface="Arial"/>
              </a:rPr>
              <a:t>Писатель</a:t>
            </a:r>
            <a:r>
              <a:rPr sz="4000" b="1" spc="-5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80" dirty="0">
                <a:solidFill>
                  <a:srgbClr val="D08B03"/>
                </a:solidFill>
                <a:latin typeface="Arial"/>
                <a:cs typeface="Arial"/>
              </a:rPr>
              <a:t>родился</a:t>
            </a:r>
            <a:r>
              <a:rPr sz="4000" b="1" spc="-5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60" dirty="0">
                <a:solidFill>
                  <a:srgbClr val="D08B03"/>
                </a:solidFill>
                <a:latin typeface="Arial"/>
                <a:cs typeface="Arial"/>
              </a:rPr>
              <a:t>в</a:t>
            </a:r>
            <a:r>
              <a:rPr sz="4000" b="1" spc="-5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60" dirty="0">
                <a:solidFill>
                  <a:srgbClr val="D08B03"/>
                </a:solidFill>
                <a:latin typeface="Arial"/>
                <a:cs typeface="Arial"/>
              </a:rPr>
              <a:t>московской </a:t>
            </a:r>
            <a:r>
              <a:rPr sz="4000" b="1" spc="-110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30" dirty="0">
                <a:solidFill>
                  <a:srgbClr val="D08B03"/>
                </a:solidFill>
                <a:latin typeface="Arial"/>
                <a:cs typeface="Arial"/>
              </a:rPr>
              <a:t>дворянской </a:t>
            </a:r>
            <a:r>
              <a:rPr sz="4000" b="1" spc="50" dirty="0">
                <a:solidFill>
                  <a:srgbClr val="D08B03"/>
                </a:solidFill>
                <a:latin typeface="Arial"/>
                <a:cs typeface="Arial"/>
              </a:rPr>
              <a:t>семье</a:t>
            </a:r>
            <a:r>
              <a:rPr sz="3800" spc="50" dirty="0">
                <a:solidFill>
                  <a:srgbClr val="D08B03"/>
                </a:solidFill>
                <a:latin typeface="Lucida Sans Unicode"/>
                <a:cs typeface="Lucida Sans Unicode"/>
              </a:rPr>
              <a:t>. </a:t>
            </a:r>
            <a:r>
              <a:rPr sz="4000" b="1" spc="165" dirty="0">
                <a:solidFill>
                  <a:srgbClr val="D08B03"/>
                </a:solidFill>
                <a:latin typeface="Arial"/>
                <a:cs typeface="Arial"/>
              </a:rPr>
              <a:t>У </a:t>
            </a:r>
            <a:r>
              <a:rPr sz="4000" b="1" spc="160" dirty="0">
                <a:solidFill>
                  <a:srgbClr val="D08B03"/>
                </a:solidFill>
                <a:latin typeface="Arial"/>
                <a:cs typeface="Arial"/>
              </a:rPr>
              <a:t>него </a:t>
            </a:r>
            <a:r>
              <a:rPr sz="4000" b="1" spc="114" dirty="0">
                <a:solidFill>
                  <a:srgbClr val="D08B03"/>
                </a:solidFill>
                <a:latin typeface="Arial"/>
                <a:cs typeface="Arial"/>
              </a:rPr>
              <a:t>были </a:t>
            </a:r>
            <a:r>
              <a:rPr sz="4000" b="1" spc="-110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35" dirty="0">
                <a:solidFill>
                  <a:srgbClr val="D08B03"/>
                </a:solidFill>
                <a:latin typeface="Arial"/>
                <a:cs typeface="Arial"/>
              </a:rPr>
              <a:t>брат </a:t>
            </a:r>
            <a:r>
              <a:rPr sz="4000" b="1" spc="125" dirty="0">
                <a:solidFill>
                  <a:srgbClr val="D08B03"/>
                </a:solidFill>
                <a:latin typeface="Arial"/>
                <a:cs typeface="Arial"/>
              </a:rPr>
              <a:t>Лев </a:t>
            </a:r>
            <a:r>
              <a:rPr sz="4000" b="1" spc="425" dirty="0">
                <a:solidFill>
                  <a:srgbClr val="D08B03"/>
                </a:solidFill>
                <a:latin typeface="Arial"/>
                <a:cs typeface="Arial"/>
              </a:rPr>
              <a:t>и </a:t>
            </a:r>
            <a:r>
              <a:rPr sz="4000" b="1" spc="55" dirty="0">
                <a:solidFill>
                  <a:srgbClr val="D08B03"/>
                </a:solidFill>
                <a:latin typeface="Arial"/>
                <a:cs typeface="Arial"/>
              </a:rPr>
              <a:t>сестра </a:t>
            </a:r>
            <a:r>
              <a:rPr sz="4000" b="1" spc="50" dirty="0">
                <a:solidFill>
                  <a:srgbClr val="D08B03"/>
                </a:solidFill>
                <a:latin typeface="Arial"/>
                <a:cs typeface="Arial"/>
              </a:rPr>
              <a:t>Ольга</a:t>
            </a:r>
            <a:r>
              <a:rPr sz="3800" spc="50" dirty="0">
                <a:solidFill>
                  <a:srgbClr val="D08B03"/>
                </a:solidFill>
                <a:latin typeface="Lucida Sans Unicode"/>
                <a:cs typeface="Lucida Sans Unicode"/>
              </a:rPr>
              <a:t>. </a:t>
            </a:r>
            <a:r>
              <a:rPr sz="4000" b="1" spc="204" dirty="0">
                <a:solidFill>
                  <a:srgbClr val="D08B03"/>
                </a:solidFill>
                <a:latin typeface="Arial"/>
                <a:cs typeface="Arial"/>
              </a:rPr>
              <a:t>Летом </a:t>
            </a:r>
            <a:r>
              <a:rPr sz="4000" b="1" spc="-110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260" dirty="0">
                <a:solidFill>
                  <a:srgbClr val="D08B03"/>
                </a:solidFill>
                <a:latin typeface="Arial"/>
                <a:cs typeface="Arial"/>
              </a:rPr>
              <a:t>мальчик</a:t>
            </a:r>
            <a:r>
              <a:rPr sz="400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35" dirty="0">
                <a:solidFill>
                  <a:srgbClr val="D08B03"/>
                </a:solidFill>
                <a:latin typeface="Arial"/>
                <a:cs typeface="Arial"/>
              </a:rPr>
              <a:t>гостил</a:t>
            </a:r>
            <a:r>
              <a:rPr sz="400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55" dirty="0">
                <a:solidFill>
                  <a:srgbClr val="D08B03"/>
                </a:solidFill>
                <a:latin typeface="Arial"/>
                <a:cs typeface="Arial"/>
              </a:rPr>
              <a:t>у</a:t>
            </a:r>
            <a:r>
              <a:rPr sz="400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245" dirty="0">
                <a:solidFill>
                  <a:srgbClr val="D08B03"/>
                </a:solidFill>
                <a:latin typeface="Arial"/>
                <a:cs typeface="Arial"/>
              </a:rPr>
              <a:t>бабушки</a:t>
            </a:r>
            <a:r>
              <a:rPr sz="400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60" dirty="0">
                <a:solidFill>
                  <a:srgbClr val="D08B03"/>
                </a:solidFill>
                <a:latin typeface="Arial"/>
                <a:cs typeface="Arial"/>
              </a:rPr>
              <a:t>в</a:t>
            </a:r>
            <a:r>
              <a:rPr sz="400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-200" dirty="0">
                <a:solidFill>
                  <a:srgbClr val="D08B03"/>
                </a:solidFill>
                <a:latin typeface="Arial"/>
                <a:cs typeface="Arial"/>
              </a:rPr>
              <a:t>с</a:t>
            </a:r>
            <a:r>
              <a:rPr sz="3800" spc="-200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endParaRPr sz="3800">
              <a:latin typeface="Lucida Sans Unicode"/>
              <a:cs typeface="Lucida Sans Unicode"/>
            </a:endParaRPr>
          </a:p>
          <a:p>
            <a:pPr marL="375285" marR="367665" indent="21590" algn="just">
              <a:lnSpc>
                <a:spcPts val="4980"/>
              </a:lnSpc>
            </a:pPr>
            <a:r>
              <a:rPr sz="4000" b="1" spc="95" dirty="0">
                <a:solidFill>
                  <a:srgbClr val="D08B03"/>
                </a:solidFill>
                <a:latin typeface="Arial"/>
                <a:cs typeface="Arial"/>
              </a:rPr>
              <a:t>Захарово</a:t>
            </a:r>
            <a:r>
              <a:rPr sz="4000" b="1" spc="-5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14" dirty="0">
                <a:solidFill>
                  <a:srgbClr val="D08B03"/>
                </a:solidFill>
                <a:latin typeface="Arial"/>
                <a:cs typeface="Arial"/>
              </a:rPr>
              <a:t>под</a:t>
            </a:r>
            <a:r>
              <a:rPr sz="4000" b="1" spc="-5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30" dirty="0">
                <a:solidFill>
                  <a:srgbClr val="D08B03"/>
                </a:solidFill>
                <a:latin typeface="Arial"/>
                <a:cs typeface="Arial"/>
              </a:rPr>
              <a:t>Москвой</a:t>
            </a:r>
            <a:r>
              <a:rPr sz="3800" spc="130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r>
              <a:rPr sz="3800" spc="-14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4000" b="1" spc="35" dirty="0">
                <a:solidFill>
                  <a:srgbClr val="D08B03"/>
                </a:solidFill>
                <a:latin typeface="Arial"/>
                <a:cs typeface="Arial"/>
              </a:rPr>
              <a:t>Здесь </a:t>
            </a:r>
            <a:r>
              <a:rPr sz="4000" b="1" spc="-110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40" dirty="0">
                <a:solidFill>
                  <a:srgbClr val="D08B03"/>
                </a:solidFill>
                <a:latin typeface="Arial"/>
                <a:cs typeface="Arial"/>
              </a:rPr>
              <a:t>его</a:t>
            </a:r>
            <a:r>
              <a:rPr sz="4000" b="1" spc="-8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200" dirty="0">
                <a:solidFill>
                  <a:srgbClr val="D08B03"/>
                </a:solidFill>
                <a:latin typeface="Arial"/>
                <a:cs typeface="Arial"/>
              </a:rPr>
              <a:t>воспитанием</a:t>
            </a:r>
            <a:r>
              <a:rPr sz="4000" b="1" spc="-8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75" dirty="0">
                <a:solidFill>
                  <a:srgbClr val="D08B03"/>
                </a:solidFill>
                <a:latin typeface="Arial"/>
                <a:cs typeface="Arial"/>
              </a:rPr>
              <a:t>занималась </a:t>
            </a:r>
            <a:r>
              <a:rPr sz="4000" b="1" spc="-109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60" dirty="0">
                <a:solidFill>
                  <a:srgbClr val="D08B03"/>
                </a:solidFill>
                <a:latin typeface="Arial"/>
                <a:cs typeface="Arial"/>
              </a:rPr>
              <a:t>Арина</a:t>
            </a:r>
            <a:r>
              <a:rPr sz="4000" b="1" spc="-6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120" dirty="0">
                <a:solidFill>
                  <a:srgbClr val="D08B03"/>
                </a:solidFill>
                <a:latin typeface="Arial"/>
                <a:cs typeface="Arial"/>
              </a:rPr>
              <a:t>Родионовна</a:t>
            </a:r>
            <a:r>
              <a:rPr sz="4000" b="1" spc="-6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4000" b="1" spc="60" dirty="0">
                <a:solidFill>
                  <a:srgbClr val="D08B03"/>
                </a:solidFill>
                <a:latin typeface="Arial"/>
                <a:cs typeface="Arial"/>
              </a:rPr>
              <a:t>Яковлева</a:t>
            </a:r>
            <a:r>
              <a:rPr sz="3800" spc="60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endParaRPr sz="3800">
              <a:latin typeface="Lucida Sans Unicode"/>
              <a:cs typeface="Lucida Sans Unicode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245508" y="0"/>
            <a:ext cx="42490" cy="4770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530734" y="85321"/>
            <a:ext cx="578845" cy="57867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83723" y="770114"/>
            <a:ext cx="7916335" cy="237673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55951" y="1107875"/>
            <a:ext cx="6541770" cy="10420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-670" dirty="0">
                <a:solidFill>
                  <a:srgbClr val="87805E"/>
                </a:solidFill>
              </a:rPr>
              <a:t>Краткая</a:t>
            </a:r>
            <a:r>
              <a:rPr spc="680" dirty="0">
                <a:solidFill>
                  <a:srgbClr val="87805E"/>
                </a:solidFill>
              </a:rPr>
              <a:t> </a:t>
            </a:r>
            <a:r>
              <a:rPr spc="-795" dirty="0">
                <a:solidFill>
                  <a:srgbClr val="87805E"/>
                </a:solidFill>
              </a:rPr>
              <a:t>биография.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635" algn="ctr">
              <a:lnSpc>
                <a:spcPct val="116700"/>
              </a:lnSpc>
              <a:spcBef>
                <a:spcPts val="95"/>
              </a:spcBef>
            </a:pPr>
            <a:r>
              <a:rPr spc="-155" dirty="0"/>
              <a:t>В </a:t>
            </a:r>
            <a:r>
              <a:rPr sz="2850" b="0" spc="-290" dirty="0">
                <a:latin typeface="Lucida Sans Unicode"/>
                <a:cs typeface="Lucida Sans Unicode"/>
              </a:rPr>
              <a:t>1811 </a:t>
            </a:r>
            <a:r>
              <a:rPr spc="5" dirty="0"/>
              <a:t>г</a:t>
            </a:r>
            <a:r>
              <a:rPr sz="2850" b="0" spc="5" dirty="0">
                <a:latin typeface="Lucida Sans Unicode"/>
                <a:cs typeface="Lucida Sans Unicode"/>
              </a:rPr>
              <a:t>. </a:t>
            </a:r>
            <a:r>
              <a:rPr spc="225" dirty="0"/>
              <a:t>Пушкин </a:t>
            </a:r>
            <a:r>
              <a:rPr spc="90" dirty="0"/>
              <a:t>поступил </a:t>
            </a:r>
            <a:r>
              <a:rPr spc="40" dirty="0"/>
              <a:t>в </a:t>
            </a:r>
            <a:r>
              <a:rPr spc="185" dirty="0"/>
              <a:t>знаменитый </a:t>
            </a:r>
            <a:r>
              <a:rPr spc="105" dirty="0"/>
              <a:t>Царскосельский </a:t>
            </a:r>
            <a:r>
              <a:rPr spc="215" dirty="0"/>
              <a:t>Лицей </a:t>
            </a:r>
            <a:r>
              <a:rPr spc="45" dirty="0"/>
              <a:t>для </a:t>
            </a:r>
            <a:r>
              <a:rPr spc="50" dirty="0"/>
              <a:t> </a:t>
            </a:r>
            <a:r>
              <a:rPr spc="135" dirty="0"/>
              <a:t>мальчиков</a:t>
            </a:r>
            <a:r>
              <a:rPr sz="2850" b="0" spc="135" dirty="0">
                <a:latin typeface="Lucida Sans Unicode"/>
                <a:cs typeface="Lucida Sans Unicode"/>
              </a:rPr>
              <a:t>, </a:t>
            </a:r>
            <a:r>
              <a:rPr spc="125" dirty="0"/>
              <a:t>где </a:t>
            </a:r>
            <a:r>
              <a:rPr spc="100" dirty="0"/>
              <a:t>его </a:t>
            </a:r>
            <a:r>
              <a:rPr spc="15" dirty="0"/>
              <a:t>вовсе </a:t>
            </a:r>
            <a:r>
              <a:rPr spc="135" dirty="0"/>
              <a:t>не </a:t>
            </a:r>
            <a:r>
              <a:rPr spc="155" dirty="0"/>
              <a:t>считали </a:t>
            </a:r>
            <a:r>
              <a:rPr spc="114" dirty="0"/>
              <a:t>талантом</a:t>
            </a:r>
            <a:r>
              <a:rPr sz="2850" b="0" spc="114" dirty="0">
                <a:latin typeface="Lucida Sans Unicode"/>
                <a:cs typeface="Lucida Sans Unicode"/>
              </a:rPr>
              <a:t>. </a:t>
            </a:r>
            <a:r>
              <a:rPr spc="-155" dirty="0"/>
              <a:t>В </a:t>
            </a:r>
            <a:r>
              <a:rPr sz="2850" b="0" spc="-185" dirty="0">
                <a:latin typeface="Lucida Sans Unicode"/>
                <a:cs typeface="Lucida Sans Unicode"/>
              </a:rPr>
              <a:t>1817 </a:t>
            </a:r>
            <a:r>
              <a:rPr spc="-25" dirty="0"/>
              <a:t>г</a:t>
            </a:r>
            <a:r>
              <a:rPr sz="2850" b="0" spc="-25" dirty="0">
                <a:latin typeface="Lucida Sans Unicode"/>
                <a:cs typeface="Lucida Sans Unicode"/>
              </a:rPr>
              <a:t>., </a:t>
            </a:r>
            <a:r>
              <a:rPr spc="35" dirty="0"/>
              <a:t>после </a:t>
            </a:r>
            <a:r>
              <a:rPr spc="100" dirty="0"/>
              <a:t>лицея</a:t>
            </a:r>
            <a:r>
              <a:rPr sz="2850" b="0" spc="100" dirty="0">
                <a:latin typeface="Lucida Sans Unicode"/>
                <a:cs typeface="Lucida Sans Unicode"/>
              </a:rPr>
              <a:t>, </a:t>
            </a:r>
            <a:r>
              <a:rPr spc="40" dirty="0"/>
              <a:t>в </a:t>
            </a:r>
            <a:r>
              <a:rPr spc="45" dirty="0"/>
              <a:t> </a:t>
            </a:r>
            <a:r>
              <a:rPr spc="204" dirty="0"/>
              <a:t>чине</a:t>
            </a:r>
            <a:r>
              <a:rPr spc="-25" dirty="0"/>
              <a:t> </a:t>
            </a:r>
            <a:r>
              <a:rPr spc="135" dirty="0"/>
              <a:t>коллежского</a:t>
            </a:r>
            <a:r>
              <a:rPr spc="-25" dirty="0"/>
              <a:t> </a:t>
            </a:r>
            <a:r>
              <a:rPr spc="100" dirty="0"/>
              <a:t>секретаря</a:t>
            </a:r>
            <a:r>
              <a:rPr spc="-20" dirty="0"/>
              <a:t> </a:t>
            </a:r>
            <a:r>
              <a:rPr sz="2850" b="0" spc="-155" dirty="0">
                <a:latin typeface="Lucida Sans Unicode"/>
                <a:cs typeface="Lucida Sans Unicode"/>
              </a:rPr>
              <a:t>12</a:t>
            </a:r>
            <a:r>
              <a:rPr sz="2850" b="0" spc="-95" dirty="0">
                <a:latin typeface="Lucida Sans Unicode"/>
                <a:cs typeface="Lucida Sans Unicode"/>
              </a:rPr>
              <a:t> </a:t>
            </a:r>
            <a:r>
              <a:rPr spc="70" dirty="0"/>
              <a:t>кл</a:t>
            </a:r>
            <a:r>
              <a:rPr sz="2850" b="0" spc="70" dirty="0">
                <a:latin typeface="Lucida Sans Unicode"/>
                <a:cs typeface="Lucida Sans Unicode"/>
              </a:rPr>
              <a:t>.</a:t>
            </a:r>
            <a:r>
              <a:rPr sz="2850" b="0" spc="-95" dirty="0">
                <a:latin typeface="Lucida Sans Unicode"/>
                <a:cs typeface="Lucida Sans Unicode"/>
              </a:rPr>
              <a:t> </a:t>
            </a:r>
            <a:r>
              <a:rPr spc="160" dirty="0"/>
              <a:t>юноша</a:t>
            </a:r>
            <a:r>
              <a:rPr spc="-20" dirty="0"/>
              <a:t> </a:t>
            </a:r>
            <a:r>
              <a:rPr spc="90" dirty="0"/>
              <a:t>поступил</a:t>
            </a:r>
            <a:r>
              <a:rPr spc="-25" dirty="0"/>
              <a:t> </a:t>
            </a:r>
            <a:r>
              <a:rPr spc="130" dirty="0"/>
              <a:t>служить</a:t>
            </a:r>
            <a:r>
              <a:rPr spc="-25" dirty="0"/>
              <a:t> </a:t>
            </a:r>
            <a:r>
              <a:rPr spc="40" dirty="0"/>
              <a:t>в</a:t>
            </a:r>
            <a:r>
              <a:rPr spc="-20" dirty="0"/>
              <a:t> </a:t>
            </a:r>
            <a:r>
              <a:rPr spc="114" dirty="0"/>
              <a:t>Коллегию </a:t>
            </a:r>
            <a:r>
              <a:rPr spc="-819" dirty="0"/>
              <a:t> </a:t>
            </a:r>
            <a:r>
              <a:rPr spc="105" dirty="0"/>
              <a:t>иностранных </a:t>
            </a:r>
            <a:r>
              <a:rPr spc="10" dirty="0"/>
              <a:t>дел</a:t>
            </a:r>
            <a:r>
              <a:rPr sz="2850" b="0" spc="10" dirty="0">
                <a:latin typeface="Lucida Sans Unicode"/>
                <a:cs typeface="Lucida Sans Unicode"/>
              </a:rPr>
              <a:t>. </a:t>
            </a:r>
            <a:r>
              <a:rPr spc="-155" dirty="0"/>
              <a:t>В </a:t>
            </a:r>
            <a:r>
              <a:rPr sz="2850" b="0" spc="-130" dirty="0">
                <a:latin typeface="Lucida Sans Unicode"/>
                <a:cs typeface="Lucida Sans Unicode"/>
              </a:rPr>
              <a:t>1831 </a:t>
            </a:r>
            <a:r>
              <a:rPr spc="5" dirty="0"/>
              <a:t>г</a:t>
            </a:r>
            <a:r>
              <a:rPr sz="2850" b="0" spc="5" dirty="0">
                <a:latin typeface="Lucida Sans Unicode"/>
                <a:cs typeface="Lucida Sans Unicode"/>
              </a:rPr>
              <a:t>. </a:t>
            </a:r>
            <a:r>
              <a:rPr spc="80" dirty="0"/>
              <a:t>Александр </a:t>
            </a:r>
            <a:r>
              <a:rPr spc="225" dirty="0"/>
              <a:t>Пушкин </a:t>
            </a:r>
            <a:r>
              <a:rPr spc="65" dirty="0"/>
              <a:t>обвенчался </a:t>
            </a:r>
            <a:r>
              <a:rPr spc="-130" dirty="0"/>
              <a:t>с </a:t>
            </a:r>
            <a:r>
              <a:rPr spc="130" dirty="0"/>
              <a:t>Натальей </a:t>
            </a:r>
            <a:r>
              <a:rPr spc="135" dirty="0"/>
              <a:t> </a:t>
            </a:r>
            <a:r>
              <a:rPr spc="75" dirty="0"/>
              <a:t>Гончаровой</a:t>
            </a:r>
            <a:r>
              <a:rPr sz="2850" b="0" spc="75" dirty="0">
                <a:latin typeface="Lucida Sans Unicode"/>
                <a:cs typeface="Lucida Sans Unicode"/>
              </a:rPr>
              <a:t>. </a:t>
            </a:r>
            <a:r>
              <a:rPr spc="-155" dirty="0"/>
              <a:t>В </a:t>
            </a:r>
            <a:r>
              <a:rPr spc="100" dirty="0"/>
              <a:t>храме</a:t>
            </a:r>
            <a:r>
              <a:rPr sz="2850" b="0" spc="100" dirty="0">
                <a:latin typeface="Lucida Sans Unicode"/>
                <a:cs typeface="Lucida Sans Unicode"/>
              </a:rPr>
              <a:t>, </a:t>
            </a:r>
            <a:r>
              <a:rPr spc="80" dirty="0"/>
              <a:t>по </a:t>
            </a:r>
            <a:r>
              <a:rPr spc="90" dirty="0"/>
              <a:t>свидетельствам </a:t>
            </a:r>
            <a:r>
              <a:rPr spc="105" dirty="0"/>
              <a:t>современников</a:t>
            </a:r>
            <a:r>
              <a:rPr sz="2850" b="0" spc="105" dirty="0">
                <a:latin typeface="Lucida Sans Unicode"/>
                <a:cs typeface="Lucida Sans Unicode"/>
              </a:rPr>
              <a:t>, </a:t>
            </a:r>
            <a:r>
              <a:rPr spc="10" dirty="0"/>
              <a:t>было </a:t>
            </a:r>
            <a:r>
              <a:rPr spc="190" dirty="0"/>
              <a:t>три </a:t>
            </a:r>
            <a:r>
              <a:rPr spc="195" dirty="0"/>
              <a:t> </a:t>
            </a:r>
            <a:r>
              <a:rPr spc="135" dirty="0"/>
              <a:t>нехороших </a:t>
            </a:r>
            <a:r>
              <a:rPr spc="145" dirty="0"/>
              <a:t>знамения</a:t>
            </a:r>
            <a:r>
              <a:rPr sz="2850" b="0" spc="145" dirty="0">
                <a:latin typeface="Lucida Sans Unicode"/>
                <a:cs typeface="Lucida Sans Unicode"/>
              </a:rPr>
              <a:t>, </a:t>
            </a:r>
            <a:r>
              <a:rPr spc="105" dirty="0"/>
              <a:t>которые </a:t>
            </a:r>
            <a:r>
              <a:rPr spc="145" dirty="0"/>
              <a:t>предвещали </a:t>
            </a:r>
            <a:r>
              <a:rPr spc="155" dirty="0"/>
              <a:t>крах </a:t>
            </a:r>
            <a:r>
              <a:rPr spc="105" dirty="0"/>
              <a:t>от </a:t>
            </a:r>
            <a:r>
              <a:rPr spc="60" dirty="0"/>
              <a:t>этого </a:t>
            </a:r>
            <a:r>
              <a:rPr spc="90" dirty="0"/>
              <a:t>брака</a:t>
            </a:r>
            <a:r>
              <a:rPr sz="2850" b="0" spc="90" dirty="0">
                <a:latin typeface="Lucida Sans Unicode"/>
                <a:cs typeface="Lucida Sans Unicode"/>
              </a:rPr>
              <a:t>. </a:t>
            </a:r>
            <a:r>
              <a:rPr spc="180" dirty="0"/>
              <a:t>К </a:t>
            </a:r>
            <a:r>
              <a:rPr sz="2850" b="0" spc="30" dirty="0">
                <a:latin typeface="Lucida Sans Unicode"/>
                <a:cs typeface="Lucida Sans Unicode"/>
              </a:rPr>
              <a:t>1836 </a:t>
            </a:r>
            <a:r>
              <a:rPr sz="2850" b="0" spc="35" dirty="0">
                <a:latin typeface="Lucida Sans Unicode"/>
                <a:cs typeface="Lucida Sans Unicode"/>
              </a:rPr>
              <a:t> </a:t>
            </a:r>
            <a:r>
              <a:rPr spc="80" dirty="0"/>
              <a:t>году</a:t>
            </a:r>
            <a:r>
              <a:rPr spc="-30" dirty="0"/>
              <a:t> </a:t>
            </a:r>
            <a:r>
              <a:rPr spc="40" dirty="0"/>
              <a:t>в</a:t>
            </a:r>
            <a:r>
              <a:rPr spc="-30" dirty="0"/>
              <a:t> </a:t>
            </a:r>
            <a:r>
              <a:rPr spc="75" dirty="0"/>
              <a:t>семье</a:t>
            </a:r>
            <a:r>
              <a:rPr spc="-30" dirty="0"/>
              <a:t> </a:t>
            </a:r>
            <a:r>
              <a:rPr spc="175" dirty="0"/>
              <a:t>Пушкиных</a:t>
            </a:r>
            <a:r>
              <a:rPr spc="-30" dirty="0"/>
              <a:t> </a:t>
            </a:r>
            <a:r>
              <a:rPr spc="50" dirty="0"/>
              <a:t>родилось</a:t>
            </a:r>
            <a:r>
              <a:rPr spc="-30" dirty="0"/>
              <a:t> </a:t>
            </a:r>
            <a:r>
              <a:rPr spc="90" dirty="0"/>
              <a:t>два</a:t>
            </a:r>
            <a:r>
              <a:rPr spc="-25" dirty="0"/>
              <a:t> </a:t>
            </a:r>
            <a:r>
              <a:rPr spc="40" dirty="0"/>
              <a:t>сына</a:t>
            </a:r>
            <a:r>
              <a:rPr spc="-30" dirty="0"/>
              <a:t> </a:t>
            </a:r>
            <a:r>
              <a:rPr spc="315" dirty="0"/>
              <a:t>и</a:t>
            </a:r>
            <a:r>
              <a:rPr spc="-30" dirty="0"/>
              <a:t> </a:t>
            </a:r>
            <a:r>
              <a:rPr spc="75" dirty="0"/>
              <a:t>две</a:t>
            </a:r>
            <a:r>
              <a:rPr spc="-30" dirty="0"/>
              <a:t> </a:t>
            </a:r>
            <a:r>
              <a:rPr spc="90" dirty="0"/>
              <a:t>дочери</a:t>
            </a:r>
            <a:r>
              <a:rPr sz="2850" b="0" spc="90" dirty="0">
                <a:latin typeface="Lucida Sans Unicode"/>
                <a:cs typeface="Lucida Sans Unicode"/>
              </a:rPr>
              <a:t>.</a:t>
            </a:r>
            <a:endParaRPr sz="2850">
              <a:latin typeface="Lucida Sans Unicode"/>
              <a:cs typeface="Lucida Sans Unicode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884810" y="91673"/>
            <a:ext cx="2403189" cy="375281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7200901"/>
            <a:ext cx="2992990" cy="3086098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6000" y="2978893"/>
            <a:ext cx="8557260" cy="5965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100"/>
              </a:spcBef>
            </a:pPr>
            <a:r>
              <a:rPr sz="2800" spc="130" dirty="0">
                <a:solidFill>
                  <a:srgbClr val="585252"/>
                </a:solidFill>
                <a:latin typeface="Lucida Sans Unicode"/>
                <a:cs typeface="Lucida Sans Unicode"/>
              </a:rPr>
              <a:t>З</a:t>
            </a:r>
            <a:r>
              <a:rPr sz="2800" b="1" spc="13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28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135" dirty="0">
                <a:solidFill>
                  <a:srgbClr val="585252"/>
                </a:solidFill>
                <a:latin typeface="Arial"/>
                <a:cs typeface="Arial"/>
              </a:rPr>
              <a:t>написание</a:t>
            </a:r>
            <a:r>
              <a:rPr sz="28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140" dirty="0">
                <a:solidFill>
                  <a:srgbClr val="585252"/>
                </a:solidFill>
                <a:latin typeface="Arial"/>
                <a:cs typeface="Arial"/>
              </a:rPr>
              <a:t>политической</a:t>
            </a:r>
            <a:r>
              <a:rPr sz="28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210" dirty="0">
                <a:solidFill>
                  <a:srgbClr val="585252"/>
                </a:solidFill>
                <a:latin typeface="Arial"/>
                <a:cs typeface="Arial"/>
              </a:rPr>
              <a:t>лирики</a:t>
            </a:r>
            <a:r>
              <a:rPr sz="28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8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50" spc="20" dirty="0">
                <a:solidFill>
                  <a:srgbClr val="585252"/>
                </a:solidFill>
                <a:latin typeface="Lucida Sans Unicode"/>
                <a:cs typeface="Lucida Sans Unicode"/>
              </a:rPr>
              <a:t>1620</a:t>
            </a:r>
            <a:r>
              <a:rPr sz="2650" spc="-8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800" b="1" spc="5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2650" spc="5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2650" spc="-819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800" b="1" spc="200" dirty="0">
                <a:solidFill>
                  <a:srgbClr val="585252"/>
                </a:solidFill>
                <a:latin typeface="Arial"/>
                <a:cs typeface="Arial"/>
              </a:rPr>
              <a:t>гений </a:t>
            </a:r>
            <a:r>
              <a:rPr sz="2800" b="1" spc="80" dirty="0">
                <a:solidFill>
                  <a:srgbClr val="585252"/>
                </a:solidFill>
                <a:latin typeface="Arial"/>
                <a:cs typeface="Arial"/>
              </a:rPr>
              <a:t>поплатился </a:t>
            </a:r>
            <a:r>
              <a:rPr sz="2800" b="1" spc="40" dirty="0">
                <a:solidFill>
                  <a:srgbClr val="585252"/>
                </a:solidFill>
                <a:latin typeface="Arial"/>
                <a:cs typeface="Arial"/>
              </a:rPr>
              <a:t>свободой </a:t>
            </a:r>
            <a:r>
              <a:rPr sz="2800" b="1" spc="290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800" b="1" spc="5" dirty="0">
                <a:solidFill>
                  <a:srgbClr val="585252"/>
                </a:solidFill>
                <a:latin typeface="Arial"/>
                <a:cs typeface="Arial"/>
              </a:rPr>
              <a:t>был </a:t>
            </a:r>
            <a:r>
              <a:rPr sz="2800" b="1" spc="30" dirty="0">
                <a:solidFill>
                  <a:srgbClr val="585252"/>
                </a:solidFill>
                <a:latin typeface="Arial"/>
                <a:cs typeface="Arial"/>
              </a:rPr>
              <a:t>выслан </a:t>
            </a:r>
            <a:r>
              <a:rPr sz="2800" b="1" spc="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85" dirty="0">
                <a:solidFill>
                  <a:srgbClr val="585252"/>
                </a:solidFill>
                <a:latin typeface="Arial"/>
                <a:cs typeface="Arial"/>
              </a:rPr>
              <a:t>Александром </a:t>
            </a:r>
            <a:r>
              <a:rPr sz="2650" spc="20" dirty="0">
                <a:solidFill>
                  <a:srgbClr val="585252"/>
                </a:solidFill>
                <a:latin typeface="Lucida Sans Unicode"/>
                <a:cs typeface="Lucida Sans Unicode"/>
              </a:rPr>
              <a:t>I </a:t>
            </a:r>
            <a:r>
              <a:rPr sz="2800" b="1" spc="145" dirty="0">
                <a:solidFill>
                  <a:srgbClr val="585252"/>
                </a:solidFill>
                <a:latin typeface="Arial"/>
                <a:cs typeface="Arial"/>
              </a:rPr>
              <a:t>на </a:t>
            </a:r>
            <a:r>
              <a:rPr sz="2800" b="1" spc="114" dirty="0">
                <a:solidFill>
                  <a:srgbClr val="585252"/>
                </a:solidFill>
                <a:latin typeface="Arial"/>
                <a:cs typeface="Arial"/>
              </a:rPr>
              <a:t>юг </a:t>
            </a:r>
            <a:r>
              <a:rPr sz="2800" b="1" spc="10" dirty="0">
                <a:solidFill>
                  <a:srgbClr val="585252"/>
                </a:solidFill>
                <a:latin typeface="Arial"/>
                <a:cs typeface="Arial"/>
              </a:rPr>
              <a:t>России</a:t>
            </a:r>
            <a:r>
              <a:rPr sz="2650" spc="10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2800" b="1" spc="120" dirty="0">
                <a:solidFill>
                  <a:srgbClr val="585252"/>
                </a:solidFill>
                <a:latin typeface="Arial"/>
                <a:cs typeface="Arial"/>
              </a:rPr>
              <a:t>На </a:t>
            </a:r>
            <a:r>
              <a:rPr sz="2800" b="1" spc="70" dirty="0">
                <a:solidFill>
                  <a:srgbClr val="585252"/>
                </a:solidFill>
                <a:latin typeface="Arial"/>
                <a:cs typeface="Arial"/>
              </a:rPr>
              <a:t>деле </a:t>
            </a:r>
            <a:r>
              <a:rPr sz="2800" b="1" spc="7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180" dirty="0">
                <a:solidFill>
                  <a:srgbClr val="585252"/>
                </a:solidFill>
                <a:latin typeface="Arial"/>
                <a:cs typeface="Arial"/>
              </a:rPr>
              <a:t>Пушкину </a:t>
            </a:r>
            <a:r>
              <a:rPr sz="2800" b="1" spc="120" dirty="0">
                <a:solidFill>
                  <a:srgbClr val="585252"/>
                </a:solidFill>
                <a:latin typeface="Arial"/>
                <a:cs typeface="Arial"/>
              </a:rPr>
              <a:t>грозила </a:t>
            </a:r>
            <a:r>
              <a:rPr sz="2800" b="1" spc="45" dirty="0">
                <a:solidFill>
                  <a:srgbClr val="585252"/>
                </a:solidFill>
                <a:latin typeface="Arial"/>
                <a:cs typeface="Arial"/>
              </a:rPr>
              <a:t>Сибирь</a:t>
            </a:r>
            <a:r>
              <a:rPr sz="2650" spc="45" dirty="0">
                <a:solidFill>
                  <a:srgbClr val="585252"/>
                </a:solidFill>
                <a:latin typeface="Lucida Sans Unicode"/>
                <a:cs typeface="Lucida Sans Unicode"/>
              </a:rPr>
              <a:t>, </a:t>
            </a:r>
            <a:r>
              <a:rPr sz="2800" b="1" spc="290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800" b="1" spc="50" dirty="0">
                <a:solidFill>
                  <a:srgbClr val="585252"/>
                </a:solidFill>
                <a:latin typeface="Arial"/>
                <a:cs typeface="Arial"/>
              </a:rPr>
              <a:t>спасли 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его </a:t>
            </a:r>
            <a:r>
              <a:rPr sz="2800" b="1" spc="9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только </a:t>
            </a:r>
            <a:r>
              <a:rPr sz="2800" b="1" spc="95" dirty="0">
                <a:solidFill>
                  <a:srgbClr val="585252"/>
                </a:solidFill>
                <a:latin typeface="Arial"/>
                <a:cs typeface="Arial"/>
              </a:rPr>
              <a:t>ходатайства </a:t>
            </a:r>
            <a:r>
              <a:rPr sz="2800" b="1" spc="80" dirty="0">
                <a:solidFill>
                  <a:srgbClr val="585252"/>
                </a:solidFill>
                <a:latin typeface="Arial"/>
                <a:cs typeface="Arial"/>
              </a:rPr>
              <a:t>просветителей</a:t>
            </a:r>
            <a:r>
              <a:rPr sz="2650" spc="80" dirty="0">
                <a:solidFill>
                  <a:srgbClr val="585252"/>
                </a:solidFill>
                <a:latin typeface="Lucida Sans Unicode"/>
                <a:cs typeface="Lucida Sans Unicode"/>
              </a:rPr>
              <a:t>: </a:t>
            </a:r>
            <a:r>
              <a:rPr sz="2650" spc="8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800" b="1" spc="140" dirty="0">
                <a:solidFill>
                  <a:srgbClr val="585252"/>
                </a:solidFill>
                <a:latin typeface="Arial"/>
                <a:cs typeface="Arial"/>
              </a:rPr>
              <a:t>Карамзина</a:t>
            </a:r>
            <a:r>
              <a:rPr sz="2650" spc="140" dirty="0">
                <a:solidFill>
                  <a:srgbClr val="585252"/>
                </a:solidFill>
                <a:latin typeface="Lucida Sans Unicode"/>
                <a:cs typeface="Lucida Sans Unicode"/>
              </a:rPr>
              <a:t>, </a:t>
            </a:r>
            <a:r>
              <a:rPr sz="2800" b="1" spc="75" dirty="0">
                <a:solidFill>
                  <a:srgbClr val="585252"/>
                </a:solidFill>
                <a:latin typeface="Arial"/>
                <a:cs typeface="Arial"/>
              </a:rPr>
              <a:t>Жуковского</a:t>
            </a:r>
            <a:r>
              <a:rPr sz="2650" spc="75" dirty="0">
                <a:solidFill>
                  <a:srgbClr val="585252"/>
                </a:solidFill>
                <a:latin typeface="Lucida Sans Unicode"/>
                <a:cs typeface="Lucida Sans Unicode"/>
              </a:rPr>
              <a:t>, </a:t>
            </a:r>
            <a:r>
              <a:rPr sz="2800" b="1" spc="30" dirty="0">
                <a:solidFill>
                  <a:srgbClr val="585252"/>
                </a:solidFill>
                <a:latin typeface="Arial"/>
                <a:cs typeface="Arial"/>
              </a:rPr>
              <a:t>Крылова</a:t>
            </a:r>
            <a:r>
              <a:rPr sz="265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2800" b="1" spc="-145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800" b="1" spc="30" dirty="0">
                <a:solidFill>
                  <a:srgbClr val="585252"/>
                </a:solidFill>
                <a:latin typeface="Arial"/>
                <a:cs typeface="Arial"/>
              </a:rPr>
              <a:t>ссылке </a:t>
            </a:r>
            <a:r>
              <a:rPr sz="2800" b="1" spc="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-10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2650" spc="-16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65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800" b="1" spc="6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2800" b="1" spc="30" dirty="0">
                <a:solidFill>
                  <a:srgbClr val="585252"/>
                </a:solidFill>
                <a:latin typeface="Arial"/>
                <a:cs typeface="Arial"/>
              </a:rPr>
              <a:t>у</a:t>
            </a:r>
            <a:r>
              <a:rPr sz="2800" b="1" spc="370" dirty="0">
                <a:solidFill>
                  <a:srgbClr val="585252"/>
                </a:solidFill>
                <a:latin typeface="Arial"/>
                <a:cs typeface="Arial"/>
              </a:rPr>
              <a:t>ш</a:t>
            </a:r>
            <a:r>
              <a:rPr sz="2800" b="1" spc="325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2800" b="1" spc="28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800" b="1" spc="160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28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30" dirty="0">
                <a:solidFill>
                  <a:srgbClr val="585252"/>
                </a:solidFill>
                <a:latin typeface="Arial"/>
                <a:cs typeface="Arial"/>
              </a:rPr>
              <a:t>ув</a:t>
            </a:r>
            <a:r>
              <a:rPr sz="2800" b="1" spc="2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800" b="1" spc="325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2800" b="1" spc="12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800" b="1" spc="17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2800" b="1" spc="-125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2800" b="1" spc="25" dirty="0">
                <a:solidFill>
                  <a:srgbClr val="585252"/>
                </a:solidFill>
                <a:latin typeface="Arial"/>
                <a:cs typeface="Arial"/>
              </a:rPr>
              <a:t>я</a:t>
            </a:r>
            <a:r>
              <a:rPr sz="28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12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2800" b="1" spc="55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2800" b="1" spc="1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2800" b="1" spc="28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800" b="1" spc="155" dirty="0">
                <a:solidFill>
                  <a:srgbClr val="585252"/>
                </a:solidFill>
                <a:latin typeface="Arial"/>
                <a:cs typeface="Arial"/>
              </a:rPr>
              <a:t>з</a:t>
            </a:r>
            <a:r>
              <a:rPr sz="2800" b="1" spc="3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800" b="1" spc="75" dirty="0">
                <a:solidFill>
                  <a:srgbClr val="585252"/>
                </a:solidFill>
                <a:latin typeface="Arial"/>
                <a:cs typeface="Arial"/>
              </a:rPr>
              <a:t>д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800" b="1" spc="155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2800" b="1" spc="28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800" b="1" spc="20" dirty="0">
                <a:solidFill>
                  <a:srgbClr val="585252"/>
                </a:solidFill>
                <a:latin typeface="Arial"/>
                <a:cs typeface="Arial"/>
              </a:rPr>
              <a:t>я</a:t>
            </a:r>
            <a:r>
              <a:rPr sz="2800" b="1" spc="28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2800" b="1" spc="29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8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135" dirty="0">
                <a:solidFill>
                  <a:srgbClr val="585252"/>
                </a:solidFill>
                <a:latin typeface="Arial"/>
                <a:cs typeface="Arial"/>
              </a:rPr>
              <a:t>Д</a:t>
            </a:r>
            <a:r>
              <a:rPr sz="2800" b="1" spc="450" dirty="0">
                <a:solidFill>
                  <a:srgbClr val="585252"/>
                </a:solidFill>
                <a:latin typeface="Arial"/>
                <a:cs typeface="Arial"/>
              </a:rPr>
              <a:t>ж</a:t>
            </a:r>
            <a:r>
              <a:rPr sz="2650" spc="-16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2650">
              <a:latin typeface="Lucida Sans Unicode"/>
              <a:cs typeface="Lucida Sans Unicode"/>
            </a:endParaRPr>
          </a:p>
          <a:p>
            <a:pPr marL="12700" marR="28575">
              <a:lnSpc>
                <a:spcPts val="3900"/>
              </a:lnSpc>
              <a:spcBef>
                <a:spcPts val="70"/>
              </a:spcBef>
            </a:pPr>
            <a:r>
              <a:rPr sz="2800" b="1" spc="75" dirty="0">
                <a:solidFill>
                  <a:srgbClr val="585252"/>
                </a:solidFill>
                <a:latin typeface="Arial"/>
                <a:cs typeface="Arial"/>
              </a:rPr>
              <a:t>Байрона </a:t>
            </a:r>
            <a:r>
              <a:rPr sz="2800" b="1" spc="15" dirty="0">
                <a:solidFill>
                  <a:srgbClr val="585252"/>
                </a:solidFill>
                <a:latin typeface="Arial"/>
                <a:cs typeface="Arial"/>
              </a:rPr>
              <a:t>После </a:t>
            </a:r>
            <a:r>
              <a:rPr sz="2800" b="1" spc="125" dirty="0">
                <a:solidFill>
                  <a:srgbClr val="585252"/>
                </a:solidFill>
                <a:latin typeface="Arial"/>
                <a:cs typeface="Arial"/>
              </a:rPr>
              <a:t>возвращения </a:t>
            </a:r>
            <a:r>
              <a:rPr sz="2800" b="1" spc="145" dirty="0">
                <a:solidFill>
                  <a:srgbClr val="585252"/>
                </a:solidFill>
                <a:latin typeface="Arial"/>
                <a:cs typeface="Arial"/>
              </a:rPr>
              <a:t>за </a:t>
            </a:r>
            <a:r>
              <a:rPr sz="2800" b="1" spc="1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неосторожное </a:t>
            </a:r>
            <a:r>
              <a:rPr sz="2800" b="1" spc="60" dirty="0">
                <a:solidFill>
                  <a:srgbClr val="585252"/>
                </a:solidFill>
                <a:latin typeface="Arial"/>
                <a:cs typeface="Arial"/>
              </a:rPr>
              <a:t>высказывается </a:t>
            </a:r>
            <a:r>
              <a:rPr sz="2800" b="1" spc="20" dirty="0">
                <a:solidFill>
                  <a:srgbClr val="585252"/>
                </a:solidFill>
                <a:latin typeface="Arial"/>
                <a:cs typeface="Arial"/>
              </a:rPr>
              <a:t>о </a:t>
            </a:r>
            <a:r>
              <a:rPr sz="2800" b="1" spc="170" dirty="0">
                <a:solidFill>
                  <a:srgbClr val="585252"/>
                </a:solidFill>
                <a:latin typeface="Arial"/>
                <a:cs typeface="Arial"/>
              </a:rPr>
              <a:t>религии </a:t>
            </a:r>
            <a:r>
              <a:rPr sz="2800" b="1" spc="17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65" dirty="0">
                <a:solidFill>
                  <a:srgbClr val="585252"/>
                </a:solidFill>
                <a:latin typeface="Arial"/>
                <a:cs typeface="Arial"/>
              </a:rPr>
              <a:t>поэта </a:t>
            </a:r>
            <a:r>
              <a:rPr sz="2800" b="1" spc="100" dirty="0">
                <a:solidFill>
                  <a:srgbClr val="585252"/>
                </a:solidFill>
                <a:latin typeface="Arial"/>
                <a:cs typeface="Arial"/>
              </a:rPr>
              <a:t>уволили </a:t>
            </a:r>
            <a:r>
              <a:rPr sz="2800" b="1" spc="290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800" b="1" spc="50" dirty="0">
                <a:solidFill>
                  <a:srgbClr val="585252"/>
                </a:solidFill>
                <a:latin typeface="Arial"/>
                <a:cs typeface="Arial"/>
              </a:rPr>
              <a:t>выслали </a:t>
            </a:r>
            <a:r>
              <a:rPr sz="2800" b="1" spc="35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800" b="1" dirty="0">
                <a:solidFill>
                  <a:srgbClr val="585252"/>
                </a:solidFill>
                <a:latin typeface="Arial"/>
                <a:cs typeface="Arial"/>
              </a:rPr>
              <a:t>село </a:t>
            </a:r>
            <a:r>
              <a:rPr sz="2800" b="1" spc="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105" dirty="0">
                <a:solidFill>
                  <a:srgbClr val="585252"/>
                </a:solidFill>
                <a:latin typeface="Arial"/>
                <a:cs typeface="Arial"/>
              </a:rPr>
              <a:t>Михайловское</a:t>
            </a:r>
            <a:r>
              <a:rPr sz="2650" spc="10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65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800" b="1" spc="110" dirty="0">
                <a:solidFill>
                  <a:srgbClr val="585252"/>
                </a:solidFill>
                <a:latin typeface="Arial"/>
                <a:cs typeface="Arial"/>
              </a:rPr>
              <a:t>где</a:t>
            </a:r>
            <a:r>
              <a:rPr sz="28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90" dirty="0">
                <a:solidFill>
                  <a:srgbClr val="585252"/>
                </a:solidFill>
                <a:latin typeface="Arial"/>
                <a:cs typeface="Arial"/>
              </a:rPr>
              <a:t>он</a:t>
            </a:r>
            <a:r>
              <a:rPr sz="28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55" dirty="0">
                <a:solidFill>
                  <a:srgbClr val="585252"/>
                </a:solidFill>
                <a:latin typeface="Arial"/>
                <a:cs typeface="Arial"/>
              </a:rPr>
              <a:t>провёл</a:t>
            </a:r>
            <a:r>
              <a:rPr sz="28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80" dirty="0">
                <a:solidFill>
                  <a:srgbClr val="585252"/>
                </a:solidFill>
                <a:latin typeface="Arial"/>
                <a:cs typeface="Arial"/>
              </a:rPr>
              <a:t>два</a:t>
            </a:r>
            <a:r>
              <a:rPr sz="28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800" b="1" spc="40" dirty="0">
                <a:solidFill>
                  <a:srgbClr val="585252"/>
                </a:solidFill>
                <a:latin typeface="Arial"/>
                <a:cs typeface="Arial"/>
              </a:rPr>
              <a:t>года</a:t>
            </a:r>
            <a:r>
              <a:rPr sz="2650" spc="40" dirty="0">
                <a:solidFill>
                  <a:srgbClr val="585252"/>
                </a:solidFill>
                <a:latin typeface="Lucida Sans Unicode"/>
                <a:cs typeface="Lucida Sans Unicode"/>
              </a:rPr>
              <a:t>:</a:t>
            </a:r>
            <a:r>
              <a:rPr sz="265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650" spc="150" dirty="0">
                <a:solidFill>
                  <a:srgbClr val="585252"/>
                </a:solidFill>
                <a:latin typeface="Lucida Sans Unicode"/>
                <a:cs typeface="Lucida Sans Unicode"/>
              </a:rPr>
              <a:t>1824</a:t>
            </a:r>
            <a:r>
              <a:rPr sz="2750" spc="150" dirty="0">
                <a:solidFill>
                  <a:srgbClr val="585252"/>
                </a:solidFill>
                <a:latin typeface="Microsoft Sans Serif"/>
                <a:cs typeface="Microsoft Sans Serif"/>
              </a:rPr>
              <a:t>– </a:t>
            </a:r>
            <a:r>
              <a:rPr sz="2750" spc="-715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2650" spc="-20" dirty="0">
                <a:solidFill>
                  <a:srgbClr val="585252"/>
                </a:solidFill>
                <a:latin typeface="Lucida Sans Unicode"/>
                <a:cs typeface="Lucida Sans Unicode"/>
              </a:rPr>
              <a:t>1826.</a:t>
            </a:r>
            <a:endParaRPr sz="2650">
              <a:latin typeface="Lucida Sans Unicode"/>
              <a:cs typeface="Lucida Sans Unicode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1255664" y="0"/>
            <a:ext cx="7032625" cy="8370570"/>
            <a:chOff x="11255664" y="0"/>
            <a:chExt cx="7032625" cy="83705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55664" y="2140996"/>
              <a:ext cx="6229349" cy="6229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910229" y="0"/>
              <a:ext cx="1377771" cy="2826272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16000" y="337584"/>
            <a:ext cx="4377690" cy="18732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100" spc="-3700" dirty="0" smtClean="0"/>
              <a:t>С</a:t>
            </a:r>
            <a:r>
              <a:rPr lang="ru-RU" sz="12100" spc="-3700" dirty="0" smtClean="0"/>
              <a:t>     </a:t>
            </a:r>
            <a:r>
              <a:rPr sz="12100" spc="-1010" dirty="0" err="1" smtClean="0"/>
              <a:t>с</a:t>
            </a:r>
            <a:r>
              <a:rPr sz="12100" spc="-1360" dirty="0" err="1" smtClean="0"/>
              <a:t>ы</a:t>
            </a:r>
            <a:r>
              <a:rPr sz="12100" spc="-1505" dirty="0" err="1" smtClean="0"/>
              <a:t>л</a:t>
            </a:r>
            <a:r>
              <a:rPr sz="12100" spc="-575" dirty="0" err="1" smtClean="0"/>
              <a:t>к</a:t>
            </a:r>
            <a:r>
              <a:rPr sz="12100" spc="-790" dirty="0" err="1" smtClean="0"/>
              <a:t>и</a:t>
            </a:r>
            <a:endParaRPr sz="121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11832" y="591124"/>
            <a:ext cx="5598160" cy="10121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6450" spc="-640" dirty="0"/>
              <a:t>Творческий</a:t>
            </a:r>
            <a:r>
              <a:rPr sz="6450" spc="625" dirty="0"/>
              <a:t> </a:t>
            </a:r>
            <a:r>
              <a:rPr sz="6450" spc="-465" dirty="0"/>
              <a:t>путь.</a:t>
            </a:r>
            <a:endParaRPr sz="6450"/>
          </a:p>
        </p:txBody>
      </p:sp>
      <p:sp>
        <p:nvSpPr>
          <p:cNvPr id="3" name="object 3"/>
          <p:cNvSpPr/>
          <p:nvPr/>
        </p:nvSpPr>
        <p:spPr>
          <a:xfrm>
            <a:off x="11840220" y="857542"/>
            <a:ext cx="658495" cy="1059180"/>
          </a:xfrm>
          <a:custGeom>
            <a:avLst/>
            <a:gdLst/>
            <a:ahLst/>
            <a:cxnLst/>
            <a:rect l="l" t="t" r="r" b="b"/>
            <a:pathLst>
              <a:path w="658495" h="1059180">
                <a:moveTo>
                  <a:pt x="66245" y="577012"/>
                </a:moveTo>
                <a:lnTo>
                  <a:pt x="71060" y="572129"/>
                </a:lnTo>
                <a:lnTo>
                  <a:pt x="75801" y="566975"/>
                </a:lnTo>
                <a:lnTo>
                  <a:pt x="80702" y="562608"/>
                </a:lnTo>
                <a:lnTo>
                  <a:pt x="133404" y="549996"/>
                </a:lnTo>
                <a:lnTo>
                  <a:pt x="180851" y="540203"/>
                </a:lnTo>
                <a:lnTo>
                  <a:pt x="228363" y="530755"/>
                </a:lnTo>
                <a:lnTo>
                  <a:pt x="275967" y="521699"/>
                </a:lnTo>
                <a:lnTo>
                  <a:pt x="326244" y="512458"/>
                </a:lnTo>
                <a:lnTo>
                  <a:pt x="376529" y="503308"/>
                </a:lnTo>
                <a:lnTo>
                  <a:pt x="426821" y="494247"/>
                </a:lnTo>
                <a:lnTo>
                  <a:pt x="477125" y="485268"/>
                </a:lnTo>
                <a:lnTo>
                  <a:pt x="527441" y="476367"/>
                </a:lnTo>
                <a:lnTo>
                  <a:pt x="577772" y="467540"/>
                </a:lnTo>
                <a:lnTo>
                  <a:pt x="628121" y="458781"/>
                </a:lnTo>
                <a:lnTo>
                  <a:pt x="634837" y="458659"/>
                </a:lnTo>
                <a:lnTo>
                  <a:pt x="641875" y="459967"/>
                </a:lnTo>
                <a:lnTo>
                  <a:pt x="649142" y="461890"/>
                </a:lnTo>
                <a:lnTo>
                  <a:pt x="655839" y="463465"/>
                </a:lnTo>
                <a:lnTo>
                  <a:pt x="658153" y="513799"/>
                </a:lnTo>
                <a:lnTo>
                  <a:pt x="653550" y="557798"/>
                </a:lnTo>
                <a:lnTo>
                  <a:pt x="652163" y="572458"/>
                </a:lnTo>
                <a:lnTo>
                  <a:pt x="648119" y="595820"/>
                </a:lnTo>
                <a:lnTo>
                  <a:pt x="640087" y="609983"/>
                </a:lnTo>
                <a:lnTo>
                  <a:pt x="635563" y="612119"/>
                </a:lnTo>
                <a:lnTo>
                  <a:pt x="629650" y="483468"/>
                </a:lnTo>
                <a:lnTo>
                  <a:pt x="298268" y="545991"/>
                </a:lnTo>
                <a:lnTo>
                  <a:pt x="204208" y="563788"/>
                </a:lnTo>
                <a:lnTo>
                  <a:pt x="205660" y="595397"/>
                </a:lnTo>
                <a:lnTo>
                  <a:pt x="120032" y="590560"/>
                </a:lnTo>
                <a:lnTo>
                  <a:pt x="111881" y="590465"/>
                </a:lnTo>
                <a:lnTo>
                  <a:pt x="103718" y="590631"/>
                </a:lnTo>
                <a:lnTo>
                  <a:pt x="95638" y="590471"/>
                </a:lnTo>
                <a:lnTo>
                  <a:pt x="87738" y="589396"/>
                </a:lnTo>
                <a:lnTo>
                  <a:pt x="80030" y="587764"/>
                </a:lnTo>
                <a:lnTo>
                  <a:pt x="73417" y="581316"/>
                </a:lnTo>
                <a:lnTo>
                  <a:pt x="66245" y="577012"/>
                </a:lnTo>
                <a:close/>
              </a:path>
              <a:path w="658495" h="1059180">
                <a:moveTo>
                  <a:pt x="205660" y="595397"/>
                </a:moveTo>
                <a:lnTo>
                  <a:pt x="204208" y="563788"/>
                </a:lnTo>
                <a:lnTo>
                  <a:pt x="205028" y="567324"/>
                </a:lnTo>
                <a:lnTo>
                  <a:pt x="621665" y="593189"/>
                </a:lnTo>
                <a:lnTo>
                  <a:pt x="629650" y="483468"/>
                </a:lnTo>
                <a:lnTo>
                  <a:pt x="635563" y="612119"/>
                </a:lnTo>
                <a:lnTo>
                  <a:pt x="626009" y="616629"/>
                </a:lnTo>
                <a:lnTo>
                  <a:pt x="603830" y="617441"/>
                </a:lnTo>
                <a:lnTo>
                  <a:pt x="507087" y="612166"/>
                </a:lnTo>
                <a:lnTo>
                  <a:pt x="361938" y="604149"/>
                </a:lnTo>
                <a:lnTo>
                  <a:pt x="205660" y="595397"/>
                </a:lnTo>
                <a:close/>
              </a:path>
              <a:path w="658495" h="1059180">
                <a:moveTo>
                  <a:pt x="23835" y="324244"/>
                </a:moveTo>
                <a:lnTo>
                  <a:pt x="53615" y="287396"/>
                </a:lnTo>
                <a:lnTo>
                  <a:pt x="103045" y="252739"/>
                </a:lnTo>
                <a:lnTo>
                  <a:pt x="143838" y="225371"/>
                </a:lnTo>
                <a:lnTo>
                  <a:pt x="184997" y="198633"/>
                </a:lnTo>
                <a:lnTo>
                  <a:pt x="226511" y="172503"/>
                </a:lnTo>
                <a:lnTo>
                  <a:pt x="268368" y="146961"/>
                </a:lnTo>
                <a:lnTo>
                  <a:pt x="310556" y="121985"/>
                </a:lnTo>
                <a:lnTo>
                  <a:pt x="353065" y="97555"/>
                </a:lnTo>
                <a:lnTo>
                  <a:pt x="395881" y="73650"/>
                </a:lnTo>
                <a:lnTo>
                  <a:pt x="438995" y="50248"/>
                </a:lnTo>
                <a:lnTo>
                  <a:pt x="482393" y="27330"/>
                </a:lnTo>
                <a:lnTo>
                  <a:pt x="526065" y="4873"/>
                </a:lnTo>
                <a:lnTo>
                  <a:pt x="544248" y="0"/>
                </a:lnTo>
                <a:lnTo>
                  <a:pt x="551689" y="3137"/>
                </a:lnTo>
                <a:lnTo>
                  <a:pt x="575012" y="63424"/>
                </a:lnTo>
                <a:lnTo>
                  <a:pt x="591305" y="115862"/>
                </a:lnTo>
                <a:lnTo>
                  <a:pt x="592998" y="129663"/>
                </a:lnTo>
                <a:lnTo>
                  <a:pt x="589155" y="140304"/>
                </a:lnTo>
                <a:lnTo>
                  <a:pt x="580382" y="148368"/>
                </a:lnTo>
                <a:lnTo>
                  <a:pt x="567285" y="154433"/>
                </a:lnTo>
                <a:lnTo>
                  <a:pt x="564694" y="155328"/>
                </a:lnTo>
                <a:lnTo>
                  <a:pt x="562977" y="117959"/>
                </a:lnTo>
                <a:lnTo>
                  <a:pt x="530312" y="31421"/>
                </a:lnTo>
                <a:lnTo>
                  <a:pt x="136818" y="260005"/>
                </a:lnTo>
                <a:lnTo>
                  <a:pt x="138826" y="303692"/>
                </a:lnTo>
                <a:lnTo>
                  <a:pt x="40135" y="338190"/>
                </a:lnTo>
                <a:lnTo>
                  <a:pt x="35955" y="335999"/>
                </a:lnTo>
                <a:lnTo>
                  <a:pt x="27322" y="334277"/>
                </a:lnTo>
                <a:lnTo>
                  <a:pt x="23835" y="324244"/>
                </a:lnTo>
                <a:close/>
              </a:path>
              <a:path w="658495" h="1059180">
                <a:moveTo>
                  <a:pt x="138826" y="303692"/>
                </a:moveTo>
                <a:lnTo>
                  <a:pt x="136818" y="260005"/>
                </a:lnTo>
                <a:lnTo>
                  <a:pt x="140514" y="268838"/>
                </a:lnTo>
                <a:lnTo>
                  <a:pt x="562977" y="117959"/>
                </a:lnTo>
                <a:lnTo>
                  <a:pt x="564694" y="155328"/>
                </a:lnTo>
                <a:lnTo>
                  <a:pt x="520834" y="170490"/>
                </a:lnTo>
                <a:lnTo>
                  <a:pt x="427970" y="202721"/>
                </a:lnTo>
                <a:lnTo>
                  <a:pt x="335142" y="235069"/>
                </a:lnTo>
                <a:lnTo>
                  <a:pt x="138826" y="303692"/>
                </a:lnTo>
                <a:close/>
              </a:path>
              <a:path w="658495" h="1059180">
                <a:moveTo>
                  <a:pt x="0" y="716154"/>
                </a:moveTo>
                <a:lnTo>
                  <a:pt x="5854" y="714693"/>
                </a:lnTo>
                <a:lnTo>
                  <a:pt x="12644" y="710674"/>
                </a:lnTo>
                <a:lnTo>
                  <a:pt x="17331" y="712445"/>
                </a:lnTo>
                <a:lnTo>
                  <a:pt x="32374" y="718313"/>
                </a:lnTo>
                <a:lnTo>
                  <a:pt x="47253" y="724623"/>
                </a:lnTo>
                <a:lnTo>
                  <a:pt x="62065" y="731110"/>
                </a:lnTo>
                <a:lnTo>
                  <a:pt x="76911" y="737508"/>
                </a:lnTo>
                <a:lnTo>
                  <a:pt x="489519" y="910510"/>
                </a:lnTo>
                <a:lnTo>
                  <a:pt x="517779" y="923783"/>
                </a:lnTo>
                <a:lnTo>
                  <a:pt x="530305" y="936438"/>
                </a:lnTo>
                <a:lnTo>
                  <a:pt x="528000" y="953349"/>
                </a:lnTo>
                <a:lnTo>
                  <a:pt x="511766" y="979390"/>
                </a:lnTo>
                <a:lnTo>
                  <a:pt x="508280" y="983714"/>
                </a:lnTo>
                <a:lnTo>
                  <a:pt x="506529" y="945606"/>
                </a:lnTo>
                <a:lnTo>
                  <a:pt x="136929" y="794987"/>
                </a:lnTo>
                <a:lnTo>
                  <a:pt x="133034" y="799006"/>
                </a:lnTo>
                <a:lnTo>
                  <a:pt x="134628" y="833691"/>
                </a:lnTo>
                <a:lnTo>
                  <a:pt x="33923" y="755636"/>
                </a:lnTo>
                <a:lnTo>
                  <a:pt x="26828" y="750556"/>
                </a:lnTo>
                <a:lnTo>
                  <a:pt x="19535" y="745722"/>
                </a:lnTo>
                <a:lnTo>
                  <a:pt x="12455" y="740704"/>
                </a:lnTo>
                <a:lnTo>
                  <a:pt x="6001" y="735074"/>
                </a:lnTo>
                <a:lnTo>
                  <a:pt x="2275" y="731314"/>
                </a:lnTo>
                <a:lnTo>
                  <a:pt x="1872" y="722555"/>
                </a:lnTo>
                <a:lnTo>
                  <a:pt x="0" y="716154"/>
                </a:lnTo>
                <a:close/>
              </a:path>
              <a:path w="658495" h="1059180">
                <a:moveTo>
                  <a:pt x="134628" y="833691"/>
                </a:moveTo>
                <a:lnTo>
                  <a:pt x="133034" y="799006"/>
                </a:lnTo>
                <a:lnTo>
                  <a:pt x="421461" y="1021669"/>
                </a:lnTo>
                <a:lnTo>
                  <a:pt x="426239" y="1025421"/>
                </a:lnTo>
                <a:lnTo>
                  <a:pt x="439795" y="1025460"/>
                </a:lnTo>
                <a:lnTo>
                  <a:pt x="443177" y="1021730"/>
                </a:lnTo>
                <a:lnTo>
                  <a:pt x="459235" y="1003334"/>
                </a:lnTo>
                <a:lnTo>
                  <a:pt x="474939" y="984458"/>
                </a:lnTo>
                <a:lnTo>
                  <a:pt x="506529" y="945606"/>
                </a:lnTo>
                <a:lnTo>
                  <a:pt x="508280" y="983714"/>
                </a:lnTo>
                <a:lnTo>
                  <a:pt x="495634" y="999402"/>
                </a:lnTo>
                <a:lnTo>
                  <a:pt x="477601" y="1018062"/>
                </a:lnTo>
                <a:lnTo>
                  <a:pt x="458727" y="1036116"/>
                </a:lnTo>
                <a:lnTo>
                  <a:pt x="440068" y="1054308"/>
                </a:lnTo>
                <a:lnTo>
                  <a:pt x="437933" y="1056524"/>
                </a:lnTo>
                <a:lnTo>
                  <a:pt x="434143" y="1057096"/>
                </a:lnTo>
                <a:lnTo>
                  <a:pt x="429751" y="1058886"/>
                </a:lnTo>
                <a:lnTo>
                  <a:pt x="423666" y="1055327"/>
                </a:lnTo>
                <a:lnTo>
                  <a:pt x="416942" y="1052193"/>
                </a:lnTo>
                <a:lnTo>
                  <a:pt x="411214" y="1047823"/>
                </a:lnTo>
                <a:lnTo>
                  <a:pt x="134628" y="833691"/>
                </a:lnTo>
                <a:close/>
              </a:path>
              <a:path w="658495" h="1059180">
                <a:moveTo>
                  <a:pt x="1861" y="730896"/>
                </a:moveTo>
                <a:lnTo>
                  <a:pt x="1872" y="722555"/>
                </a:lnTo>
                <a:lnTo>
                  <a:pt x="2275" y="731314"/>
                </a:lnTo>
                <a:lnTo>
                  <a:pt x="1861" y="730896"/>
                </a:lnTo>
                <a:close/>
              </a:path>
            </a:pathLst>
          </a:custGeom>
          <a:solidFill>
            <a:srgbClr val="D0A5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35724" y="845338"/>
            <a:ext cx="676275" cy="1044575"/>
          </a:xfrm>
          <a:custGeom>
            <a:avLst/>
            <a:gdLst/>
            <a:ahLst/>
            <a:cxnLst/>
            <a:rect l="l" t="t" r="r" b="b"/>
            <a:pathLst>
              <a:path w="676275" h="1044575">
                <a:moveTo>
                  <a:pt x="597415" y="512603"/>
                </a:moveTo>
                <a:lnTo>
                  <a:pt x="592180" y="517034"/>
                </a:lnTo>
                <a:lnTo>
                  <a:pt x="586994" y="521740"/>
                </a:lnTo>
                <a:lnTo>
                  <a:pt x="581721" y="525649"/>
                </a:lnTo>
                <a:lnTo>
                  <a:pt x="528098" y="533471"/>
                </a:lnTo>
                <a:lnTo>
                  <a:pt x="479963" y="538959"/>
                </a:lnTo>
                <a:lnTo>
                  <a:pt x="431794" y="544098"/>
                </a:lnTo>
                <a:lnTo>
                  <a:pt x="383569" y="548837"/>
                </a:lnTo>
                <a:lnTo>
                  <a:pt x="332664" y="553521"/>
                </a:lnTo>
                <a:lnTo>
                  <a:pt x="281761" y="558112"/>
                </a:lnTo>
                <a:lnTo>
                  <a:pt x="230857" y="562616"/>
                </a:lnTo>
                <a:lnTo>
                  <a:pt x="179950" y="567036"/>
                </a:lnTo>
                <a:lnTo>
                  <a:pt x="129037" y="571377"/>
                </a:lnTo>
                <a:lnTo>
                  <a:pt x="78117" y="575643"/>
                </a:lnTo>
                <a:lnTo>
                  <a:pt x="27185" y="579840"/>
                </a:lnTo>
                <a:lnTo>
                  <a:pt x="20485" y="579358"/>
                </a:lnTo>
                <a:lnTo>
                  <a:pt x="13592" y="577423"/>
                </a:lnTo>
                <a:lnTo>
                  <a:pt x="6528" y="574854"/>
                </a:lnTo>
                <a:lnTo>
                  <a:pt x="0" y="572683"/>
                </a:lnTo>
                <a:lnTo>
                  <a:pt x="2221" y="522344"/>
                </a:lnTo>
                <a:lnTo>
                  <a:pt x="10761" y="478938"/>
                </a:lnTo>
                <a:lnTo>
                  <a:pt x="13460" y="464462"/>
                </a:lnTo>
                <a:lnTo>
                  <a:pt x="19588" y="441558"/>
                </a:lnTo>
                <a:lnTo>
                  <a:pt x="28861" y="428175"/>
                </a:lnTo>
                <a:lnTo>
                  <a:pt x="33559" y="426454"/>
                </a:lnTo>
                <a:lnTo>
                  <a:pt x="27881" y="555116"/>
                </a:lnTo>
                <a:lnTo>
                  <a:pt x="363543" y="522638"/>
                </a:lnTo>
                <a:lnTo>
                  <a:pt x="458822" y="513371"/>
                </a:lnTo>
                <a:lnTo>
                  <a:pt x="460217" y="481759"/>
                </a:lnTo>
                <a:lnTo>
                  <a:pt x="545063" y="494275"/>
                </a:lnTo>
                <a:lnTo>
                  <a:pt x="553172" y="495102"/>
                </a:lnTo>
                <a:lnTo>
                  <a:pt x="561318" y="495670"/>
                </a:lnTo>
                <a:lnTo>
                  <a:pt x="569351" y="496556"/>
                </a:lnTo>
                <a:lnTo>
                  <a:pt x="577122" y="498337"/>
                </a:lnTo>
                <a:lnTo>
                  <a:pt x="584652" y="500655"/>
                </a:lnTo>
                <a:lnTo>
                  <a:pt x="590658" y="507671"/>
                </a:lnTo>
                <a:lnTo>
                  <a:pt x="597415" y="512603"/>
                </a:lnTo>
                <a:close/>
              </a:path>
              <a:path w="676275" h="1044575">
                <a:moveTo>
                  <a:pt x="460217" y="481759"/>
                </a:moveTo>
                <a:lnTo>
                  <a:pt x="458822" y="513371"/>
                </a:lnTo>
                <a:lnTo>
                  <a:pt x="458322" y="509774"/>
                </a:lnTo>
                <a:lnTo>
                  <a:pt x="45698" y="446557"/>
                </a:lnTo>
                <a:lnTo>
                  <a:pt x="27881" y="555116"/>
                </a:lnTo>
                <a:lnTo>
                  <a:pt x="33559" y="426454"/>
                </a:lnTo>
                <a:lnTo>
                  <a:pt x="43479" y="422821"/>
                </a:lnTo>
                <a:lnTo>
                  <a:pt x="65642" y="424006"/>
                </a:lnTo>
                <a:lnTo>
                  <a:pt x="161518" y="437958"/>
                </a:lnTo>
                <a:lnTo>
                  <a:pt x="305359" y="458992"/>
                </a:lnTo>
                <a:lnTo>
                  <a:pt x="460217" y="481759"/>
                </a:lnTo>
                <a:close/>
              </a:path>
              <a:path w="676275" h="1044575">
                <a:moveTo>
                  <a:pt x="616928" y="768161"/>
                </a:moveTo>
                <a:lnTo>
                  <a:pt x="583955" y="802181"/>
                </a:lnTo>
                <a:lnTo>
                  <a:pt x="531610" y="832254"/>
                </a:lnTo>
                <a:lnTo>
                  <a:pt x="488522" y="855844"/>
                </a:lnTo>
                <a:lnTo>
                  <a:pt x="445126" y="878774"/>
                </a:lnTo>
                <a:lnTo>
                  <a:pt x="401431" y="901065"/>
                </a:lnTo>
                <a:lnTo>
                  <a:pt x="357447" y="922741"/>
                </a:lnTo>
                <a:lnTo>
                  <a:pt x="313184" y="943823"/>
                </a:lnTo>
                <a:lnTo>
                  <a:pt x="268651" y="964332"/>
                </a:lnTo>
                <a:lnTo>
                  <a:pt x="223858" y="984291"/>
                </a:lnTo>
                <a:lnTo>
                  <a:pt x="178816" y="1003722"/>
                </a:lnTo>
                <a:lnTo>
                  <a:pt x="133533" y="1022646"/>
                </a:lnTo>
                <a:lnTo>
                  <a:pt x="88019" y="1041085"/>
                </a:lnTo>
                <a:lnTo>
                  <a:pt x="69471" y="1044304"/>
                </a:lnTo>
                <a:lnTo>
                  <a:pt x="62342" y="1040511"/>
                </a:lnTo>
                <a:lnTo>
                  <a:pt x="44534" y="978371"/>
                </a:lnTo>
                <a:lnTo>
                  <a:pt x="33021" y="924680"/>
                </a:lnTo>
                <a:lnTo>
                  <a:pt x="32576" y="910783"/>
                </a:lnTo>
                <a:lnTo>
                  <a:pt x="37360" y="900530"/>
                </a:lnTo>
                <a:lnTo>
                  <a:pt x="46823" y="893289"/>
                </a:lnTo>
                <a:lnTo>
                  <a:pt x="60412" y="888425"/>
                </a:lnTo>
                <a:lnTo>
                  <a:pt x="63073" y="887766"/>
                </a:lnTo>
                <a:lnTo>
                  <a:pt x="61423" y="925139"/>
                </a:lnTo>
                <a:lnTo>
                  <a:pt x="86176" y="1014263"/>
                </a:lnTo>
                <a:lnTo>
                  <a:pt x="498627" y="821982"/>
                </a:lnTo>
                <a:lnTo>
                  <a:pt x="500555" y="778291"/>
                </a:lnTo>
                <a:lnTo>
                  <a:pt x="601947" y="752806"/>
                </a:lnTo>
                <a:lnTo>
                  <a:pt x="605913" y="755364"/>
                </a:lnTo>
                <a:lnTo>
                  <a:pt x="614356" y="757854"/>
                </a:lnTo>
                <a:lnTo>
                  <a:pt x="616928" y="768161"/>
                </a:lnTo>
                <a:close/>
              </a:path>
              <a:path w="676275" h="1044575">
                <a:moveTo>
                  <a:pt x="500555" y="778291"/>
                </a:moveTo>
                <a:lnTo>
                  <a:pt x="498627" y="821982"/>
                </a:lnTo>
                <a:lnTo>
                  <a:pt x="495740" y="812852"/>
                </a:lnTo>
                <a:lnTo>
                  <a:pt x="61423" y="925139"/>
                </a:lnTo>
                <a:lnTo>
                  <a:pt x="63073" y="887766"/>
                </a:lnTo>
                <a:lnTo>
                  <a:pt x="108118" y="876609"/>
                </a:lnTo>
                <a:lnTo>
                  <a:pt x="203504" y="852858"/>
                </a:lnTo>
                <a:lnTo>
                  <a:pt x="298864" y="828986"/>
                </a:lnTo>
                <a:lnTo>
                  <a:pt x="500555" y="778291"/>
                </a:lnTo>
                <a:close/>
              </a:path>
              <a:path w="676275" h="1044575">
                <a:moveTo>
                  <a:pt x="675902" y="379981"/>
                </a:moveTo>
                <a:lnTo>
                  <a:pt x="669939" y="380909"/>
                </a:lnTo>
                <a:lnTo>
                  <a:pt x="662816" y="384301"/>
                </a:lnTo>
                <a:lnTo>
                  <a:pt x="658307" y="382117"/>
                </a:lnTo>
                <a:lnTo>
                  <a:pt x="643852" y="374920"/>
                </a:lnTo>
                <a:lnTo>
                  <a:pt x="629601" y="367298"/>
                </a:lnTo>
                <a:lnTo>
                  <a:pt x="615431" y="359505"/>
                </a:lnTo>
                <a:lnTo>
                  <a:pt x="601221" y="351798"/>
                </a:lnTo>
                <a:lnTo>
                  <a:pt x="205837" y="142401"/>
                </a:lnTo>
                <a:lnTo>
                  <a:pt x="178886" y="126642"/>
                </a:lnTo>
                <a:lnTo>
                  <a:pt x="167548" y="112912"/>
                </a:lnTo>
                <a:lnTo>
                  <a:pt x="171364" y="96276"/>
                </a:lnTo>
                <a:lnTo>
                  <a:pt x="189873" y="71800"/>
                </a:lnTo>
                <a:lnTo>
                  <a:pt x="193734" y="67807"/>
                </a:lnTo>
                <a:lnTo>
                  <a:pt x="192052" y="105918"/>
                </a:lnTo>
                <a:lnTo>
                  <a:pt x="546614" y="289156"/>
                </a:lnTo>
                <a:lnTo>
                  <a:pt x="550854" y="285504"/>
                </a:lnTo>
                <a:lnTo>
                  <a:pt x="552385" y="250816"/>
                </a:lnTo>
                <a:lnTo>
                  <a:pt x="645665" y="337609"/>
                </a:lnTo>
                <a:lnTo>
                  <a:pt x="652274" y="343305"/>
                </a:lnTo>
                <a:lnTo>
                  <a:pt x="659104" y="348776"/>
                </a:lnTo>
                <a:lnTo>
                  <a:pt x="665704" y="354410"/>
                </a:lnTo>
                <a:lnTo>
                  <a:pt x="671625" y="360597"/>
                </a:lnTo>
                <a:lnTo>
                  <a:pt x="674998" y="364677"/>
                </a:lnTo>
                <a:lnTo>
                  <a:pt x="674612" y="373437"/>
                </a:lnTo>
                <a:lnTo>
                  <a:pt x="675902" y="379981"/>
                </a:lnTo>
                <a:close/>
              </a:path>
              <a:path w="676275" h="1044575">
                <a:moveTo>
                  <a:pt x="552385" y="250816"/>
                </a:moveTo>
                <a:lnTo>
                  <a:pt x="550854" y="285504"/>
                </a:lnTo>
                <a:lnTo>
                  <a:pt x="283614" y="37812"/>
                </a:lnTo>
                <a:lnTo>
                  <a:pt x="279192" y="33645"/>
                </a:lnTo>
                <a:lnTo>
                  <a:pt x="265695" y="32388"/>
                </a:lnTo>
                <a:lnTo>
                  <a:pt x="261991" y="35799"/>
                </a:lnTo>
                <a:lnTo>
                  <a:pt x="244344" y="52676"/>
                </a:lnTo>
                <a:lnTo>
                  <a:pt x="227007" y="70063"/>
                </a:lnTo>
                <a:lnTo>
                  <a:pt x="192052" y="105918"/>
                </a:lnTo>
                <a:lnTo>
                  <a:pt x="193734" y="67807"/>
                </a:lnTo>
                <a:lnTo>
                  <a:pt x="207739" y="53319"/>
                </a:lnTo>
                <a:lnTo>
                  <a:pt x="227376" y="36356"/>
                </a:lnTo>
                <a:lnTo>
                  <a:pt x="247798" y="20073"/>
                </a:lnTo>
                <a:lnTo>
                  <a:pt x="268016" y="3632"/>
                </a:lnTo>
                <a:lnTo>
                  <a:pt x="270342" y="1616"/>
                </a:lnTo>
                <a:lnTo>
                  <a:pt x="274168" y="1388"/>
                </a:lnTo>
                <a:lnTo>
                  <a:pt x="278703" y="0"/>
                </a:lnTo>
                <a:lnTo>
                  <a:pt x="284444" y="4092"/>
                </a:lnTo>
                <a:lnTo>
                  <a:pt x="290859" y="7817"/>
                </a:lnTo>
                <a:lnTo>
                  <a:pt x="296171" y="12684"/>
                </a:lnTo>
                <a:lnTo>
                  <a:pt x="552385" y="250816"/>
                </a:lnTo>
                <a:close/>
              </a:path>
              <a:path w="676275" h="1044575">
                <a:moveTo>
                  <a:pt x="675373" y="365131"/>
                </a:moveTo>
                <a:lnTo>
                  <a:pt x="674612" y="373437"/>
                </a:lnTo>
                <a:lnTo>
                  <a:pt x="674998" y="364677"/>
                </a:lnTo>
                <a:lnTo>
                  <a:pt x="675373" y="365131"/>
                </a:lnTo>
                <a:close/>
              </a:path>
            </a:pathLst>
          </a:custGeom>
          <a:solidFill>
            <a:srgbClr val="D0A58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027995" y="1442421"/>
            <a:ext cx="4585274" cy="410098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019720" y="2891377"/>
            <a:ext cx="10300970" cy="2654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4999"/>
              </a:lnSpc>
              <a:spcBef>
                <a:spcPts val="100"/>
              </a:spcBef>
            </a:pPr>
            <a:r>
              <a:rPr sz="2500" b="1" spc="110" dirty="0">
                <a:solidFill>
                  <a:srgbClr val="585252"/>
                </a:solidFill>
                <a:latin typeface="Arial"/>
                <a:cs typeface="Arial"/>
              </a:rPr>
              <a:t>На </a:t>
            </a:r>
            <a:r>
              <a:rPr sz="2500" b="1" spc="60" dirty="0">
                <a:solidFill>
                  <a:srgbClr val="585252"/>
                </a:solidFill>
                <a:latin typeface="Arial"/>
                <a:cs typeface="Arial"/>
              </a:rPr>
              <a:t>творчество </a:t>
            </a:r>
            <a:r>
              <a:rPr sz="2500" b="1" spc="65" dirty="0">
                <a:solidFill>
                  <a:srgbClr val="585252"/>
                </a:solidFill>
                <a:latin typeface="Arial"/>
                <a:cs typeface="Arial"/>
              </a:rPr>
              <a:t>молодого </a:t>
            </a:r>
            <a:r>
              <a:rPr sz="2500" b="1" spc="175" dirty="0">
                <a:solidFill>
                  <a:srgbClr val="585252"/>
                </a:solidFill>
                <a:latin typeface="Arial"/>
                <a:cs typeface="Arial"/>
              </a:rPr>
              <a:t>Пушкина имели </a:t>
            </a:r>
            <a:r>
              <a:rPr sz="2500" b="1" spc="114" dirty="0">
                <a:solidFill>
                  <a:srgbClr val="585252"/>
                </a:solidFill>
                <a:latin typeface="Arial"/>
                <a:cs typeface="Arial"/>
              </a:rPr>
              <a:t>влияние </a:t>
            </a:r>
            <a:r>
              <a:rPr sz="2500" b="1" spc="55" dirty="0">
                <a:solidFill>
                  <a:srgbClr val="585252"/>
                </a:solidFill>
                <a:latin typeface="Arial"/>
                <a:cs typeface="Arial"/>
              </a:rPr>
              <a:t>труды </a:t>
            </a:r>
            <a:r>
              <a:rPr sz="2500" b="1" spc="6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35" dirty="0">
                <a:solidFill>
                  <a:srgbClr val="585252"/>
                </a:solidFill>
                <a:latin typeface="Arial"/>
                <a:cs typeface="Arial"/>
              </a:rPr>
              <a:t>Вольтера </a:t>
            </a:r>
            <a:r>
              <a:rPr sz="2500" b="1" spc="260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500" b="1" spc="65" dirty="0">
                <a:solidFill>
                  <a:srgbClr val="585252"/>
                </a:solidFill>
                <a:latin typeface="Arial"/>
                <a:cs typeface="Arial"/>
              </a:rPr>
              <a:t>русских </a:t>
            </a:r>
            <a:r>
              <a:rPr sz="2500" b="1" spc="105" dirty="0">
                <a:solidFill>
                  <a:srgbClr val="585252"/>
                </a:solidFill>
                <a:latin typeface="Arial"/>
                <a:cs typeface="Arial"/>
              </a:rPr>
              <a:t>писателей </a:t>
            </a:r>
            <a:r>
              <a:rPr sz="2500" b="1" spc="90" dirty="0">
                <a:solidFill>
                  <a:srgbClr val="585252"/>
                </a:solidFill>
                <a:latin typeface="Arial"/>
                <a:cs typeface="Arial"/>
              </a:rPr>
              <a:t>просвещения </a:t>
            </a:r>
            <a:r>
              <a:rPr sz="2450" spc="65" dirty="0">
                <a:solidFill>
                  <a:srgbClr val="585252"/>
                </a:solidFill>
                <a:latin typeface="Microsoft Sans Serif"/>
                <a:cs typeface="Microsoft Sans Serif"/>
              </a:rPr>
              <a:t>(</a:t>
            </a:r>
            <a:r>
              <a:rPr sz="2500" b="1" spc="65" dirty="0">
                <a:solidFill>
                  <a:srgbClr val="585252"/>
                </a:solidFill>
                <a:latin typeface="Arial"/>
                <a:cs typeface="Arial"/>
              </a:rPr>
              <a:t>Жуковского </a:t>
            </a:r>
            <a:r>
              <a:rPr sz="2500" b="1" spc="7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110" dirty="0">
                <a:solidFill>
                  <a:srgbClr val="585252"/>
                </a:solidFill>
                <a:latin typeface="Arial"/>
                <a:cs typeface="Arial"/>
              </a:rPr>
              <a:t>Радищева</a:t>
            </a:r>
            <a:r>
              <a:rPr sz="2500" b="1" spc="-4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26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-20" dirty="0">
                <a:solidFill>
                  <a:srgbClr val="585252"/>
                </a:solidFill>
                <a:latin typeface="Arial"/>
                <a:cs typeface="Arial"/>
              </a:rPr>
              <a:t>др</a:t>
            </a:r>
            <a:r>
              <a:rPr sz="2450" spc="-20" dirty="0">
                <a:solidFill>
                  <a:srgbClr val="585252"/>
                </a:solidFill>
                <a:latin typeface="Microsoft Sans Serif"/>
                <a:cs typeface="Microsoft Sans Serif"/>
              </a:rPr>
              <a:t>)</a:t>
            </a:r>
            <a:r>
              <a:rPr sz="2350" spc="-2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35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500" b="1" spc="45" dirty="0">
                <a:solidFill>
                  <a:srgbClr val="585252"/>
                </a:solidFill>
                <a:latin typeface="Arial"/>
                <a:cs typeface="Arial"/>
              </a:rPr>
              <a:t>Первые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114" dirty="0">
                <a:solidFill>
                  <a:srgbClr val="585252"/>
                </a:solidFill>
                <a:latin typeface="Arial"/>
                <a:cs typeface="Arial"/>
              </a:rPr>
              <a:t>признанные</a:t>
            </a:r>
            <a:r>
              <a:rPr sz="2500" b="1" spc="-4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120" dirty="0">
                <a:solidFill>
                  <a:srgbClr val="585252"/>
                </a:solidFill>
                <a:latin typeface="Arial"/>
                <a:cs typeface="Arial"/>
              </a:rPr>
              <a:t>стихи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65" dirty="0">
                <a:solidFill>
                  <a:srgbClr val="585252"/>
                </a:solidFill>
                <a:latin typeface="Arial"/>
                <a:cs typeface="Arial"/>
              </a:rPr>
              <a:t>появились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350" spc="-85" dirty="0">
                <a:solidFill>
                  <a:srgbClr val="585252"/>
                </a:solidFill>
                <a:latin typeface="Lucida Sans Unicode"/>
                <a:cs typeface="Lucida Sans Unicode"/>
              </a:rPr>
              <a:t>1814 </a:t>
            </a:r>
            <a:r>
              <a:rPr sz="2350" spc="-73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500" b="1" spc="10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2350" spc="1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35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500" b="1" spc="65" dirty="0">
                <a:solidFill>
                  <a:srgbClr val="585252"/>
                </a:solidFill>
                <a:latin typeface="Arial"/>
                <a:cs typeface="Arial"/>
              </a:rPr>
              <a:t>Одно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200" dirty="0">
                <a:solidFill>
                  <a:srgbClr val="585252"/>
                </a:solidFill>
                <a:latin typeface="Arial"/>
                <a:cs typeface="Arial"/>
              </a:rPr>
              <a:t>из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150" dirty="0">
                <a:solidFill>
                  <a:srgbClr val="585252"/>
                </a:solidFill>
                <a:latin typeface="Arial"/>
                <a:cs typeface="Arial"/>
              </a:rPr>
              <a:t>них</a:t>
            </a:r>
            <a:r>
              <a:rPr sz="25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spc="645" dirty="0">
                <a:solidFill>
                  <a:srgbClr val="585252"/>
                </a:solidFill>
                <a:latin typeface="Microsoft Sans Serif"/>
                <a:cs typeface="Microsoft Sans Serif"/>
              </a:rPr>
              <a:t>–</a:t>
            </a:r>
            <a:r>
              <a:rPr sz="2450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2450" spc="11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2500" b="1" spc="110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70" dirty="0">
                <a:solidFill>
                  <a:srgbClr val="585252"/>
                </a:solidFill>
                <a:latin typeface="Arial"/>
                <a:cs typeface="Arial"/>
              </a:rPr>
              <a:t>другу</a:t>
            </a:r>
            <a:r>
              <a:rPr sz="2450" spc="70" dirty="0">
                <a:solidFill>
                  <a:srgbClr val="585252"/>
                </a:solidFill>
                <a:latin typeface="Microsoft Sans Serif"/>
                <a:cs typeface="Microsoft Sans Serif"/>
              </a:rPr>
              <a:t>-</a:t>
            </a:r>
            <a:r>
              <a:rPr sz="2500" b="1" spc="70" dirty="0">
                <a:solidFill>
                  <a:srgbClr val="585252"/>
                </a:solidFill>
                <a:latin typeface="Arial"/>
                <a:cs typeface="Arial"/>
              </a:rPr>
              <a:t>стихотворцу</a:t>
            </a:r>
            <a:r>
              <a:rPr sz="2450" spc="7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2450" spc="5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2450" spc="645" dirty="0">
                <a:solidFill>
                  <a:srgbClr val="585252"/>
                </a:solidFill>
                <a:latin typeface="Microsoft Sans Serif"/>
                <a:cs typeface="Microsoft Sans Serif"/>
              </a:rPr>
              <a:t>–</a:t>
            </a:r>
            <a:r>
              <a:rPr sz="2450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2500" b="1" spc="5" dirty="0">
                <a:solidFill>
                  <a:srgbClr val="585252"/>
                </a:solidFill>
                <a:latin typeface="Arial"/>
                <a:cs typeface="Arial"/>
              </a:rPr>
              <a:t>было</a:t>
            </a:r>
            <a:r>
              <a:rPr sz="25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85" dirty="0">
                <a:solidFill>
                  <a:srgbClr val="585252"/>
                </a:solidFill>
                <a:latin typeface="Arial"/>
                <a:cs typeface="Arial"/>
              </a:rPr>
              <a:t>опубликовано </a:t>
            </a:r>
            <a:r>
              <a:rPr sz="2500" b="1" spc="-67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35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450" spc="9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2500" b="1" spc="90" dirty="0">
                <a:solidFill>
                  <a:srgbClr val="585252"/>
                </a:solidFill>
                <a:latin typeface="Arial"/>
                <a:cs typeface="Arial"/>
              </a:rPr>
              <a:t>Вестнике </a:t>
            </a:r>
            <a:r>
              <a:rPr sz="2500" b="1" spc="-10" dirty="0">
                <a:solidFill>
                  <a:srgbClr val="585252"/>
                </a:solidFill>
                <a:latin typeface="Arial"/>
                <a:cs typeface="Arial"/>
              </a:rPr>
              <a:t>Европы</a:t>
            </a:r>
            <a:r>
              <a:rPr sz="2450" spc="-1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2350" spc="-10" dirty="0">
                <a:solidFill>
                  <a:srgbClr val="585252"/>
                </a:solidFill>
                <a:latin typeface="Lucida Sans Unicode"/>
                <a:cs typeface="Lucida Sans Unicode"/>
              </a:rPr>
              <a:t>, </a:t>
            </a:r>
            <a:r>
              <a:rPr sz="2500" b="1" spc="25" dirty="0">
                <a:solidFill>
                  <a:srgbClr val="585252"/>
                </a:solidFill>
                <a:latin typeface="Arial"/>
                <a:cs typeface="Arial"/>
              </a:rPr>
              <a:t>после </a:t>
            </a:r>
            <a:r>
              <a:rPr sz="2500" b="1" spc="105" dirty="0">
                <a:solidFill>
                  <a:srgbClr val="585252"/>
                </a:solidFill>
                <a:latin typeface="Arial"/>
                <a:cs typeface="Arial"/>
              </a:rPr>
              <a:t>чего </a:t>
            </a:r>
            <a:r>
              <a:rPr sz="2500" b="1" spc="75" dirty="0">
                <a:solidFill>
                  <a:srgbClr val="585252"/>
                </a:solidFill>
                <a:latin typeface="Arial"/>
                <a:cs typeface="Arial"/>
              </a:rPr>
              <a:t>юного </a:t>
            </a:r>
            <a:r>
              <a:rPr sz="2500" b="1" spc="55" dirty="0">
                <a:solidFill>
                  <a:srgbClr val="585252"/>
                </a:solidFill>
                <a:latin typeface="Arial"/>
                <a:cs typeface="Arial"/>
              </a:rPr>
              <a:t>поэта </a:t>
            </a:r>
            <a:r>
              <a:rPr sz="2500" b="1" spc="120" dirty="0">
                <a:solidFill>
                  <a:srgbClr val="585252"/>
                </a:solidFill>
                <a:latin typeface="Arial"/>
                <a:cs typeface="Arial"/>
              </a:rPr>
              <a:t>приняли </a:t>
            </a:r>
            <a:r>
              <a:rPr sz="2500" b="1" spc="35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500" b="1" spc="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105" dirty="0">
                <a:solidFill>
                  <a:srgbClr val="585252"/>
                </a:solidFill>
                <a:latin typeface="Arial"/>
                <a:cs typeface="Arial"/>
              </a:rPr>
              <a:t>литературный</a:t>
            </a:r>
            <a:r>
              <a:rPr sz="2500" b="1" spc="-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00" b="1" spc="180" dirty="0">
                <a:solidFill>
                  <a:srgbClr val="585252"/>
                </a:solidFill>
                <a:latin typeface="Arial"/>
                <a:cs typeface="Arial"/>
              </a:rPr>
              <a:t>кружок</a:t>
            </a:r>
            <a:r>
              <a:rPr sz="2500" b="1" spc="-4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spc="65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2500" b="1" spc="65" dirty="0">
                <a:solidFill>
                  <a:srgbClr val="585252"/>
                </a:solidFill>
                <a:latin typeface="Arial"/>
                <a:cs typeface="Arial"/>
              </a:rPr>
              <a:t>Арзамас</a:t>
            </a:r>
            <a:r>
              <a:rPr sz="2450" spc="65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endParaRPr sz="245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03416" y="6671318"/>
            <a:ext cx="11186795" cy="23114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0"/>
              </a:spcBef>
            </a:pPr>
            <a:r>
              <a:rPr sz="2600" b="1" spc="-225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spc="-105" dirty="0">
                <a:solidFill>
                  <a:srgbClr val="585252"/>
                </a:solidFill>
                <a:latin typeface="Lucida Sans Unicode"/>
                <a:cs typeface="Lucida Sans Unicode"/>
              </a:rPr>
              <a:t>1819</a:t>
            </a:r>
            <a:r>
              <a:rPr sz="2450" spc="-7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600" b="1" spc="5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2450" spc="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450" spc="-8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600" b="1" spc="65" dirty="0">
                <a:solidFill>
                  <a:srgbClr val="585252"/>
                </a:solidFill>
                <a:latin typeface="Arial"/>
                <a:cs typeface="Arial"/>
              </a:rPr>
              <a:t>Александр</a:t>
            </a:r>
            <a:r>
              <a:rPr sz="26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80" dirty="0">
                <a:solidFill>
                  <a:srgbClr val="585252"/>
                </a:solidFill>
                <a:latin typeface="Arial"/>
                <a:cs typeface="Arial"/>
              </a:rPr>
              <a:t>Сергеевич</a:t>
            </a:r>
            <a:r>
              <a:rPr sz="26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190" dirty="0">
                <a:solidFill>
                  <a:srgbClr val="585252"/>
                </a:solidFill>
                <a:latin typeface="Arial"/>
                <a:cs typeface="Arial"/>
              </a:rPr>
              <a:t>Пушкин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65" dirty="0">
                <a:solidFill>
                  <a:srgbClr val="585252"/>
                </a:solidFill>
                <a:latin typeface="Arial"/>
                <a:cs typeface="Arial"/>
              </a:rPr>
              <a:t>становится</a:t>
            </a:r>
            <a:r>
              <a:rPr sz="2600" b="1" spc="-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120" dirty="0">
                <a:solidFill>
                  <a:srgbClr val="585252"/>
                </a:solidFill>
                <a:latin typeface="Arial"/>
                <a:cs typeface="Arial"/>
              </a:rPr>
              <a:t>членом</a:t>
            </a:r>
            <a:endParaRPr sz="2600">
              <a:latin typeface="Arial"/>
              <a:cs typeface="Arial"/>
            </a:endParaRPr>
          </a:p>
          <a:p>
            <a:pPr marL="309880" marR="302260" indent="-635" algn="ctr">
              <a:lnSpc>
                <a:spcPct val="115399"/>
              </a:lnSpc>
            </a:pPr>
            <a:r>
              <a:rPr sz="2550" spc="9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2600" b="1" spc="90" dirty="0">
                <a:solidFill>
                  <a:srgbClr val="585252"/>
                </a:solidFill>
                <a:latin typeface="Arial"/>
                <a:cs typeface="Arial"/>
              </a:rPr>
              <a:t>Зелёной </a:t>
            </a:r>
            <a:r>
              <a:rPr sz="2600" b="1" spc="95" dirty="0">
                <a:solidFill>
                  <a:srgbClr val="585252"/>
                </a:solidFill>
                <a:latin typeface="Arial"/>
                <a:cs typeface="Arial"/>
              </a:rPr>
              <a:t>лампы</a:t>
            </a:r>
            <a:r>
              <a:rPr sz="2550" spc="95" dirty="0">
                <a:solidFill>
                  <a:srgbClr val="585252"/>
                </a:solidFill>
                <a:latin typeface="Microsoft Sans Serif"/>
                <a:cs typeface="Microsoft Sans Serif"/>
              </a:rPr>
              <a:t>» </a:t>
            </a:r>
            <a:r>
              <a:rPr sz="2550" spc="670" dirty="0">
                <a:solidFill>
                  <a:srgbClr val="585252"/>
                </a:solidFill>
                <a:latin typeface="Microsoft Sans Serif"/>
                <a:cs typeface="Microsoft Sans Serif"/>
              </a:rPr>
              <a:t>– </a:t>
            </a:r>
            <a:r>
              <a:rPr sz="2600" b="1" spc="65" dirty="0">
                <a:solidFill>
                  <a:srgbClr val="585252"/>
                </a:solidFill>
                <a:latin typeface="Arial"/>
                <a:cs typeface="Arial"/>
              </a:rPr>
              <a:t>популярного </a:t>
            </a:r>
            <a:r>
              <a:rPr sz="2600" b="1" spc="35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600" b="1" spc="125" dirty="0">
                <a:solidFill>
                  <a:srgbClr val="585252"/>
                </a:solidFill>
                <a:latin typeface="Arial"/>
                <a:cs typeface="Arial"/>
              </a:rPr>
              <a:t>те </a:t>
            </a:r>
            <a:r>
              <a:rPr sz="2600" b="1" spc="55" dirty="0">
                <a:solidFill>
                  <a:srgbClr val="585252"/>
                </a:solidFill>
                <a:latin typeface="Arial"/>
                <a:cs typeface="Arial"/>
              </a:rPr>
              <a:t>годы </a:t>
            </a:r>
            <a:r>
              <a:rPr sz="2600" b="1" spc="65" dirty="0">
                <a:solidFill>
                  <a:srgbClr val="585252"/>
                </a:solidFill>
                <a:latin typeface="Arial"/>
                <a:cs typeface="Arial"/>
              </a:rPr>
              <a:t>литсообщества</a:t>
            </a:r>
            <a:r>
              <a:rPr sz="245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, </a:t>
            </a:r>
            <a:r>
              <a:rPr sz="2450" spc="7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600" b="1" spc="155" dirty="0">
                <a:solidFill>
                  <a:srgbClr val="585252"/>
                </a:solidFill>
                <a:latin typeface="Arial"/>
                <a:cs typeface="Arial"/>
              </a:rPr>
              <a:t>начинает</a:t>
            </a:r>
            <a:r>
              <a:rPr sz="26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50" spc="35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2600" b="1" spc="35" dirty="0">
                <a:solidFill>
                  <a:srgbClr val="585252"/>
                </a:solidFill>
                <a:latin typeface="Arial"/>
                <a:cs typeface="Arial"/>
              </a:rPr>
              <a:t>Руслана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27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6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90" dirty="0">
                <a:solidFill>
                  <a:srgbClr val="585252"/>
                </a:solidFill>
                <a:latin typeface="Arial"/>
                <a:cs typeface="Arial"/>
              </a:rPr>
              <a:t>Людмилу</a:t>
            </a:r>
            <a:r>
              <a:rPr sz="2550" spc="9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2450" spc="9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450" spc="-8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600" b="1" spc="70" dirty="0">
                <a:solidFill>
                  <a:srgbClr val="585252"/>
                </a:solidFill>
                <a:latin typeface="Arial"/>
                <a:cs typeface="Arial"/>
              </a:rPr>
              <a:t>дописывает</a:t>
            </a:r>
            <a:r>
              <a:rPr sz="26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65" dirty="0">
                <a:solidFill>
                  <a:srgbClr val="585252"/>
                </a:solidFill>
                <a:latin typeface="Arial"/>
                <a:cs typeface="Arial"/>
              </a:rPr>
              <a:t>поэму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6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1820</a:t>
            </a:r>
            <a:r>
              <a:rPr sz="2450" spc="-8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600" b="1" spc="5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2450" spc="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  <a:p>
            <a:pPr marL="12700" marR="5080" algn="ctr">
              <a:lnSpc>
                <a:spcPct val="115399"/>
              </a:lnSpc>
            </a:pPr>
            <a:r>
              <a:rPr sz="2600" b="1" spc="85" dirty="0">
                <a:solidFill>
                  <a:srgbClr val="585252"/>
                </a:solidFill>
                <a:latin typeface="Arial"/>
                <a:cs typeface="Arial"/>
              </a:rPr>
              <a:t>Через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80" dirty="0">
                <a:solidFill>
                  <a:srgbClr val="585252"/>
                </a:solidFill>
                <a:latin typeface="Arial"/>
                <a:cs typeface="Arial"/>
              </a:rPr>
              <a:t>год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35" dirty="0">
                <a:solidFill>
                  <a:srgbClr val="585252"/>
                </a:solidFill>
                <a:latin typeface="Arial"/>
                <a:cs typeface="Arial"/>
              </a:rPr>
              <a:t>появляется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65" dirty="0">
                <a:solidFill>
                  <a:srgbClr val="585252"/>
                </a:solidFill>
                <a:latin typeface="Arial"/>
                <a:cs typeface="Arial"/>
              </a:rPr>
              <a:t>поэму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550" spc="15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2600" b="1" spc="150" dirty="0">
                <a:solidFill>
                  <a:srgbClr val="585252"/>
                </a:solidFill>
                <a:latin typeface="Arial"/>
                <a:cs typeface="Arial"/>
              </a:rPr>
              <a:t>Кавказский</a:t>
            </a:r>
            <a:r>
              <a:rPr sz="26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120" dirty="0">
                <a:solidFill>
                  <a:srgbClr val="585252"/>
                </a:solidFill>
                <a:latin typeface="Arial"/>
                <a:cs typeface="Arial"/>
              </a:rPr>
              <a:t>пленник</a:t>
            </a:r>
            <a:r>
              <a:rPr sz="2550" spc="12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2450" spc="12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450" spc="-7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600" b="1" spc="114" dirty="0">
                <a:solidFill>
                  <a:srgbClr val="585252"/>
                </a:solidFill>
                <a:latin typeface="Arial"/>
                <a:cs typeface="Arial"/>
              </a:rPr>
              <a:t>принёсшая </a:t>
            </a:r>
            <a:r>
              <a:rPr sz="2600" b="1" spc="-7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65" dirty="0">
                <a:solidFill>
                  <a:srgbClr val="585252"/>
                </a:solidFill>
                <a:latin typeface="Arial"/>
                <a:cs typeface="Arial"/>
              </a:rPr>
              <a:t>автору</a:t>
            </a:r>
            <a:r>
              <a:rPr sz="26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600" b="1" spc="-10" dirty="0">
                <a:solidFill>
                  <a:srgbClr val="585252"/>
                </a:solidFill>
                <a:latin typeface="Arial"/>
                <a:cs typeface="Arial"/>
              </a:rPr>
              <a:t>славу</a:t>
            </a:r>
            <a:r>
              <a:rPr sz="2450" spc="-1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7180" y="5599922"/>
            <a:ext cx="4038599" cy="453389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2"/>
            <a:ext cx="2936869" cy="2389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144160" y="3503430"/>
            <a:ext cx="130810" cy="5420995"/>
          </a:xfrm>
          <a:custGeom>
            <a:avLst/>
            <a:gdLst/>
            <a:ahLst/>
            <a:cxnLst/>
            <a:rect l="l" t="t" r="r" b="b"/>
            <a:pathLst>
              <a:path w="130809" h="5420995">
                <a:moveTo>
                  <a:pt x="69161" y="5357094"/>
                </a:moveTo>
                <a:lnTo>
                  <a:pt x="67571" y="5420734"/>
                </a:lnTo>
                <a:lnTo>
                  <a:pt x="24722" y="5419663"/>
                </a:lnTo>
                <a:lnTo>
                  <a:pt x="25128" y="5403144"/>
                </a:lnTo>
                <a:lnTo>
                  <a:pt x="3490" y="4949542"/>
                </a:lnTo>
                <a:lnTo>
                  <a:pt x="1917" y="4895184"/>
                </a:lnTo>
                <a:lnTo>
                  <a:pt x="1079" y="4840457"/>
                </a:lnTo>
                <a:lnTo>
                  <a:pt x="0" y="4679162"/>
                </a:lnTo>
                <a:lnTo>
                  <a:pt x="984" y="4471396"/>
                </a:lnTo>
                <a:lnTo>
                  <a:pt x="83366" y="1084425"/>
                </a:lnTo>
                <a:lnTo>
                  <a:pt x="81763" y="785041"/>
                </a:lnTo>
                <a:lnTo>
                  <a:pt x="78463" y="639081"/>
                </a:lnTo>
                <a:lnTo>
                  <a:pt x="74383" y="540782"/>
                </a:lnTo>
                <a:lnTo>
                  <a:pt x="71609" y="491246"/>
                </a:lnTo>
                <a:lnTo>
                  <a:pt x="69519" y="440664"/>
                </a:lnTo>
                <a:lnTo>
                  <a:pt x="60906" y="291126"/>
                </a:lnTo>
                <a:lnTo>
                  <a:pt x="58815" y="240544"/>
                </a:lnTo>
                <a:lnTo>
                  <a:pt x="52124" y="126997"/>
                </a:lnTo>
                <a:lnTo>
                  <a:pt x="52017" y="101454"/>
                </a:lnTo>
                <a:lnTo>
                  <a:pt x="50064" y="48554"/>
                </a:lnTo>
                <a:lnTo>
                  <a:pt x="49958" y="23010"/>
                </a:lnTo>
                <a:lnTo>
                  <a:pt x="51910" y="13390"/>
                </a:lnTo>
                <a:lnTo>
                  <a:pt x="56931" y="6060"/>
                </a:lnTo>
                <a:lnTo>
                  <a:pt x="64565" y="1453"/>
                </a:lnTo>
                <a:lnTo>
                  <a:pt x="74352" y="0"/>
                </a:lnTo>
                <a:lnTo>
                  <a:pt x="84055" y="1940"/>
                </a:lnTo>
                <a:lnTo>
                  <a:pt x="91449" y="6922"/>
                </a:lnTo>
                <a:lnTo>
                  <a:pt x="96098" y="14494"/>
                </a:lnTo>
                <a:lnTo>
                  <a:pt x="97568" y="24200"/>
                </a:lnTo>
                <a:lnTo>
                  <a:pt x="97674" y="49743"/>
                </a:lnTo>
                <a:lnTo>
                  <a:pt x="99628" y="102644"/>
                </a:lnTo>
                <a:lnTo>
                  <a:pt x="99734" y="128186"/>
                </a:lnTo>
                <a:lnTo>
                  <a:pt x="113471" y="341118"/>
                </a:lnTo>
                <a:lnTo>
                  <a:pt x="122447" y="553930"/>
                </a:lnTo>
                <a:lnTo>
                  <a:pt x="123945" y="607188"/>
                </a:lnTo>
                <a:lnTo>
                  <a:pt x="125112" y="715431"/>
                </a:lnTo>
                <a:lnTo>
                  <a:pt x="127992" y="826595"/>
                </a:lnTo>
                <a:lnTo>
                  <a:pt x="129192" y="933510"/>
                </a:lnTo>
                <a:lnTo>
                  <a:pt x="130641" y="988760"/>
                </a:lnTo>
                <a:lnTo>
                  <a:pt x="130335" y="1135202"/>
                </a:lnTo>
                <a:lnTo>
                  <a:pt x="49309" y="4435392"/>
                </a:lnTo>
                <a:lnTo>
                  <a:pt x="46309" y="4631146"/>
                </a:lnTo>
                <a:lnTo>
                  <a:pt x="47086" y="4827004"/>
                </a:lnTo>
                <a:lnTo>
                  <a:pt x="50148" y="4973960"/>
                </a:lnTo>
                <a:lnTo>
                  <a:pt x="50266" y="4969238"/>
                </a:lnTo>
                <a:lnTo>
                  <a:pt x="69161" y="5357094"/>
                </a:lnTo>
                <a:close/>
              </a:path>
            </a:pathLst>
          </a:custGeom>
          <a:solidFill>
            <a:srgbClr val="5852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014762" y="5879736"/>
            <a:ext cx="5241290" cy="138430"/>
          </a:xfrm>
          <a:custGeom>
            <a:avLst/>
            <a:gdLst/>
            <a:ahLst/>
            <a:cxnLst/>
            <a:rect l="l" t="t" r="r" b="b"/>
            <a:pathLst>
              <a:path w="5241290" h="138429">
                <a:moveTo>
                  <a:pt x="0" y="97571"/>
                </a:moveTo>
                <a:lnTo>
                  <a:pt x="1159" y="54809"/>
                </a:lnTo>
                <a:lnTo>
                  <a:pt x="36847" y="54633"/>
                </a:lnTo>
                <a:lnTo>
                  <a:pt x="123452" y="51398"/>
                </a:lnTo>
                <a:lnTo>
                  <a:pt x="211780" y="49921"/>
                </a:lnTo>
                <a:lnTo>
                  <a:pt x="255083" y="48266"/>
                </a:lnTo>
                <a:lnTo>
                  <a:pt x="685466" y="31348"/>
                </a:lnTo>
                <a:lnTo>
                  <a:pt x="893576" y="22697"/>
                </a:lnTo>
                <a:lnTo>
                  <a:pt x="926714" y="23588"/>
                </a:lnTo>
                <a:lnTo>
                  <a:pt x="1380361" y="2915"/>
                </a:lnTo>
                <a:lnTo>
                  <a:pt x="1434722" y="1457"/>
                </a:lnTo>
                <a:lnTo>
                  <a:pt x="1650748" y="0"/>
                </a:lnTo>
                <a:lnTo>
                  <a:pt x="1858511" y="1426"/>
                </a:lnTo>
                <a:lnTo>
                  <a:pt x="5240854" y="90962"/>
                </a:lnTo>
                <a:lnTo>
                  <a:pt x="5239570" y="138329"/>
                </a:lnTo>
                <a:lnTo>
                  <a:pt x="1894413" y="49827"/>
                </a:lnTo>
                <a:lnTo>
                  <a:pt x="1698666" y="46411"/>
                </a:lnTo>
                <a:lnTo>
                  <a:pt x="1502806" y="46771"/>
                </a:lnTo>
                <a:lnTo>
                  <a:pt x="1355844" y="49520"/>
                </a:lnTo>
                <a:lnTo>
                  <a:pt x="1360565" y="49648"/>
                </a:lnTo>
                <a:lnTo>
                  <a:pt x="972671" y="67719"/>
                </a:lnTo>
                <a:lnTo>
                  <a:pt x="897135" y="65671"/>
                </a:lnTo>
                <a:lnTo>
                  <a:pt x="846020" y="67640"/>
                </a:lnTo>
                <a:lnTo>
                  <a:pt x="690347" y="75769"/>
                </a:lnTo>
                <a:lnTo>
                  <a:pt x="126692" y="95257"/>
                </a:lnTo>
                <a:lnTo>
                  <a:pt x="30692" y="96526"/>
                </a:lnTo>
                <a:lnTo>
                  <a:pt x="0" y="97571"/>
                </a:lnTo>
                <a:close/>
              </a:path>
            </a:pathLst>
          </a:custGeom>
          <a:solidFill>
            <a:srgbClr val="58525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6291" y="3475732"/>
            <a:ext cx="4048124" cy="493394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154139" y="5131753"/>
            <a:ext cx="5218430" cy="9378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7400"/>
              </a:lnSpc>
              <a:spcBef>
                <a:spcPts val="95"/>
              </a:spcBef>
            </a:pPr>
            <a:r>
              <a:rPr sz="1700" b="1" spc="-7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-7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этот</a:t>
            </a:r>
            <a:r>
              <a:rPr sz="1700" b="1" spc="5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80" dirty="0">
                <a:solidFill>
                  <a:srgbClr val="585252"/>
                </a:solidFill>
                <a:latin typeface="Arial"/>
                <a:cs typeface="Arial"/>
              </a:rPr>
              <a:t>же</a:t>
            </a:r>
            <a:r>
              <a:rPr sz="1700" b="1" spc="18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80" dirty="0">
                <a:solidFill>
                  <a:srgbClr val="585252"/>
                </a:solidFill>
                <a:latin typeface="Arial"/>
                <a:cs typeface="Arial"/>
              </a:rPr>
              <a:t>период</a:t>
            </a:r>
            <a:r>
              <a:rPr sz="1700" b="1" spc="8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появляется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задумка 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80" dirty="0">
                <a:solidFill>
                  <a:srgbClr val="585252"/>
                </a:solidFill>
                <a:latin typeface="Arial"/>
                <a:cs typeface="Arial"/>
              </a:rPr>
              <a:t>написать </a:t>
            </a:r>
            <a:r>
              <a:rPr sz="1700" b="1" spc="105" dirty="0">
                <a:solidFill>
                  <a:srgbClr val="585252"/>
                </a:solidFill>
                <a:latin typeface="Arial"/>
                <a:cs typeface="Arial"/>
              </a:rPr>
              <a:t>исторический 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роман 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 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восстании 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Пугачева</a:t>
            </a:r>
            <a:r>
              <a:rPr sz="1600" spc="6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1600" spc="8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Писатель</a:t>
            </a:r>
            <a:r>
              <a:rPr sz="1700" b="1" spc="254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начинает</a:t>
            </a:r>
            <a:r>
              <a:rPr sz="1700" b="1" spc="6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искать</a:t>
            </a:r>
            <a:endParaRPr sz="17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54139" y="6086255"/>
            <a:ext cx="5216525" cy="2876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необходимые</a:t>
            </a:r>
            <a:r>
              <a:rPr sz="1700" b="1" spc="509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для</a:t>
            </a:r>
            <a:r>
              <a:rPr sz="1700" b="1" spc="5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45" dirty="0">
                <a:solidFill>
                  <a:srgbClr val="585252"/>
                </a:solidFill>
                <a:latin typeface="Arial"/>
                <a:cs typeface="Arial"/>
              </a:rPr>
              <a:t>этого</a:t>
            </a:r>
            <a:r>
              <a:rPr sz="1700" b="1" spc="509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80" dirty="0">
                <a:solidFill>
                  <a:srgbClr val="585252"/>
                </a:solidFill>
                <a:latin typeface="Arial"/>
                <a:cs typeface="Arial"/>
              </a:rPr>
              <a:t>материалы</a:t>
            </a:r>
            <a:r>
              <a:rPr sz="1600" spc="8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600" spc="48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ездит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360169" y="6348276"/>
            <a:ext cx="1011555" cy="6337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56845">
              <a:lnSpc>
                <a:spcPct val="117400"/>
              </a:lnSpc>
              <a:spcBef>
                <a:spcPts val="95"/>
              </a:spcBef>
              <a:tabLst>
                <a:tab pos="351790" algn="l"/>
              </a:tabLst>
            </a:pP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45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190" dirty="0">
                <a:solidFill>
                  <a:srgbClr val="585252"/>
                </a:solidFill>
                <a:latin typeface="Arial"/>
                <a:cs typeface="Arial"/>
              </a:rPr>
              <a:t>мии</a:t>
            </a:r>
            <a:r>
              <a:rPr sz="1600" spc="-35" dirty="0">
                <a:solidFill>
                  <a:srgbClr val="585252"/>
                </a:solidFill>
                <a:latin typeface="Lucida Sans Unicode"/>
                <a:cs typeface="Lucida Sans Unicode"/>
              </a:rPr>
              <a:t>,  </a:t>
            </a:r>
            <a:r>
              <a:rPr sz="1700" b="1" spc="-75" dirty="0">
                <a:solidFill>
                  <a:srgbClr val="585252"/>
                </a:solidFill>
                <a:latin typeface="Arial"/>
                <a:cs typeface="Arial"/>
              </a:rPr>
              <a:t>В	</a:t>
            </a:r>
            <a:r>
              <a:rPr sz="1700" b="1" spc="19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54139" y="6348276"/>
            <a:ext cx="4195445" cy="9378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7400"/>
              </a:lnSpc>
              <a:spcBef>
                <a:spcPts val="95"/>
              </a:spcBef>
              <a:tabLst>
                <a:tab pos="483234" algn="l"/>
                <a:tab pos="1264920" algn="l"/>
                <a:tab pos="1538605" algn="l"/>
                <a:tab pos="2338070" algn="l"/>
                <a:tab pos="2729865" algn="l"/>
                <a:tab pos="2807970" algn="l"/>
              </a:tabLst>
            </a:pP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	</a:t>
            </a:r>
            <a:r>
              <a:rPr sz="1700" b="1" spc="190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-65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90" dirty="0">
                <a:solidFill>
                  <a:srgbClr val="585252"/>
                </a:solidFill>
                <a:latin typeface="Arial"/>
                <a:cs typeface="Arial"/>
              </a:rPr>
              <a:t>м	</a:t>
            </a:r>
            <a:r>
              <a:rPr sz="1700" b="1" spc="245" dirty="0">
                <a:solidFill>
                  <a:srgbClr val="585252"/>
                </a:solidFill>
                <a:latin typeface="Arial"/>
                <a:cs typeface="Arial"/>
              </a:rPr>
              <a:t>ш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-65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19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я	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у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40" dirty="0">
                <a:solidFill>
                  <a:srgbClr val="585252"/>
                </a:solidFill>
                <a:latin typeface="Arial"/>
                <a:cs typeface="Arial"/>
              </a:rPr>
              <a:t>ч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-65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210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й  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собирает	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данные	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по		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крупицам</a:t>
            </a:r>
            <a:r>
              <a:rPr sz="1600" spc="100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1600" spc="10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появляется</a:t>
            </a:r>
            <a:r>
              <a:rPr sz="17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650" spc="95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Капитанская</a:t>
            </a:r>
            <a:r>
              <a:rPr sz="17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дочка</a:t>
            </a:r>
            <a:r>
              <a:rPr sz="1650" spc="10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endParaRPr sz="165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54139" y="7564797"/>
            <a:ext cx="4993005" cy="633730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1700" b="1" spc="-7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это</a:t>
            </a:r>
            <a:r>
              <a:rPr sz="1700" b="1" spc="-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время</a:t>
            </a:r>
            <a:r>
              <a:rPr sz="17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написаны</a:t>
            </a:r>
            <a:r>
              <a:rPr sz="160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:</a:t>
            </a:r>
            <a:r>
              <a:rPr sz="1600" spc="-6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650" spc="10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Медный</a:t>
            </a:r>
            <a:r>
              <a:rPr sz="17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всадник</a:t>
            </a:r>
            <a:r>
              <a:rPr sz="1650" spc="75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7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endParaRPr sz="16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sz="1650" spc="9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Пиковая</a:t>
            </a:r>
            <a:r>
              <a:rPr sz="1700" b="1" spc="-5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80" dirty="0">
                <a:solidFill>
                  <a:srgbClr val="585252"/>
                </a:solidFill>
                <a:latin typeface="Arial"/>
                <a:cs typeface="Arial"/>
              </a:rPr>
              <a:t>дама</a:t>
            </a:r>
            <a:r>
              <a:rPr sz="1650" spc="8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8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600" spc="-8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650" spc="65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Дубровский</a:t>
            </a:r>
            <a:r>
              <a:rPr sz="1650" spc="65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59010" y="2273228"/>
            <a:ext cx="11861165" cy="968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599"/>
              </a:lnSpc>
              <a:spcBef>
                <a:spcPts val="100"/>
              </a:spcBef>
            </a:pPr>
            <a:r>
              <a:rPr sz="1800" b="1" spc="45" dirty="0">
                <a:solidFill>
                  <a:srgbClr val="585252"/>
                </a:solidFill>
                <a:latin typeface="Arial"/>
                <a:cs typeface="Arial"/>
              </a:rPr>
              <a:t>Александр</a:t>
            </a:r>
            <a:r>
              <a:rPr sz="1800" b="1" spc="-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55" dirty="0">
                <a:solidFill>
                  <a:srgbClr val="585252"/>
                </a:solidFill>
                <a:latin typeface="Arial"/>
                <a:cs typeface="Arial"/>
              </a:rPr>
              <a:t>Сергеевич</a:t>
            </a:r>
            <a:r>
              <a:rPr sz="1800" b="1" spc="-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35" dirty="0">
                <a:solidFill>
                  <a:srgbClr val="585252"/>
                </a:solidFill>
                <a:latin typeface="Arial"/>
                <a:cs typeface="Arial"/>
              </a:rPr>
              <a:t>Пушкин</a:t>
            </a:r>
            <a:r>
              <a:rPr sz="1800" b="1" spc="-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50" spc="965" dirty="0">
                <a:solidFill>
                  <a:srgbClr val="585252"/>
                </a:solidFill>
                <a:latin typeface="Microsoft Sans Serif"/>
                <a:cs typeface="Microsoft Sans Serif"/>
              </a:rPr>
              <a:t>—</a:t>
            </a:r>
            <a:r>
              <a:rPr sz="1750" spc="30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1800" b="1" spc="125" dirty="0">
                <a:solidFill>
                  <a:srgbClr val="585252"/>
                </a:solidFill>
                <a:latin typeface="Arial"/>
                <a:cs typeface="Arial"/>
              </a:rPr>
              <a:t>великий</a:t>
            </a:r>
            <a:r>
              <a:rPr sz="1800" b="1" spc="-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70" dirty="0">
                <a:solidFill>
                  <a:srgbClr val="585252"/>
                </a:solidFill>
                <a:latin typeface="Arial"/>
                <a:cs typeface="Arial"/>
              </a:rPr>
              <a:t>русский</a:t>
            </a:r>
            <a:r>
              <a:rPr sz="1800" b="1" spc="-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5" dirty="0">
                <a:solidFill>
                  <a:srgbClr val="585252"/>
                </a:solidFill>
                <a:latin typeface="Arial"/>
                <a:cs typeface="Arial"/>
              </a:rPr>
              <a:t>поэт</a:t>
            </a:r>
            <a:r>
              <a:rPr sz="1700" spc="1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700" spc="-4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800" b="1" spc="45" dirty="0">
                <a:solidFill>
                  <a:srgbClr val="585252"/>
                </a:solidFill>
                <a:latin typeface="Arial"/>
                <a:cs typeface="Arial"/>
              </a:rPr>
              <a:t>писатель</a:t>
            </a:r>
            <a:r>
              <a:rPr sz="1700" spc="4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700" spc="-4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800" b="1" spc="65" dirty="0">
                <a:solidFill>
                  <a:srgbClr val="585252"/>
                </a:solidFill>
                <a:latin typeface="Arial"/>
                <a:cs typeface="Arial"/>
              </a:rPr>
              <a:t>драматург</a:t>
            </a:r>
            <a:r>
              <a:rPr sz="170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700" spc="-5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800" b="1" spc="55" dirty="0">
                <a:solidFill>
                  <a:srgbClr val="585252"/>
                </a:solidFill>
                <a:latin typeface="Arial"/>
                <a:cs typeface="Arial"/>
              </a:rPr>
              <a:t>автор</a:t>
            </a:r>
            <a:r>
              <a:rPr sz="1800" b="1" spc="-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40" dirty="0">
                <a:solidFill>
                  <a:srgbClr val="585252"/>
                </a:solidFill>
                <a:latin typeface="Arial"/>
                <a:cs typeface="Arial"/>
              </a:rPr>
              <a:t>бессмертных </a:t>
            </a:r>
            <a:r>
              <a:rPr sz="1800" b="1" spc="-484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30" dirty="0">
                <a:solidFill>
                  <a:srgbClr val="585252"/>
                </a:solidFill>
                <a:latin typeface="Arial"/>
                <a:cs typeface="Arial"/>
              </a:rPr>
              <a:t>поэм</a:t>
            </a:r>
            <a:r>
              <a:rPr sz="170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700" spc="-6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800" b="1" spc="50" dirty="0">
                <a:solidFill>
                  <a:srgbClr val="585252"/>
                </a:solidFill>
                <a:latin typeface="Arial"/>
                <a:cs typeface="Arial"/>
              </a:rPr>
              <a:t>стихов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8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65" dirty="0">
                <a:solidFill>
                  <a:srgbClr val="585252"/>
                </a:solidFill>
                <a:latin typeface="Arial"/>
                <a:cs typeface="Arial"/>
              </a:rPr>
              <a:t>сказок</a:t>
            </a:r>
            <a:r>
              <a:rPr sz="170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1700" spc="-5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800" b="1" spc="75" dirty="0">
                <a:solidFill>
                  <a:srgbClr val="585252"/>
                </a:solidFill>
                <a:latin typeface="Arial"/>
                <a:cs typeface="Arial"/>
              </a:rPr>
              <a:t>Мало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10" dirty="0">
                <a:solidFill>
                  <a:srgbClr val="585252"/>
                </a:solidFill>
                <a:latin typeface="Arial"/>
                <a:cs typeface="Arial"/>
              </a:rPr>
              <a:t>кто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80" dirty="0">
                <a:solidFill>
                  <a:srgbClr val="585252"/>
                </a:solidFill>
                <a:latin typeface="Arial"/>
                <a:cs typeface="Arial"/>
              </a:rPr>
              <a:t>не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45" dirty="0">
                <a:solidFill>
                  <a:srgbClr val="585252"/>
                </a:solidFill>
                <a:latin typeface="Arial"/>
                <a:cs typeface="Arial"/>
              </a:rPr>
              <a:t>слышал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0" dirty="0">
                <a:solidFill>
                  <a:srgbClr val="585252"/>
                </a:solidFill>
                <a:latin typeface="Arial"/>
                <a:cs typeface="Arial"/>
              </a:rPr>
              <a:t>об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60" dirty="0">
                <a:solidFill>
                  <a:srgbClr val="585252"/>
                </a:solidFill>
                <a:latin typeface="Arial"/>
                <a:cs typeface="Arial"/>
              </a:rPr>
              <a:t>этом</a:t>
            </a:r>
            <a:r>
              <a:rPr sz="18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10" dirty="0">
                <a:solidFill>
                  <a:srgbClr val="585252"/>
                </a:solidFill>
                <a:latin typeface="Arial"/>
                <a:cs typeface="Arial"/>
              </a:rPr>
              <a:t>имени</a:t>
            </a:r>
            <a:r>
              <a:rPr sz="1700" spc="11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700" spc="-5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800" b="1" spc="130" dirty="0">
                <a:solidFill>
                  <a:srgbClr val="585252"/>
                </a:solidFill>
                <a:latin typeface="Arial"/>
                <a:cs typeface="Arial"/>
              </a:rPr>
              <a:t>имя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25" dirty="0">
                <a:solidFill>
                  <a:srgbClr val="585252"/>
                </a:solidFill>
                <a:latin typeface="Arial"/>
                <a:cs typeface="Arial"/>
              </a:rPr>
              <a:t>Пушкина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90" dirty="0">
                <a:solidFill>
                  <a:srgbClr val="585252"/>
                </a:solidFill>
                <a:latin typeface="Arial"/>
                <a:cs typeface="Arial"/>
              </a:rPr>
              <a:t>мы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05" dirty="0">
                <a:solidFill>
                  <a:srgbClr val="585252"/>
                </a:solidFill>
                <a:latin typeface="Arial"/>
                <a:cs typeface="Arial"/>
              </a:rPr>
              <a:t>знаем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-8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35" dirty="0">
                <a:solidFill>
                  <a:srgbClr val="585252"/>
                </a:solidFill>
                <a:latin typeface="Arial"/>
                <a:cs typeface="Arial"/>
              </a:rPr>
              <a:t>детства</a:t>
            </a:r>
            <a:r>
              <a:rPr sz="1700" spc="3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1700" spc="-5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800" b="1" spc="45" dirty="0">
                <a:solidFill>
                  <a:srgbClr val="585252"/>
                </a:solidFill>
                <a:latin typeface="Arial"/>
                <a:cs typeface="Arial"/>
              </a:rPr>
              <a:t>Но </a:t>
            </a:r>
            <a:r>
              <a:rPr sz="1800" b="1" spc="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75" dirty="0">
                <a:solidFill>
                  <a:srgbClr val="585252"/>
                </a:solidFill>
                <a:latin typeface="Arial"/>
                <a:cs typeface="Arial"/>
              </a:rPr>
              <a:t>мало</a:t>
            </a:r>
            <a:r>
              <a:rPr sz="18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10" dirty="0">
                <a:solidFill>
                  <a:srgbClr val="585252"/>
                </a:solidFill>
                <a:latin typeface="Arial"/>
                <a:cs typeface="Arial"/>
              </a:rPr>
              <a:t>кто</a:t>
            </a:r>
            <a:r>
              <a:rPr sz="18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50" dirty="0">
                <a:solidFill>
                  <a:srgbClr val="585252"/>
                </a:solidFill>
                <a:latin typeface="Arial"/>
                <a:cs typeface="Arial"/>
              </a:rPr>
              <a:t>интересуется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05" dirty="0">
                <a:solidFill>
                  <a:srgbClr val="585252"/>
                </a:solidFill>
                <a:latin typeface="Arial"/>
                <a:cs typeface="Arial"/>
              </a:rPr>
              <a:t>личной</a:t>
            </a:r>
            <a:r>
              <a:rPr sz="18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20" dirty="0">
                <a:solidFill>
                  <a:srgbClr val="585252"/>
                </a:solidFill>
                <a:latin typeface="Arial"/>
                <a:cs typeface="Arial"/>
              </a:rPr>
              <a:t>жизнью</a:t>
            </a:r>
            <a:r>
              <a:rPr sz="18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18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70" dirty="0">
                <a:solidFill>
                  <a:srgbClr val="585252"/>
                </a:solidFill>
                <a:latin typeface="Arial"/>
                <a:cs typeface="Arial"/>
              </a:rPr>
              <a:t>становлением</a:t>
            </a:r>
            <a:r>
              <a:rPr sz="18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50" dirty="0">
                <a:solidFill>
                  <a:srgbClr val="585252"/>
                </a:solidFill>
                <a:latin typeface="Arial"/>
                <a:cs typeface="Arial"/>
              </a:rPr>
              <a:t>творчества</a:t>
            </a:r>
            <a:r>
              <a:rPr sz="18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800" b="1" spc="20" dirty="0">
                <a:solidFill>
                  <a:srgbClr val="585252"/>
                </a:solidFill>
                <a:latin typeface="Arial"/>
                <a:cs typeface="Arial"/>
              </a:rPr>
              <a:t>поэта</a:t>
            </a:r>
            <a:r>
              <a:rPr sz="1700" spc="2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54139" y="3483005"/>
            <a:ext cx="5908675" cy="1242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7400"/>
              </a:lnSpc>
              <a:spcBef>
                <a:spcPts val="95"/>
              </a:spcBef>
            </a:pPr>
            <a:r>
              <a:rPr sz="1700" b="1" spc="-7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600" spc="15" dirty="0">
                <a:solidFill>
                  <a:srgbClr val="585252"/>
                </a:solidFill>
                <a:latin typeface="Lucida Sans Unicode"/>
                <a:cs typeface="Lucida Sans Unicode"/>
              </a:rPr>
              <a:t>1823,</a:t>
            </a:r>
            <a:r>
              <a:rPr sz="1600" spc="-4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55" dirty="0">
                <a:solidFill>
                  <a:srgbClr val="585252"/>
                </a:solidFill>
                <a:latin typeface="Arial"/>
                <a:cs typeface="Arial"/>
              </a:rPr>
              <a:t>году</a:t>
            </a:r>
            <a:r>
              <a:rPr sz="1700" b="1" spc="-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поэт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принимается</a:t>
            </a:r>
            <a:r>
              <a:rPr sz="1700" b="1" spc="-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за</a:t>
            </a:r>
            <a:r>
              <a:rPr sz="1700" b="1" spc="-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то</a:t>
            </a:r>
            <a:r>
              <a:rPr sz="1600" spc="3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600" spc="-5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85" dirty="0">
                <a:solidFill>
                  <a:srgbClr val="585252"/>
                </a:solidFill>
                <a:latin typeface="Arial"/>
                <a:cs typeface="Arial"/>
              </a:rPr>
              <a:t>чего</a:t>
            </a:r>
            <a:r>
              <a:rPr sz="1700" b="1" spc="-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30" dirty="0">
                <a:solidFill>
                  <a:srgbClr val="585252"/>
                </a:solidFill>
                <a:latin typeface="Arial"/>
                <a:cs typeface="Arial"/>
              </a:rPr>
              <a:t>никто</a:t>
            </a:r>
            <a:r>
              <a:rPr sz="1700" b="1" spc="-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до </a:t>
            </a:r>
            <a:r>
              <a:rPr sz="1700" b="1" spc="-459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80" dirty="0">
                <a:solidFill>
                  <a:srgbClr val="585252"/>
                </a:solidFill>
                <a:latin typeface="Arial"/>
                <a:cs typeface="Arial"/>
              </a:rPr>
              <a:t>него</a:t>
            </a:r>
            <a:r>
              <a:rPr sz="17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30" dirty="0">
                <a:solidFill>
                  <a:srgbClr val="585252"/>
                </a:solidFill>
                <a:latin typeface="Arial"/>
                <a:cs typeface="Arial"/>
              </a:rPr>
              <a:t>ещё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не</a:t>
            </a:r>
            <a:r>
              <a:rPr sz="17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55" dirty="0">
                <a:solidFill>
                  <a:srgbClr val="585252"/>
                </a:solidFill>
                <a:latin typeface="Arial"/>
                <a:cs typeface="Arial"/>
              </a:rPr>
              <a:t>делал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650" spc="455" dirty="0">
                <a:solidFill>
                  <a:srgbClr val="585252"/>
                </a:solidFill>
                <a:latin typeface="Microsoft Sans Serif"/>
                <a:cs typeface="Microsoft Sans Serif"/>
              </a:rPr>
              <a:t>–</a:t>
            </a:r>
            <a:r>
              <a:rPr sz="1650" spc="15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1700" b="1" spc="145" dirty="0">
                <a:solidFill>
                  <a:srgbClr val="585252"/>
                </a:solidFill>
                <a:latin typeface="Arial"/>
                <a:cs typeface="Arial"/>
              </a:rPr>
              <a:t>пишет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роман</a:t>
            </a:r>
            <a:r>
              <a:rPr sz="17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55" dirty="0">
                <a:solidFill>
                  <a:srgbClr val="585252"/>
                </a:solidFill>
                <a:latin typeface="Arial"/>
                <a:cs typeface="Arial"/>
              </a:rPr>
              <a:t>стихах</a:t>
            </a:r>
            <a:r>
              <a:rPr sz="1600" spc="5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600" spc="-5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работа </a:t>
            </a:r>
            <a:r>
              <a:rPr sz="1700" b="1" spc="-459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85" dirty="0">
                <a:solidFill>
                  <a:srgbClr val="585252"/>
                </a:solidFill>
                <a:latin typeface="Arial"/>
                <a:cs typeface="Arial"/>
              </a:rPr>
              <a:t>над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90" dirty="0">
                <a:solidFill>
                  <a:srgbClr val="585252"/>
                </a:solidFill>
                <a:latin typeface="Arial"/>
                <a:cs typeface="Arial"/>
              </a:rPr>
              <a:t>которым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длилась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почти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600" spc="-50" dirty="0">
                <a:solidFill>
                  <a:srgbClr val="585252"/>
                </a:solidFill>
                <a:latin typeface="Lucida Sans Unicode"/>
                <a:cs typeface="Lucida Sans Unicode"/>
              </a:rPr>
              <a:t>10 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лет</a:t>
            </a:r>
            <a:r>
              <a:rPr sz="160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1600" spc="-5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Знаменитый</a:t>
            </a:r>
            <a:endParaRPr sz="17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355"/>
              </a:spcBef>
            </a:pPr>
            <a:r>
              <a:rPr sz="1650" spc="75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Евгений</a:t>
            </a:r>
            <a:r>
              <a:rPr sz="17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Онегин</a:t>
            </a:r>
            <a:r>
              <a:rPr sz="1650" spc="10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50" spc="20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1700" b="1" spc="15" dirty="0">
                <a:solidFill>
                  <a:srgbClr val="585252"/>
                </a:solidFill>
                <a:latin typeface="Arial"/>
                <a:cs typeface="Arial"/>
              </a:rPr>
              <a:t>был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05" dirty="0">
                <a:solidFill>
                  <a:srgbClr val="585252"/>
                </a:solidFill>
                <a:latin typeface="Arial"/>
                <a:cs typeface="Arial"/>
              </a:rPr>
              <a:t>закончен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60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1832</a:t>
            </a:r>
            <a:r>
              <a:rPr sz="1600" spc="-5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1600" spc="1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659010" y="1136274"/>
            <a:ext cx="649986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spc="-640" dirty="0">
                <a:solidFill>
                  <a:srgbClr val="87805E"/>
                </a:solidFill>
              </a:rPr>
              <a:t>Биографические</a:t>
            </a:r>
            <a:r>
              <a:rPr sz="5600" spc="560" dirty="0">
                <a:solidFill>
                  <a:srgbClr val="87805E"/>
                </a:solidFill>
              </a:rPr>
              <a:t> </a:t>
            </a:r>
            <a:r>
              <a:rPr sz="5600" spc="-660" dirty="0">
                <a:solidFill>
                  <a:srgbClr val="87805E"/>
                </a:solidFill>
              </a:rPr>
              <a:t>факты</a:t>
            </a:r>
            <a:endParaRPr sz="5600"/>
          </a:p>
        </p:txBody>
      </p:sp>
      <p:sp>
        <p:nvSpPr>
          <p:cNvPr id="13" name="object 13"/>
          <p:cNvSpPr txBox="1"/>
          <p:nvPr/>
        </p:nvSpPr>
        <p:spPr>
          <a:xfrm>
            <a:off x="11744409" y="6161239"/>
            <a:ext cx="5784850" cy="941069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  <a:tabLst>
                <a:tab pos="476250" algn="l"/>
                <a:tab pos="1279525" algn="l"/>
                <a:tab pos="2106930" algn="l"/>
                <a:tab pos="3649345" algn="l"/>
                <a:tab pos="4243705" algn="l"/>
                <a:tab pos="5061585" algn="l"/>
              </a:tabLst>
            </a:pPr>
            <a:r>
              <a:rPr sz="1700" b="1" spc="-70" dirty="0">
                <a:solidFill>
                  <a:srgbClr val="585252"/>
                </a:solidFill>
                <a:latin typeface="Arial"/>
                <a:cs typeface="Arial"/>
              </a:rPr>
              <a:t>В	</a:t>
            </a:r>
            <a:r>
              <a:rPr sz="1600" spc="-235" dirty="0">
                <a:solidFill>
                  <a:srgbClr val="585252"/>
                </a:solidFill>
                <a:latin typeface="Lucida Sans Unicode"/>
                <a:cs typeface="Lucida Sans Unicode"/>
              </a:rPr>
              <a:t>1</a:t>
            </a:r>
            <a:r>
              <a:rPr sz="1600" spc="140" dirty="0">
                <a:solidFill>
                  <a:srgbClr val="585252"/>
                </a:solidFill>
                <a:latin typeface="Lucida Sans Unicode"/>
                <a:cs typeface="Lucida Sans Unicode"/>
              </a:rPr>
              <a:t>8</a:t>
            </a:r>
            <a:r>
              <a:rPr sz="1600" spc="105" dirty="0">
                <a:solidFill>
                  <a:srgbClr val="585252"/>
                </a:solidFill>
                <a:latin typeface="Lucida Sans Unicode"/>
                <a:cs typeface="Lucida Sans Unicode"/>
              </a:rPr>
              <a:t>2</a:t>
            </a:r>
            <a:r>
              <a:rPr sz="1600" spc="-235" dirty="0">
                <a:solidFill>
                  <a:srgbClr val="585252"/>
                </a:solidFill>
                <a:latin typeface="Lucida Sans Unicode"/>
                <a:cs typeface="Lucida Sans Unicode"/>
              </a:rPr>
              <a:t>1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1700" b="1" spc="45" dirty="0">
                <a:solidFill>
                  <a:srgbClr val="585252"/>
                </a:solidFill>
                <a:latin typeface="Arial"/>
                <a:cs typeface="Arial"/>
              </a:rPr>
              <a:t>од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у	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оя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ь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	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	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э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endParaRPr sz="1700">
              <a:latin typeface="Arial"/>
              <a:cs typeface="Arial"/>
            </a:endParaRPr>
          </a:p>
          <a:p>
            <a:pPr marL="12700" marR="5080">
              <a:lnSpc>
                <a:spcPct val="117800"/>
              </a:lnSpc>
              <a:tabLst>
                <a:tab pos="1220470" algn="l"/>
                <a:tab pos="1879600" algn="l"/>
                <a:tab pos="1987550" algn="l"/>
                <a:tab pos="3426460" algn="l"/>
                <a:tab pos="3687445" algn="l"/>
                <a:tab pos="4525010" algn="l"/>
                <a:tab pos="5084445" algn="l"/>
              </a:tabLst>
            </a:pPr>
            <a:r>
              <a:rPr sz="1700" spc="4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155" dirty="0">
                <a:solidFill>
                  <a:srgbClr val="585252"/>
                </a:solidFill>
                <a:latin typeface="Arial"/>
                <a:cs typeface="Arial"/>
              </a:rPr>
              <a:t>ка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зс</a:t>
            </a:r>
            <a:r>
              <a:rPr sz="1700" b="1" spc="204" dirty="0">
                <a:solidFill>
                  <a:srgbClr val="585252"/>
                </a:solidFill>
                <a:latin typeface="Arial"/>
                <a:cs typeface="Arial"/>
              </a:rPr>
              <a:t>ки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й	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нн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215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1700" spc="4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.	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-15" dirty="0">
                <a:solidFill>
                  <a:srgbClr val="585252"/>
                </a:solidFill>
                <a:latin typeface="Arial"/>
                <a:cs typeface="Arial"/>
              </a:rPr>
              <a:t>оэ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	п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з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а  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Пуш</a:t>
            </a:r>
            <a:r>
              <a:rPr sz="1700" b="1" spc="204" dirty="0">
                <a:solidFill>
                  <a:srgbClr val="585252"/>
                </a:solidFill>
                <a:latin typeface="Arial"/>
                <a:cs typeface="Arial"/>
              </a:rPr>
              <a:t>ки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у	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ь		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140" dirty="0">
                <a:solidFill>
                  <a:srgbClr val="585252"/>
                </a:solidFill>
                <a:latin typeface="Arial"/>
                <a:cs typeface="Arial"/>
              </a:rPr>
              <a:t>ч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й</a:t>
            </a:r>
            <a:r>
              <a:rPr sz="1700" b="1" spc="254" dirty="0">
                <a:solidFill>
                  <a:srgbClr val="585252"/>
                </a:solidFill>
                <a:latin typeface="Arial"/>
                <a:cs typeface="Arial"/>
              </a:rPr>
              <a:t>ш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им	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	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endParaRPr sz="1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744409" y="7076886"/>
            <a:ext cx="5783580" cy="9410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7800"/>
              </a:lnSpc>
              <a:spcBef>
                <a:spcPts val="95"/>
              </a:spcBef>
            </a:pP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современников</a:t>
            </a:r>
            <a:r>
              <a:rPr sz="1600" spc="70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Известнейшая 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поэма </a:t>
            </a:r>
            <a:r>
              <a:rPr sz="1700" spc="75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Евгений </a:t>
            </a:r>
            <a:r>
              <a:rPr sz="1700" b="1" spc="8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Онегин</a:t>
            </a:r>
            <a:r>
              <a:rPr sz="1700" spc="10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700" spc="25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писалась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85" dirty="0">
                <a:solidFill>
                  <a:srgbClr val="585252"/>
                </a:solidFill>
                <a:latin typeface="Arial"/>
                <a:cs typeface="Arial"/>
              </a:rPr>
              <a:t>период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600" spc="35" dirty="0">
                <a:solidFill>
                  <a:srgbClr val="585252"/>
                </a:solidFill>
                <a:latin typeface="Lucida Sans Unicode"/>
                <a:cs typeface="Lucida Sans Unicode"/>
              </a:rPr>
              <a:t>1823</a:t>
            </a:r>
            <a:r>
              <a:rPr sz="1600" spc="-2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по</a:t>
            </a:r>
            <a:r>
              <a:rPr sz="1700" b="1" spc="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600" spc="35" dirty="0">
                <a:solidFill>
                  <a:srgbClr val="585252"/>
                </a:solidFill>
                <a:latin typeface="Lucida Sans Unicode"/>
                <a:cs typeface="Lucida Sans Unicode"/>
              </a:rPr>
              <a:t>1832</a:t>
            </a:r>
            <a:r>
              <a:rPr sz="1600" spc="-2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год</a:t>
            </a:r>
            <a:r>
              <a:rPr sz="160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1600" spc="-3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За </a:t>
            </a:r>
            <a:r>
              <a:rPr sz="1700" b="1" spc="-459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два</a:t>
            </a:r>
            <a:r>
              <a:rPr sz="1700" b="1" spc="18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года</a:t>
            </a:r>
            <a:r>
              <a:rPr sz="1700" b="1" spc="17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55" dirty="0">
                <a:solidFill>
                  <a:srgbClr val="585252"/>
                </a:solidFill>
                <a:latin typeface="Arial"/>
                <a:cs typeface="Arial"/>
              </a:rPr>
              <a:t>ссылки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2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Михайловском</a:t>
            </a:r>
            <a:r>
              <a:rPr sz="1700" b="1" spc="1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spc="55" dirty="0">
                <a:solidFill>
                  <a:srgbClr val="585252"/>
                </a:solidFill>
                <a:latin typeface="Microsoft Sans Serif"/>
                <a:cs typeface="Microsoft Sans Serif"/>
              </a:rPr>
              <a:t>(</a:t>
            </a:r>
            <a:r>
              <a:rPr sz="1600" spc="55" dirty="0">
                <a:solidFill>
                  <a:srgbClr val="585252"/>
                </a:solidFill>
                <a:latin typeface="Lucida Sans Unicode"/>
                <a:cs typeface="Lucida Sans Unicode"/>
              </a:rPr>
              <a:t>1824</a:t>
            </a:r>
            <a:r>
              <a:rPr sz="1700" spc="55" dirty="0">
                <a:solidFill>
                  <a:srgbClr val="585252"/>
                </a:solidFill>
                <a:latin typeface="Microsoft Sans Serif"/>
                <a:cs typeface="Microsoft Sans Serif"/>
              </a:rPr>
              <a:t>–</a:t>
            </a:r>
            <a:r>
              <a:rPr sz="1600" spc="55" dirty="0">
                <a:solidFill>
                  <a:srgbClr val="585252"/>
                </a:solidFill>
                <a:latin typeface="Lucida Sans Unicode"/>
                <a:cs typeface="Lucida Sans Unicode"/>
              </a:rPr>
              <a:t>1826</a:t>
            </a:r>
            <a:r>
              <a:rPr sz="1700" spc="55" dirty="0">
                <a:solidFill>
                  <a:srgbClr val="585252"/>
                </a:solidFill>
                <a:latin typeface="Microsoft Sans Serif"/>
                <a:cs typeface="Microsoft Sans Serif"/>
              </a:rPr>
              <a:t>)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750744" y="7992532"/>
            <a:ext cx="1778635" cy="636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1610" marR="5080" indent="-169545">
              <a:lnSpc>
                <a:spcPct val="117800"/>
              </a:lnSpc>
              <a:spcBef>
                <a:spcPts val="95"/>
              </a:spcBef>
            </a:pP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з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ий</a:t>
            </a:r>
            <a:r>
              <a:rPr sz="160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.  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гн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ь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600" spc="-415" dirty="0">
                <a:solidFill>
                  <a:srgbClr val="585252"/>
                </a:solidFill>
                <a:latin typeface="Lucida Sans Unicode"/>
                <a:cs typeface="Lucida Sans Unicode"/>
              </a:rPr>
              <a:t>…</a:t>
            </a:r>
            <a:r>
              <a:rPr sz="1700" spc="4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-3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744409" y="7992532"/>
            <a:ext cx="3973829" cy="9410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7800"/>
              </a:lnSpc>
              <a:spcBef>
                <a:spcPts val="95"/>
              </a:spcBef>
              <a:tabLst>
                <a:tab pos="951230" algn="l"/>
                <a:tab pos="1314450" algn="l"/>
                <a:tab pos="1608455" algn="l"/>
                <a:tab pos="2107565" algn="l"/>
                <a:tab pos="2508885" algn="l"/>
                <a:tab pos="3136265" algn="l"/>
                <a:tab pos="3422650" algn="l"/>
              </a:tabLst>
            </a:pP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писатель	</a:t>
            </a:r>
            <a:r>
              <a:rPr sz="1700" b="1" spc="80" dirty="0">
                <a:solidFill>
                  <a:srgbClr val="585252"/>
                </a:solidFill>
                <a:latin typeface="Arial"/>
                <a:cs typeface="Arial"/>
              </a:rPr>
              <a:t>написал	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около	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ста </a:t>
            </a:r>
            <a:r>
              <a:rPr sz="1700" b="1" spc="5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-13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х</a:t>
            </a:r>
            <a:r>
              <a:rPr sz="170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1700" spc="4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-75" dirty="0">
                <a:solidFill>
                  <a:srgbClr val="585252"/>
                </a:solidFill>
                <a:latin typeface="Arial"/>
                <a:cs typeface="Arial"/>
              </a:rPr>
              <a:t>Я</a:t>
            </a:r>
            <a:r>
              <a:rPr sz="170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110" dirty="0">
                <a:solidFill>
                  <a:srgbClr val="585252"/>
                </a:solidFill>
                <a:latin typeface="Arial"/>
                <a:cs typeface="Arial"/>
              </a:rPr>
              <a:t>ом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60" dirty="0">
                <a:solidFill>
                  <a:srgbClr val="585252"/>
                </a:solidFill>
                <a:latin typeface="Arial"/>
                <a:cs typeface="Arial"/>
              </a:rPr>
              <a:t>ю</a:t>
            </a:r>
            <a:r>
              <a:rPr sz="170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1700" b="1" spc="140" dirty="0">
                <a:solidFill>
                  <a:srgbClr val="585252"/>
                </a:solidFill>
                <a:latin typeface="Arial"/>
                <a:cs typeface="Arial"/>
              </a:rPr>
              <a:t>ч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у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ое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700" spc="55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55" dirty="0">
                <a:solidFill>
                  <a:srgbClr val="585252"/>
                </a:solidFill>
                <a:latin typeface="Arial"/>
                <a:cs typeface="Arial"/>
              </a:rPr>
              <a:t>Цыганы</a:t>
            </a:r>
            <a:r>
              <a:rPr sz="1700" spc="55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5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1600" spc="-6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1700" spc="2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20" dirty="0">
                <a:solidFill>
                  <a:srgbClr val="585252"/>
                </a:solidFill>
                <a:latin typeface="Arial"/>
                <a:cs typeface="Arial"/>
              </a:rPr>
              <a:t>Борис</a:t>
            </a:r>
            <a:r>
              <a:rPr sz="1700" b="1" spc="-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Годунов</a:t>
            </a:r>
            <a:r>
              <a:rPr sz="1700" spc="3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628636" y="4164371"/>
            <a:ext cx="6016625" cy="636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7800"/>
              </a:lnSpc>
              <a:spcBef>
                <a:spcPts val="95"/>
              </a:spcBef>
              <a:tabLst>
                <a:tab pos="335280" algn="l"/>
                <a:tab pos="999490" algn="l"/>
                <a:tab pos="1685925" algn="l"/>
                <a:tab pos="1945639" algn="l"/>
                <a:tab pos="2932430" algn="l"/>
                <a:tab pos="3542665" algn="l"/>
                <a:tab pos="4121150" algn="l"/>
                <a:tab pos="4434205" algn="l"/>
                <a:tab pos="5090160" algn="l"/>
              </a:tabLst>
            </a:pPr>
            <a:r>
              <a:rPr sz="1700" b="1" spc="-70" dirty="0">
                <a:solidFill>
                  <a:srgbClr val="585252"/>
                </a:solidFill>
                <a:latin typeface="Arial"/>
                <a:cs typeface="Arial"/>
              </a:rPr>
              <a:t>В	</a:t>
            </a:r>
            <a:r>
              <a:rPr sz="1600" spc="-235" dirty="0">
                <a:solidFill>
                  <a:srgbClr val="585252"/>
                </a:solidFill>
                <a:latin typeface="Lucida Sans Unicode"/>
                <a:cs typeface="Lucida Sans Unicode"/>
              </a:rPr>
              <a:t>1</a:t>
            </a:r>
            <a:r>
              <a:rPr sz="1600" spc="140" dirty="0">
                <a:solidFill>
                  <a:srgbClr val="585252"/>
                </a:solidFill>
                <a:latin typeface="Lucida Sans Unicode"/>
                <a:cs typeface="Lucida Sans Unicode"/>
              </a:rPr>
              <a:t>8</a:t>
            </a:r>
            <a:r>
              <a:rPr sz="1600" spc="-235" dirty="0">
                <a:solidFill>
                  <a:srgbClr val="585252"/>
                </a:solidFill>
                <a:latin typeface="Lucida Sans Unicode"/>
                <a:cs typeface="Lucida Sans Unicode"/>
              </a:rPr>
              <a:t>1</a:t>
            </a:r>
            <a:r>
              <a:rPr sz="1600" spc="130" dirty="0">
                <a:solidFill>
                  <a:srgbClr val="585252"/>
                </a:solidFill>
                <a:latin typeface="Lucida Sans Unicode"/>
                <a:cs typeface="Lucida Sans Unicode"/>
              </a:rPr>
              <a:t>9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1700" b="1" spc="45" dirty="0">
                <a:solidFill>
                  <a:srgbClr val="585252"/>
                </a:solidFill>
                <a:latin typeface="Arial"/>
                <a:cs typeface="Arial"/>
              </a:rPr>
              <a:t>од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у	</a:t>
            </a:r>
            <a:r>
              <a:rPr sz="1700" b="1" spc="45" dirty="0">
                <a:solidFill>
                  <a:srgbClr val="585252"/>
                </a:solidFill>
                <a:latin typeface="Arial"/>
                <a:cs typeface="Arial"/>
              </a:rPr>
              <a:t>Пу</a:t>
            </a:r>
            <a:r>
              <a:rPr sz="1700" b="1" spc="254" dirty="0">
                <a:solidFill>
                  <a:srgbClr val="585252"/>
                </a:solidFill>
                <a:latin typeface="Arial"/>
                <a:cs typeface="Arial"/>
              </a:rPr>
              <a:t>ш</a:t>
            </a:r>
            <a:r>
              <a:rPr sz="1700" b="1" spc="204" dirty="0">
                <a:solidFill>
                  <a:srgbClr val="585252"/>
                </a:solidFill>
                <a:latin typeface="Arial"/>
                <a:cs typeface="Arial"/>
              </a:rPr>
              <a:t>ки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	п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ял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	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	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35" dirty="0">
                <a:solidFill>
                  <a:srgbClr val="585252"/>
                </a:solidFill>
                <a:latin typeface="Arial"/>
                <a:cs typeface="Arial"/>
              </a:rPr>
              <a:t>у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spc="55" dirty="0">
                <a:solidFill>
                  <a:srgbClr val="585252"/>
                </a:solidFill>
                <a:latin typeface="Microsoft Sans Serif"/>
                <a:cs typeface="Microsoft Sans Serif"/>
              </a:rPr>
              <a:t>-  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ь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ое		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20" dirty="0">
                <a:solidFill>
                  <a:srgbClr val="585252"/>
                </a:solidFill>
                <a:latin typeface="Arial"/>
                <a:cs typeface="Arial"/>
              </a:rPr>
              <a:t>б</a:t>
            </a:r>
            <a:r>
              <a:rPr sz="1700" b="1" spc="265" dirty="0">
                <a:solidFill>
                  <a:srgbClr val="585252"/>
                </a:solidFill>
                <a:latin typeface="Arial"/>
                <a:cs typeface="Arial"/>
              </a:rPr>
              <a:t>щ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	</a:t>
            </a:r>
            <a:r>
              <a:rPr sz="1700" spc="4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З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ё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я	л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па</a:t>
            </a:r>
            <a:r>
              <a:rPr sz="1700" spc="40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811535" y="4828676"/>
            <a:ext cx="558165" cy="27495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600" spc="-235" dirty="0">
                <a:solidFill>
                  <a:srgbClr val="585252"/>
                </a:solidFill>
                <a:latin typeface="Lucida Sans Unicode"/>
                <a:cs typeface="Lucida Sans Unicode"/>
              </a:rPr>
              <a:t>1</a:t>
            </a:r>
            <a:r>
              <a:rPr sz="1600" spc="140" dirty="0">
                <a:solidFill>
                  <a:srgbClr val="585252"/>
                </a:solidFill>
                <a:latin typeface="Lucida Sans Unicode"/>
                <a:cs typeface="Lucida Sans Unicode"/>
              </a:rPr>
              <a:t>8</a:t>
            </a:r>
            <a:r>
              <a:rPr sz="1600" spc="105" dirty="0">
                <a:solidFill>
                  <a:srgbClr val="585252"/>
                </a:solidFill>
                <a:latin typeface="Lucida Sans Unicode"/>
                <a:cs typeface="Lucida Sans Unicode"/>
              </a:rPr>
              <a:t>2</a:t>
            </a:r>
            <a:r>
              <a:rPr sz="1600" spc="130" dirty="0">
                <a:solidFill>
                  <a:srgbClr val="585252"/>
                </a:solidFill>
                <a:latin typeface="Lucida Sans Unicode"/>
                <a:cs typeface="Lucida Sans Unicode"/>
              </a:rPr>
              <a:t>9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628636" y="4817062"/>
            <a:ext cx="5344795" cy="2889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363980" algn="l"/>
                <a:tab pos="1659889" algn="l"/>
                <a:tab pos="2308225" algn="l"/>
                <a:tab pos="2787015" algn="l"/>
                <a:tab pos="3794760" algn="l"/>
                <a:tab pos="4885690" algn="l"/>
              </a:tabLst>
            </a:pPr>
            <a:r>
              <a:rPr sz="1700" b="1" spc="100" dirty="0">
                <a:solidFill>
                  <a:srgbClr val="585252"/>
                </a:solidFill>
                <a:latin typeface="Arial"/>
                <a:cs typeface="Arial"/>
              </a:rPr>
              <a:t>При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	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	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э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от	</a:t>
            </a:r>
            <a:r>
              <a:rPr sz="1700" b="1" spc="185" dirty="0">
                <a:solidFill>
                  <a:srgbClr val="585252"/>
                </a:solidFill>
                <a:latin typeface="Arial"/>
                <a:cs typeface="Arial"/>
              </a:rPr>
              <a:t>же	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45" dirty="0">
                <a:solidFill>
                  <a:srgbClr val="585252"/>
                </a:solidFill>
                <a:latin typeface="Arial"/>
                <a:cs typeface="Arial"/>
              </a:rPr>
              <a:t>од	</a:t>
            </a:r>
            <a:r>
              <a:rPr sz="1700" spc="910" dirty="0">
                <a:solidFill>
                  <a:srgbClr val="585252"/>
                </a:solidFill>
                <a:latin typeface="Microsoft Sans Serif"/>
                <a:cs typeface="Microsoft Sans Serif"/>
              </a:rPr>
              <a:t>—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г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</a:t>
            </a:r>
            <a:r>
              <a:rPr sz="1600" spc="-3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endParaRPr sz="1600">
              <a:latin typeface="Lucida Sans Unicode"/>
              <a:cs typeface="Lucida Sans Unicode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105765" y="4817062"/>
            <a:ext cx="537845" cy="2889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э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endParaRPr sz="17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628636" y="5080017"/>
            <a:ext cx="6017260" cy="63627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  <a:tabLst>
                <a:tab pos="1108710" algn="l"/>
                <a:tab pos="1934210" algn="l"/>
                <a:tab pos="3117215" algn="l"/>
                <a:tab pos="3670935" algn="l"/>
                <a:tab pos="5241925" algn="l"/>
              </a:tabLst>
            </a:pP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75" dirty="0">
                <a:solidFill>
                  <a:srgbClr val="585252"/>
                </a:solidFill>
                <a:latin typeface="Arial"/>
                <a:cs typeface="Arial"/>
              </a:rPr>
              <a:t>кти</a:t>
            </a:r>
            <a:r>
              <a:rPr sz="1700" b="1" spc="4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40" dirty="0">
                <a:solidFill>
                  <a:srgbClr val="585252"/>
                </a:solidFill>
                <a:latin typeface="Arial"/>
                <a:cs typeface="Arial"/>
              </a:rPr>
              <a:t>ч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л	</a:t>
            </a:r>
            <a:r>
              <a:rPr sz="1700" b="1" spc="50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20" dirty="0">
                <a:solidFill>
                  <a:srgbClr val="585252"/>
                </a:solidFill>
                <a:latin typeface="Arial"/>
                <a:cs typeface="Arial"/>
              </a:rPr>
              <a:t>б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от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2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ь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65" dirty="0">
                <a:solidFill>
                  <a:srgbClr val="585252"/>
                </a:solidFill>
                <a:latin typeface="Arial"/>
                <a:cs typeface="Arial"/>
              </a:rPr>
              <a:t>д	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ап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1700" b="1" spc="114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7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	</a:t>
            </a:r>
            <a:r>
              <a:rPr sz="1700" b="1" spc="95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1700" b="1" spc="2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1700" b="1" spc="-60" dirty="0">
                <a:solidFill>
                  <a:srgbClr val="585252"/>
                </a:solidFill>
                <a:latin typeface="Arial"/>
                <a:cs typeface="Arial"/>
              </a:rPr>
              <a:t>э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1700" b="1" spc="10" dirty="0">
                <a:solidFill>
                  <a:srgbClr val="585252"/>
                </a:solidFill>
                <a:latin typeface="Arial"/>
                <a:cs typeface="Arial"/>
              </a:rPr>
              <a:t>ы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sz="1700" spc="30" dirty="0">
                <a:solidFill>
                  <a:srgbClr val="585252"/>
                </a:solidFill>
                <a:latin typeface="Microsoft Sans Serif"/>
                <a:cs typeface="Microsoft Sans Serif"/>
              </a:rPr>
              <a:t>«</a:t>
            </a:r>
            <a:r>
              <a:rPr sz="1700" b="1" spc="30" dirty="0">
                <a:solidFill>
                  <a:srgbClr val="585252"/>
                </a:solidFill>
                <a:latin typeface="Arial"/>
                <a:cs typeface="Arial"/>
              </a:rPr>
              <a:t>Руслан</a:t>
            </a:r>
            <a:r>
              <a:rPr sz="17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195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1700" b="1" spc="-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1700" b="1" spc="75" dirty="0">
                <a:solidFill>
                  <a:srgbClr val="585252"/>
                </a:solidFill>
                <a:latin typeface="Arial"/>
                <a:cs typeface="Arial"/>
              </a:rPr>
              <a:t>Людмила</a:t>
            </a:r>
            <a:r>
              <a:rPr sz="1700" spc="75" dirty="0">
                <a:solidFill>
                  <a:srgbClr val="585252"/>
                </a:solidFill>
                <a:latin typeface="Microsoft Sans Serif"/>
                <a:cs typeface="Microsoft Sans Serif"/>
              </a:rPr>
              <a:t>»</a:t>
            </a:r>
            <a:r>
              <a:rPr sz="1600" spc="7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1600">
              <a:latin typeface="Lucida Sans Unicode"/>
              <a:cs typeface="Lucida Sans Unicode"/>
            </a:endParaRPr>
          </a:p>
        </p:txBody>
      </p:sp>
      <p:pic>
        <p:nvPicPr>
          <p:cNvPr id="22" name="object 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366509" y="0"/>
            <a:ext cx="1921490" cy="330161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-775" dirty="0"/>
              <a:t>Личная</a:t>
            </a:r>
            <a:r>
              <a:rPr spc="665" dirty="0"/>
              <a:t> </a:t>
            </a:r>
            <a:r>
              <a:rPr spc="-745" dirty="0"/>
              <a:t>жизнь</a:t>
            </a:r>
          </a:p>
        </p:txBody>
      </p:sp>
      <p:sp>
        <p:nvSpPr>
          <p:cNvPr id="3" name="object 3"/>
          <p:cNvSpPr/>
          <p:nvPr/>
        </p:nvSpPr>
        <p:spPr>
          <a:xfrm>
            <a:off x="12423295" y="799724"/>
            <a:ext cx="585470" cy="950594"/>
          </a:xfrm>
          <a:custGeom>
            <a:avLst/>
            <a:gdLst/>
            <a:ahLst/>
            <a:cxnLst/>
            <a:rect l="l" t="t" r="r" b="b"/>
            <a:pathLst>
              <a:path w="585469" h="950594">
                <a:moveTo>
                  <a:pt x="61494" y="557194"/>
                </a:moveTo>
                <a:lnTo>
                  <a:pt x="66831" y="551370"/>
                </a:lnTo>
                <a:lnTo>
                  <a:pt x="71105" y="542486"/>
                </a:lnTo>
                <a:lnTo>
                  <a:pt x="77937" y="540195"/>
                </a:lnTo>
                <a:lnTo>
                  <a:pt x="119085" y="526867"/>
                </a:lnTo>
                <a:lnTo>
                  <a:pt x="160638" y="513687"/>
                </a:lnTo>
                <a:lnTo>
                  <a:pt x="202280" y="500806"/>
                </a:lnTo>
                <a:lnTo>
                  <a:pt x="244042" y="488265"/>
                </a:lnTo>
                <a:lnTo>
                  <a:pt x="295537" y="473154"/>
                </a:lnTo>
                <a:lnTo>
                  <a:pt x="347052" y="458153"/>
                </a:lnTo>
                <a:lnTo>
                  <a:pt x="398590" y="443255"/>
                </a:lnTo>
                <a:lnTo>
                  <a:pt x="450151" y="428452"/>
                </a:lnTo>
                <a:lnTo>
                  <a:pt x="501740" y="413738"/>
                </a:lnTo>
                <a:lnTo>
                  <a:pt x="553358" y="399105"/>
                </a:lnTo>
                <a:lnTo>
                  <a:pt x="559357" y="398361"/>
                </a:lnTo>
                <a:lnTo>
                  <a:pt x="565779" y="398855"/>
                </a:lnTo>
                <a:lnTo>
                  <a:pt x="572461" y="399873"/>
                </a:lnTo>
                <a:lnTo>
                  <a:pt x="578601" y="400637"/>
                </a:lnTo>
                <a:lnTo>
                  <a:pt x="585359" y="445082"/>
                </a:lnTo>
                <a:lnTo>
                  <a:pt x="585337" y="484549"/>
                </a:lnTo>
                <a:lnTo>
                  <a:pt x="585461" y="497687"/>
                </a:lnTo>
                <a:lnTo>
                  <a:pt x="584017" y="518798"/>
                </a:lnTo>
                <a:lnTo>
                  <a:pt x="578147" y="532124"/>
                </a:lnTo>
                <a:lnTo>
                  <a:pt x="574297" y="534447"/>
                </a:lnTo>
                <a:lnTo>
                  <a:pt x="557025" y="420863"/>
                </a:lnTo>
                <a:lnTo>
                  <a:pt x="230146" y="518506"/>
                </a:lnTo>
                <a:lnTo>
                  <a:pt x="183737" y="532400"/>
                </a:lnTo>
                <a:lnTo>
                  <a:pt x="187981" y="560306"/>
                </a:lnTo>
                <a:lnTo>
                  <a:pt x="110894" y="564122"/>
                </a:lnTo>
                <a:lnTo>
                  <a:pt x="103590" y="564809"/>
                </a:lnTo>
                <a:lnTo>
                  <a:pt x="96300" y="565729"/>
                </a:lnTo>
                <a:lnTo>
                  <a:pt x="89053" y="566352"/>
                </a:lnTo>
                <a:lnTo>
                  <a:pt x="81883" y="566147"/>
                </a:lnTo>
                <a:lnTo>
                  <a:pt x="74833" y="565429"/>
                </a:lnTo>
                <a:lnTo>
                  <a:pt x="68314" y="560334"/>
                </a:lnTo>
                <a:lnTo>
                  <a:pt x="61494" y="557194"/>
                </a:lnTo>
                <a:close/>
              </a:path>
              <a:path w="585469" h="950594">
                <a:moveTo>
                  <a:pt x="187981" y="560306"/>
                </a:moveTo>
                <a:lnTo>
                  <a:pt x="183737" y="532400"/>
                </a:lnTo>
                <a:lnTo>
                  <a:pt x="184801" y="535461"/>
                </a:lnTo>
                <a:lnTo>
                  <a:pt x="560096" y="518967"/>
                </a:lnTo>
                <a:lnTo>
                  <a:pt x="557025" y="420863"/>
                </a:lnTo>
                <a:lnTo>
                  <a:pt x="574297" y="534447"/>
                </a:lnTo>
                <a:lnTo>
                  <a:pt x="566167" y="539353"/>
                </a:lnTo>
                <a:lnTo>
                  <a:pt x="546392" y="542173"/>
                </a:lnTo>
                <a:lnTo>
                  <a:pt x="449640" y="547145"/>
                </a:lnTo>
                <a:lnTo>
                  <a:pt x="352860" y="552059"/>
                </a:lnTo>
                <a:lnTo>
                  <a:pt x="187981" y="560306"/>
                </a:lnTo>
                <a:close/>
              </a:path>
              <a:path w="585469" h="950594">
                <a:moveTo>
                  <a:pt x="0" y="336944"/>
                </a:moveTo>
                <a:lnTo>
                  <a:pt x="23222" y="301433"/>
                </a:lnTo>
                <a:lnTo>
                  <a:pt x="67612" y="263167"/>
                </a:lnTo>
                <a:lnTo>
                  <a:pt x="105033" y="232296"/>
                </a:lnTo>
                <a:lnTo>
                  <a:pt x="142919" y="202056"/>
                </a:lnTo>
                <a:lnTo>
                  <a:pt x="181253" y="172421"/>
                </a:lnTo>
                <a:lnTo>
                  <a:pt x="220019" y="143370"/>
                </a:lnTo>
                <a:lnTo>
                  <a:pt x="259201" y="114879"/>
                </a:lnTo>
                <a:lnTo>
                  <a:pt x="298781" y="86924"/>
                </a:lnTo>
                <a:lnTo>
                  <a:pt x="338744" y="59482"/>
                </a:lnTo>
                <a:lnTo>
                  <a:pt x="379073" y="32530"/>
                </a:lnTo>
                <a:lnTo>
                  <a:pt x="419752" y="6045"/>
                </a:lnTo>
                <a:lnTo>
                  <a:pt x="435572" y="0"/>
                </a:lnTo>
                <a:lnTo>
                  <a:pt x="442524" y="2079"/>
                </a:lnTo>
                <a:lnTo>
                  <a:pt x="469011" y="53359"/>
                </a:lnTo>
                <a:lnTo>
                  <a:pt x="488476" y="98342"/>
                </a:lnTo>
                <a:lnTo>
                  <a:pt x="491277" y="110426"/>
                </a:lnTo>
                <a:lnTo>
                  <a:pt x="488828" y="120231"/>
                </a:lnTo>
                <a:lnTo>
                  <a:pt x="481727" y="128216"/>
                </a:lnTo>
                <a:lnTo>
                  <a:pt x="470570" y="134837"/>
                </a:lnTo>
                <a:lnTo>
                  <a:pt x="468335" y="135877"/>
                </a:lnTo>
                <a:lnTo>
                  <a:pt x="463318" y="102884"/>
                </a:lnTo>
                <a:lnTo>
                  <a:pt x="426025" y="29197"/>
                </a:lnTo>
                <a:lnTo>
                  <a:pt x="95137" y="269254"/>
                </a:lnTo>
                <a:lnTo>
                  <a:pt x="101001" y="307821"/>
                </a:lnTo>
                <a:lnTo>
                  <a:pt x="15887" y="347775"/>
                </a:lnTo>
                <a:lnTo>
                  <a:pt x="11942" y="346226"/>
                </a:lnTo>
                <a:lnTo>
                  <a:pt x="4055" y="345516"/>
                </a:lnTo>
                <a:lnTo>
                  <a:pt x="0" y="336944"/>
                </a:lnTo>
                <a:close/>
              </a:path>
              <a:path w="585469" h="950594">
                <a:moveTo>
                  <a:pt x="101001" y="307821"/>
                </a:moveTo>
                <a:lnTo>
                  <a:pt x="95137" y="269254"/>
                </a:lnTo>
                <a:lnTo>
                  <a:pt x="99267" y="276741"/>
                </a:lnTo>
                <a:lnTo>
                  <a:pt x="463318" y="102884"/>
                </a:lnTo>
                <a:lnTo>
                  <a:pt x="468335" y="135877"/>
                </a:lnTo>
                <a:lnTo>
                  <a:pt x="426485" y="155347"/>
                </a:lnTo>
                <a:lnTo>
                  <a:pt x="338368" y="196485"/>
                </a:lnTo>
                <a:lnTo>
                  <a:pt x="101001" y="307821"/>
                </a:lnTo>
                <a:close/>
              </a:path>
              <a:path w="585469" h="950594">
                <a:moveTo>
                  <a:pt x="15161" y="686916"/>
                </a:moveTo>
                <a:lnTo>
                  <a:pt x="20265" y="685066"/>
                </a:lnTo>
                <a:lnTo>
                  <a:pt x="25967" y="680857"/>
                </a:lnTo>
                <a:lnTo>
                  <a:pt x="30327" y="681984"/>
                </a:lnTo>
                <a:lnTo>
                  <a:pt x="44337" y="685767"/>
                </a:lnTo>
                <a:lnTo>
                  <a:pt x="58241" y="689957"/>
                </a:lnTo>
                <a:lnTo>
                  <a:pt x="72102" y="694310"/>
                </a:lnTo>
                <a:lnTo>
                  <a:pt x="85985" y="698581"/>
                </a:lnTo>
                <a:lnTo>
                  <a:pt x="471375" y="813015"/>
                </a:lnTo>
                <a:lnTo>
                  <a:pt x="497903" y="822115"/>
                </a:lnTo>
                <a:lnTo>
                  <a:pt x="510292" y="832158"/>
                </a:lnTo>
                <a:lnTo>
                  <a:pt x="509804" y="847380"/>
                </a:lnTo>
                <a:lnTo>
                  <a:pt x="497700" y="872021"/>
                </a:lnTo>
                <a:lnTo>
                  <a:pt x="494983" y="876188"/>
                </a:lnTo>
                <a:lnTo>
                  <a:pt x="489866" y="842543"/>
                </a:lnTo>
                <a:lnTo>
                  <a:pt x="145052" y="743897"/>
                </a:lnTo>
                <a:lnTo>
                  <a:pt x="141941" y="747831"/>
                </a:lnTo>
                <a:lnTo>
                  <a:pt x="146598" y="778459"/>
                </a:lnTo>
                <a:lnTo>
                  <a:pt x="49199" y="718734"/>
                </a:lnTo>
                <a:lnTo>
                  <a:pt x="42376" y="714899"/>
                </a:lnTo>
                <a:lnTo>
                  <a:pt x="35398" y="711301"/>
                </a:lnTo>
                <a:lnTo>
                  <a:pt x="28595" y="707519"/>
                </a:lnTo>
                <a:lnTo>
                  <a:pt x="22294" y="703135"/>
                </a:lnTo>
                <a:lnTo>
                  <a:pt x="18609" y="700151"/>
                </a:lnTo>
                <a:lnTo>
                  <a:pt x="17433" y="692418"/>
                </a:lnTo>
                <a:lnTo>
                  <a:pt x="15161" y="686916"/>
                </a:lnTo>
                <a:close/>
              </a:path>
              <a:path w="585469" h="950594">
                <a:moveTo>
                  <a:pt x="146598" y="778459"/>
                </a:moveTo>
                <a:lnTo>
                  <a:pt x="141941" y="747831"/>
                </a:lnTo>
                <a:lnTo>
                  <a:pt x="420814" y="918081"/>
                </a:lnTo>
                <a:lnTo>
                  <a:pt x="425440" y="920957"/>
                </a:lnTo>
                <a:lnTo>
                  <a:pt x="437576" y="919709"/>
                </a:lnTo>
                <a:lnTo>
                  <a:pt x="440255" y="916079"/>
                </a:lnTo>
                <a:lnTo>
                  <a:pt x="452915" y="898238"/>
                </a:lnTo>
                <a:lnTo>
                  <a:pt x="465211" y="880004"/>
                </a:lnTo>
                <a:lnTo>
                  <a:pt x="489866" y="842543"/>
                </a:lnTo>
                <a:lnTo>
                  <a:pt x="494983" y="876188"/>
                </a:lnTo>
                <a:lnTo>
                  <a:pt x="485125" y="891304"/>
                </a:lnTo>
                <a:lnTo>
                  <a:pt x="470724" y="909567"/>
                </a:lnTo>
                <a:lnTo>
                  <a:pt x="455512" y="927371"/>
                </a:lnTo>
                <a:lnTo>
                  <a:pt x="440507" y="945278"/>
                </a:lnTo>
                <a:lnTo>
                  <a:pt x="438802" y="947446"/>
                </a:lnTo>
                <a:lnTo>
                  <a:pt x="435463" y="948312"/>
                </a:lnTo>
                <a:lnTo>
                  <a:pt x="431699" y="950317"/>
                </a:lnTo>
                <a:lnTo>
                  <a:pt x="425921" y="947734"/>
                </a:lnTo>
                <a:lnTo>
                  <a:pt x="419612" y="945591"/>
                </a:lnTo>
                <a:lnTo>
                  <a:pt x="414079" y="942256"/>
                </a:lnTo>
                <a:lnTo>
                  <a:pt x="146598" y="778459"/>
                </a:lnTo>
                <a:close/>
              </a:path>
              <a:path w="585469" h="950594">
                <a:moveTo>
                  <a:pt x="18200" y="699819"/>
                </a:moveTo>
                <a:lnTo>
                  <a:pt x="17433" y="692418"/>
                </a:lnTo>
                <a:lnTo>
                  <a:pt x="18609" y="700151"/>
                </a:lnTo>
                <a:lnTo>
                  <a:pt x="18200" y="699819"/>
                </a:lnTo>
                <a:close/>
              </a:path>
            </a:pathLst>
          </a:custGeom>
          <a:solidFill>
            <a:srgbClr val="D0A5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30957" y="856452"/>
            <a:ext cx="608330" cy="932180"/>
          </a:xfrm>
          <a:custGeom>
            <a:avLst/>
            <a:gdLst/>
            <a:ahLst/>
            <a:cxnLst/>
            <a:rect l="l" t="t" r="r" b="b"/>
            <a:pathLst>
              <a:path w="608329" h="932180">
                <a:moveTo>
                  <a:pt x="537643" y="457406"/>
                </a:moveTo>
                <a:lnTo>
                  <a:pt x="531278" y="462085"/>
                </a:lnTo>
                <a:lnTo>
                  <a:pt x="525364" y="469972"/>
                </a:lnTo>
                <a:lnTo>
                  <a:pt x="518218" y="470896"/>
                </a:lnTo>
                <a:lnTo>
                  <a:pt x="475267" y="475999"/>
                </a:lnTo>
                <a:lnTo>
                  <a:pt x="431948" y="480878"/>
                </a:lnTo>
                <a:lnTo>
                  <a:pt x="388598" y="485445"/>
                </a:lnTo>
                <a:lnTo>
                  <a:pt x="345198" y="489656"/>
                </a:lnTo>
                <a:lnTo>
                  <a:pt x="291751" y="494502"/>
                </a:lnTo>
                <a:lnTo>
                  <a:pt x="238305" y="499237"/>
                </a:lnTo>
                <a:lnTo>
                  <a:pt x="184858" y="503867"/>
                </a:lnTo>
                <a:lnTo>
                  <a:pt x="131405" y="508398"/>
                </a:lnTo>
                <a:lnTo>
                  <a:pt x="77943" y="512837"/>
                </a:lnTo>
                <a:lnTo>
                  <a:pt x="24468" y="517190"/>
                </a:lnTo>
                <a:lnTo>
                  <a:pt x="18438" y="516758"/>
                </a:lnTo>
                <a:lnTo>
                  <a:pt x="12234" y="515028"/>
                </a:lnTo>
                <a:lnTo>
                  <a:pt x="5876" y="512735"/>
                </a:lnTo>
                <a:lnTo>
                  <a:pt x="0" y="510796"/>
                </a:lnTo>
                <a:lnTo>
                  <a:pt x="1981" y="465888"/>
                </a:lnTo>
                <a:lnTo>
                  <a:pt x="9652" y="427169"/>
                </a:lnTo>
                <a:lnTo>
                  <a:pt x="12076" y="414256"/>
                </a:lnTo>
                <a:lnTo>
                  <a:pt x="17583" y="393825"/>
                </a:lnTo>
                <a:lnTo>
                  <a:pt x="25924" y="381889"/>
                </a:lnTo>
                <a:lnTo>
                  <a:pt x="30151" y="380356"/>
                </a:lnTo>
                <a:lnTo>
                  <a:pt x="25086" y="495134"/>
                </a:lnTo>
                <a:lnTo>
                  <a:pt x="364691" y="462681"/>
                </a:lnTo>
                <a:lnTo>
                  <a:pt x="412912" y="458043"/>
                </a:lnTo>
                <a:lnTo>
                  <a:pt x="414156" y="429844"/>
                </a:lnTo>
                <a:lnTo>
                  <a:pt x="490521" y="441037"/>
                </a:lnTo>
                <a:lnTo>
                  <a:pt x="497820" y="441778"/>
                </a:lnTo>
                <a:lnTo>
                  <a:pt x="505151" y="442288"/>
                </a:lnTo>
                <a:lnTo>
                  <a:pt x="512380" y="443081"/>
                </a:lnTo>
                <a:lnTo>
                  <a:pt x="519375" y="444672"/>
                </a:lnTo>
                <a:lnTo>
                  <a:pt x="526152" y="446743"/>
                </a:lnTo>
                <a:lnTo>
                  <a:pt x="531561" y="453004"/>
                </a:lnTo>
                <a:lnTo>
                  <a:pt x="537643" y="457406"/>
                </a:lnTo>
                <a:close/>
              </a:path>
              <a:path w="608329" h="932180">
                <a:moveTo>
                  <a:pt x="414156" y="429844"/>
                </a:moveTo>
                <a:lnTo>
                  <a:pt x="412912" y="458043"/>
                </a:lnTo>
                <a:lnTo>
                  <a:pt x="412461" y="454834"/>
                </a:lnTo>
                <a:lnTo>
                  <a:pt x="41084" y="398294"/>
                </a:lnTo>
                <a:lnTo>
                  <a:pt x="25086" y="495134"/>
                </a:lnTo>
                <a:lnTo>
                  <a:pt x="30151" y="380356"/>
                </a:lnTo>
                <a:lnTo>
                  <a:pt x="39078" y="377118"/>
                </a:lnTo>
                <a:lnTo>
                  <a:pt x="59025" y="378183"/>
                </a:lnTo>
                <a:lnTo>
                  <a:pt x="154906" y="392053"/>
                </a:lnTo>
                <a:lnTo>
                  <a:pt x="250803" y="405986"/>
                </a:lnTo>
                <a:lnTo>
                  <a:pt x="414156" y="429844"/>
                </a:lnTo>
                <a:close/>
              </a:path>
              <a:path w="608329" h="932180">
                <a:moveTo>
                  <a:pt x="555294" y="685397"/>
                </a:moveTo>
                <a:lnTo>
                  <a:pt x="525631" y="715735"/>
                </a:lnTo>
                <a:lnTo>
                  <a:pt x="474667" y="744675"/>
                </a:lnTo>
                <a:lnTo>
                  <a:pt x="431973" y="767709"/>
                </a:lnTo>
                <a:lnTo>
                  <a:pt x="388946" y="790035"/>
                </a:lnTo>
                <a:lnTo>
                  <a:pt x="345596" y="811680"/>
                </a:lnTo>
                <a:lnTo>
                  <a:pt x="301935" y="832669"/>
                </a:lnTo>
                <a:lnTo>
                  <a:pt x="257975" y="853028"/>
                </a:lnTo>
                <a:lnTo>
                  <a:pt x="213728" y="872784"/>
                </a:lnTo>
                <a:lnTo>
                  <a:pt x="169205" y="891962"/>
                </a:lnTo>
                <a:lnTo>
                  <a:pt x="124418" y="910589"/>
                </a:lnTo>
                <a:lnTo>
                  <a:pt x="79379" y="928690"/>
                </a:lnTo>
                <a:lnTo>
                  <a:pt x="62687" y="931555"/>
                </a:lnTo>
                <a:lnTo>
                  <a:pt x="56270" y="928168"/>
                </a:lnTo>
                <a:lnTo>
                  <a:pt x="40221" y="872727"/>
                </a:lnTo>
                <a:lnTo>
                  <a:pt x="29841" y="824825"/>
                </a:lnTo>
                <a:lnTo>
                  <a:pt x="29435" y="812427"/>
                </a:lnTo>
                <a:lnTo>
                  <a:pt x="33738" y="803282"/>
                </a:lnTo>
                <a:lnTo>
                  <a:pt x="42251" y="796825"/>
                </a:lnTo>
                <a:lnTo>
                  <a:pt x="54480" y="792492"/>
                </a:lnTo>
                <a:lnTo>
                  <a:pt x="56874" y="791904"/>
                </a:lnTo>
                <a:lnTo>
                  <a:pt x="55403" y="825244"/>
                </a:lnTo>
                <a:lnTo>
                  <a:pt x="77711" y="904761"/>
                </a:lnTo>
                <a:lnTo>
                  <a:pt x="448843" y="733369"/>
                </a:lnTo>
                <a:lnTo>
                  <a:pt x="450563" y="694397"/>
                </a:lnTo>
                <a:lnTo>
                  <a:pt x="541806" y="671693"/>
                </a:lnTo>
                <a:lnTo>
                  <a:pt x="545376" y="673977"/>
                </a:lnTo>
                <a:lnTo>
                  <a:pt x="552976" y="676202"/>
                </a:lnTo>
                <a:lnTo>
                  <a:pt x="555294" y="685397"/>
                </a:lnTo>
                <a:close/>
              </a:path>
              <a:path w="608329" h="932180">
                <a:moveTo>
                  <a:pt x="450563" y="694397"/>
                </a:moveTo>
                <a:lnTo>
                  <a:pt x="448843" y="733369"/>
                </a:lnTo>
                <a:lnTo>
                  <a:pt x="446242" y="725224"/>
                </a:lnTo>
                <a:lnTo>
                  <a:pt x="55403" y="825244"/>
                </a:lnTo>
                <a:lnTo>
                  <a:pt x="56874" y="791904"/>
                </a:lnTo>
                <a:lnTo>
                  <a:pt x="101703" y="780912"/>
                </a:lnTo>
                <a:lnTo>
                  <a:pt x="196121" y="757628"/>
                </a:lnTo>
                <a:lnTo>
                  <a:pt x="450563" y="694397"/>
                </a:lnTo>
                <a:close/>
              </a:path>
              <a:path w="608329" h="932180">
                <a:moveTo>
                  <a:pt x="608234" y="339121"/>
                </a:moveTo>
                <a:lnTo>
                  <a:pt x="602868" y="339947"/>
                </a:lnTo>
                <a:lnTo>
                  <a:pt x="596458" y="342970"/>
                </a:lnTo>
                <a:lnTo>
                  <a:pt x="592399" y="341020"/>
                </a:lnTo>
                <a:lnTo>
                  <a:pt x="579388" y="334594"/>
                </a:lnTo>
                <a:lnTo>
                  <a:pt x="566559" y="327790"/>
                </a:lnTo>
                <a:lnTo>
                  <a:pt x="553804" y="320833"/>
                </a:lnTo>
                <a:lnTo>
                  <a:pt x="541013" y="313953"/>
                </a:lnTo>
                <a:lnTo>
                  <a:pt x="185101" y="127011"/>
                </a:lnTo>
                <a:lnTo>
                  <a:pt x="160839" y="112943"/>
                </a:lnTo>
                <a:lnTo>
                  <a:pt x="150631" y="100690"/>
                </a:lnTo>
                <a:lnTo>
                  <a:pt x="154059" y="85851"/>
                </a:lnTo>
                <a:lnTo>
                  <a:pt x="170708" y="64022"/>
                </a:lnTo>
                <a:lnTo>
                  <a:pt x="174181" y="60461"/>
                </a:lnTo>
                <a:lnTo>
                  <a:pt x="172681" y="94459"/>
                </a:lnTo>
                <a:lnTo>
                  <a:pt x="491845" y="258050"/>
                </a:lnTo>
                <a:lnTo>
                  <a:pt x="495660" y="254794"/>
                </a:lnTo>
                <a:lnTo>
                  <a:pt x="497026" y="223844"/>
                </a:lnTo>
                <a:lnTo>
                  <a:pt x="581006" y="301310"/>
                </a:lnTo>
                <a:lnTo>
                  <a:pt x="586957" y="306394"/>
                </a:lnTo>
                <a:lnTo>
                  <a:pt x="593105" y="311277"/>
                </a:lnTo>
                <a:lnTo>
                  <a:pt x="599047" y="316305"/>
                </a:lnTo>
                <a:lnTo>
                  <a:pt x="604378" y="321827"/>
                </a:lnTo>
                <a:lnTo>
                  <a:pt x="607415" y="325468"/>
                </a:lnTo>
                <a:lnTo>
                  <a:pt x="607070" y="333283"/>
                </a:lnTo>
                <a:lnTo>
                  <a:pt x="608234" y="339121"/>
                </a:lnTo>
                <a:close/>
              </a:path>
              <a:path w="608329" h="932180">
                <a:moveTo>
                  <a:pt x="497026" y="223844"/>
                </a:moveTo>
                <a:lnTo>
                  <a:pt x="495660" y="254794"/>
                </a:lnTo>
                <a:lnTo>
                  <a:pt x="255062" y="33734"/>
                </a:lnTo>
                <a:lnTo>
                  <a:pt x="251081" y="30015"/>
                </a:lnTo>
                <a:lnTo>
                  <a:pt x="238933" y="28889"/>
                </a:lnTo>
                <a:lnTo>
                  <a:pt x="235601" y="31930"/>
                </a:lnTo>
                <a:lnTo>
                  <a:pt x="219725" y="46980"/>
                </a:lnTo>
                <a:lnTo>
                  <a:pt x="204128" y="62486"/>
                </a:lnTo>
                <a:lnTo>
                  <a:pt x="172681" y="94459"/>
                </a:lnTo>
                <a:lnTo>
                  <a:pt x="174181" y="60461"/>
                </a:lnTo>
                <a:lnTo>
                  <a:pt x="186781" y="47542"/>
                </a:lnTo>
                <a:lnTo>
                  <a:pt x="204448" y="32415"/>
                </a:lnTo>
                <a:lnTo>
                  <a:pt x="222822" y="17896"/>
                </a:lnTo>
                <a:lnTo>
                  <a:pt x="241012" y="3236"/>
                </a:lnTo>
                <a:lnTo>
                  <a:pt x="243105" y="1439"/>
                </a:lnTo>
                <a:lnTo>
                  <a:pt x="246548" y="1237"/>
                </a:lnTo>
                <a:lnTo>
                  <a:pt x="250629" y="0"/>
                </a:lnTo>
                <a:lnTo>
                  <a:pt x="255797" y="3652"/>
                </a:lnTo>
                <a:lnTo>
                  <a:pt x="261572" y="6978"/>
                </a:lnTo>
                <a:lnTo>
                  <a:pt x="266354" y="11322"/>
                </a:lnTo>
                <a:lnTo>
                  <a:pt x="497026" y="223844"/>
                </a:lnTo>
                <a:close/>
              </a:path>
              <a:path w="608329" h="932180">
                <a:moveTo>
                  <a:pt x="607753" y="325873"/>
                </a:moveTo>
                <a:lnTo>
                  <a:pt x="607070" y="333283"/>
                </a:lnTo>
                <a:lnTo>
                  <a:pt x="607415" y="325468"/>
                </a:lnTo>
                <a:lnTo>
                  <a:pt x="607753" y="325873"/>
                </a:lnTo>
                <a:close/>
              </a:path>
            </a:pathLst>
          </a:custGeom>
          <a:solidFill>
            <a:srgbClr val="D0A58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3949962" y="1505640"/>
            <a:ext cx="4338320" cy="8575675"/>
            <a:chOff x="13949962" y="1505640"/>
            <a:chExt cx="4338320" cy="857567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949962" y="1505640"/>
              <a:ext cx="3743324" cy="44576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856110" y="5966537"/>
              <a:ext cx="3431889" cy="4114356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730525" y="3903202"/>
            <a:ext cx="4791075" cy="568642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016000" y="2801761"/>
            <a:ext cx="7359650" cy="3012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6599"/>
              </a:lnSpc>
              <a:spcBef>
                <a:spcPts val="100"/>
              </a:spcBef>
            </a:pPr>
            <a:r>
              <a:rPr sz="2100" b="1" spc="-10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100" b="1" spc="-10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000" spc="75" dirty="0">
                <a:solidFill>
                  <a:srgbClr val="585252"/>
                </a:solidFill>
                <a:latin typeface="Lucida Sans Unicode"/>
                <a:cs typeface="Lucida Sans Unicode"/>
              </a:rPr>
              <a:t>1828</a:t>
            </a:r>
            <a:r>
              <a:rPr sz="2050" spc="75" dirty="0">
                <a:solidFill>
                  <a:srgbClr val="585252"/>
                </a:solidFill>
                <a:latin typeface="Microsoft Sans Serif"/>
                <a:cs typeface="Microsoft Sans Serif"/>
              </a:rPr>
              <a:t>-</a:t>
            </a:r>
            <a:r>
              <a:rPr sz="2100" b="1" spc="75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2100" b="1" spc="8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60" dirty="0">
                <a:solidFill>
                  <a:srgbClr val="585252"/>
                </a:solidFill>
                <a:latin typeface="Arial"/>
                <a:cs typeface="Arial"/>
              </a:rPr>
              <a:t>Пушкин</a:t>
            </a:r>
            <a:r>
              <a:rPr sz="2100" b="1" spc="90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90" dirty="0">
                <a:solidFill>
                  <a:srgbClr val="585252"/>
                </a:solidFill>
                <a:latin typeface="Arial"/>
                <a:cs typeface="Arial"/>
              </a:rPr>
              <a:t>познакомился</a:t>
            </a:r>
            <a:r>
              <a:rPr sz="2100" b="1" spc="9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10" dirty="0">
                <a:solidFill>
                  <a:srgbClr val="585252"/>
                </a:solidFill>
                <a:latin typeface="Arial"/>
                <a:cs typeface="Arial"/>
              </a:rPr>
              <a:t>на</a:t>
            </a:r>
            <a:r>
              <a:rPr sz="2100" b="1" spc="80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35" dirty="0">
                <a:solidFill>
                  <a:srgbClr val="585252"/>
                </a:solidFill>
                <a:latin typeface="Arial"/>
                <a:cs typeface="Arial"/>
              </a:rPr>
              <a:t>балу</a:t>
            </a:r>
            <a:r>
              <a:rPr sz="2100" b="1" spc="65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-85" dirty="0">
                <a:solidFill>
                  <a:srgbClr val="585252"/>
                </a:solidFill>
                <a:latin typeface="Arial"/>
                <a:cs typeface="Arial"/>
              </a:rPr>
              <a:t>с </a:t>
            </a:r>
            <a:r>
              <a:rPr sz="2100" b="1" spc="-8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90" dirty="0">
                <a:solidFill>
                  <a:srgbClr val="585252"/>
                </a:solidFill>
                <a:latin typeface="Arial"/>
                <a:cs typeface="Arial"/>
              </a:rPr>
              <a:t>Натальей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60" dirty="0">
                <a:solidFill>
                  <a:srgbClr val="585252"/>
                </a:solidFill>
                <a:latin typeface="Arial"/>
                <a:cs typeface="Arial"/>
              </a:rPr>
              <a:t>Гончаровой</a:t>
            </a:r>
            <a:r>
              <a:rPr sz="2000" spc="6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000" spc="-2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100" b="1" spc="10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90" dirty="0">
                <a:solidFill>
                  <a:srgbClr val="585252"/>
                </a:solidFill>
                <a:latin typeface="Arial"/>
                <a:cs typeface="Arial"/>
              </a:rPr>
              <a:t>через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70" dirty="0">
                <a:solidFill>
                  <a:srgbClr val="585252"/>
                </a:solidFill>
                <a:latin typeface="Arial"/>
                <a:cs typeface="Arial"/>
              </a:rPr>
              <a:t>год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45" dirty="0">
                <a:solidFill>
                  <a:srgbClr val="585252"/>
                </a:solidFill>
                <a:latin typeface="Arial"/>
                <a:cs typeface="Arial"/>
              </a:rPr>
              <a:t>уже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50" dirty="0">
                <a:solidFill>
                  <a:srgbClr val="585252"/>
                </a:solidFill>
                <a:latin typeface="Arial"/>
                <a:cs typeface="Arial"/>
              </a:rPr>
              <a:t>попросил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70" dirty="0">
                <a:solidFill>
                  <a:srgbClr val="585252"/>
                </a:solidFill>
                <a:latin typeface="Arial"/>
                <a:cs typeface="Arial"/>
              </a:rPr>
              <a:t>её </a:t>
            </a:r>
            <a:r>
              <a:rPr sz="2100" b="1" spc="-57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85" dirty="0">
                <a:solidFill>
                  <a:srgbClr val="585252"/>
                </a:solidFill>
                <a:latin typeface="Arial"/>
                <a:cs typeface="Arial"/>
              </a:rPr>
              <a:t>руки</a:t>
            </a:r>
            <a:r>
              <a:rPr sz="2000" spc="8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000" spc="80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100" b="1" spc="95" dirty="0">
                <a:solidFill>
                  <a:srgbClr val="585252"/>
                </a:solidFill>
                <a:latin typeface="Arial"/>
                <a:cs typeface="Arial"/>
              </a:rPr>
              <a:t>Однако</a:t>
            </a:r>
            <a:r>
              <a:rPr sz="2100" b="1" spc="10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10" dirty="0">
                <a:solidFill>
                  <a:srgbClr val="585252"/>
                </a:solidFill>
                <a:latin typeface="Arial"/>
                <a:cs typeface="Arial"/>
              </a:rPr>
              <a:t>мать</a:t>
            </a:r>
            <a:r>
              <a:rPr sz="2100" b="1" spc="80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35" dirty="0">
                <a:solidFill>
                  <a:srgbClr val="585252"/>
                </a:solidFill>
                <a:latin typeface="Arial"/>
                <a:cs typeface="Arial"/>
              </a:rPr>
              <a:t>девушки</a:t>
            </a:r>
            <a:r>
              <a:rPr sz="2100" b="1" spc="85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70" dirty="0">
                <a:solidFill>
                  <a:srgbClr val="585252"/>
                </a:solidFill>
                <a:latin typeface="Arial"/>
                <a:cs typeface="Arial"/>
              </a:rPr>
              <a:t>посчитала</a:t>
            </a:r>
            <a:r>
              <a:rPr sz="2000" spc="7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000" spc="7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100" b="1" spc="100" dirty="0">
                <a:solidFill>
                  <a:srgbClr val="585252"/>
                </a:solidFill>
                <a:latin typeface="Arial"/>
                <a:cs typeface="Arial"/>
              </a:rPr>
              <a:t>что </a:t>
            </a:r>
            <a:r>
              <a:rPr sz="2100" b="1" spc="10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95" dirty="0">
                <a:solidFill>
                  <a:srgbClr val="585252"/>
                </a:solidFill>
                <a:latin typeface="Arial"/>
                <a:cs typeface="Arial"/>
              </a:rPr>
              <a:t>шестнадцатилетняя</a:t>
            </a:r>
            <a:r>
              <a:rPr sz="2100" b="1" spc="10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55" dirty="0">
                <a:solidFill>
                  <a:srgbClr val="585252"/>
                </a:solidFill>
                <a:latin typeface="Arial"/>
                <a:cs typeface="Arial"/>
              </a:rPr>
              <a:t>дочь</a:t>
            </a:r>
            <a:r>
              <a:rPr sz="2100" b="1" spc="6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45" dirty="0">
                <a:solidFill>
                  <a:srgbClr val="585252"/>
                </a:solidFill>
                <a:latin typeface="Arial"/>
                <a:cs typeface="Arial"/>
              </a:rPr>
              <a:t>ещё</a:t>
            </a:r>
            <a:r>
              <a:rPr sz="2100" b="1" spc="1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30" dirty="0">
                <a:solidFill>
                  <a:srgbClr val="585252"/>
                </a:solidFill>
                <a:latin typeface="Arial"/>
                <a:cs typeface="Arial"/>
              </a:rPr>
              <a:t>слишком</a:t>
            </a:r>
            <a:r>
              <a:rPr sz="2100" b="1" spc="13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70" dirty="0">
                <a:solidFill>
                  <a:srgbClr val="585252"/>
                </a:solidFill>
                <a:latin typeface="Arial"/>
                <a:cs typeface="Arial"/>
              </a:rPr>
              <a:t>молода </a:t>
            </a:r>
            <a:r>
              <a:rPr sz="2100" b="1" spc="7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35" dirty="0">
                <a:solidFill>
                  <a:srgbClr val="585252"/>
                </a:solidFill>
                <a:latin typeface="Arial"/>
                <a:cs typeface="Arial"/>
              </a:rPr>
              <a:t>для </a:t>
            </a:r>
            <a:r>
              <a:rPr sz="2100" b="1" spc="105" dirty="0">
                <a:solidFill>
                  <a:srgbClr val="585252"/>
                </a:solidFill>
                <a:latin typeface="Arial"/>
                <a:cs typeface="Arial"/>
              </a:rPr>
              <a:t>замужества </a:t>
            </a:r>
            <a:r>
              <a:rPr sz="2100" b="1" spc="225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100" b="1" spc="100" dirty="0">
                <a:solidFill>
                  <a:srgbClr val="585252"/>
                </a:solidFill>
                <a:latin typeface="Arial"/>
                <a:cs typeface="Arial"/>
              </a:rPr>
              <a:t>предложение </a:t>
            </a:r>
            <a:r>
              <a:rPr sz="2100" b="1" spc="10" dirty="0">
                <a:solidFill>
                  <a:srgbClr val="585252"/>
                </a:solidFill>
                <a:latin typeface="Arial"/>
                <a:cs typeface="Arial"/>
              </a:rPr>
              <a:t>было </a:t>
            </a:r>
            <a:r>
              <a:rPr sz="2100" b="1" spc="65" dirty="0">
                <a:solidFill>
                  <a:srgbClr val="585252"/>
                </a:solidFill>
                <a:latin typeface="Arial"/>
                <a:cs typeface="Arial"/>
              </a:rPr>
              <a:t>отклонено</a:t>
            </a:r>
            <a:r>
              <a:rPr sz="200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2100" b="1" spc="-105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100" b="1" spc="-57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000" spc="80" dirty="0">
                <a:solidFill>
                  <a:srgbClr val="585252"/>
                </a:solidFill>
                <a:latin typeface="Lucida Sans Unicode"/>
                <a:cs typeface="Lucida Sans Unicode"/>
              </a:rPr>
              <a:t>1830</a:t>
            </a:r>
            <a:r>
              <a:rPr sz="2050" spc="80" dirty="0">
                <a:solidFill>
                  <a:srgbClr val="585252"/>
                </a:solidFill>
                <a:latin typeface="Microsoft Sans Serif"/>
                <a:cs typeface="Microsoft Sans Serif"/>
              </a:rPr>
              <a:t>-</a:t>
            </a:r>
            <a:r>
              <a:rPr sz="2100" b="1" spc="80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2100" b="1" spc="8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40" dirty="0">
                <a:solidFill>
                  <a:srgbClr val="585252"/>
                </a:solidFill>
                <a:latin typeface="Arial"/>
                <a:cs typeface="Arial"/>
              </a:rPr>
              <a:t>поэт</a:t>
            </a:r>
            <a:r>
              <a:rPr sz="2100" b="1" spc="4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60" dirty="0">
                <a:solidFill>
                  <a:srgbClr val="585252"/>
                </a:solidFill>
                <a:latin typeface="Arial"/>
                <a:cs typeface="Arial"/>
              </a:rPr>
              <a:t>повторно</a:t>
            </a:r>
            <a:r>
              <a:rPr sz="2100" b="1" spc="70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45" dirty="0">
                <a:solidFill>
                  <a:srgbClr val="585252"/>
                </a:solidFill>
                <a:latin typeface="Arial"/>
                <a:cs typeface="Arial"/>
              </a:rPr>
              <a:t>сватается</a:t>
            </a:r>
            <a:r>
              <a:rPr sz="2100" b="1" spc="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55" dirty="0">
                <a:solidFill>
                  <a:srgbClr val="585252"/>
                </a:solidFill>
                <a:latin typeface="Arial"/>
                <a:cs typeface="Arial"/>
              </a:rPr>
              <a:t>Наталье</a:t>
            </a:r>
            <a:r>
              <a:rPr sz="2000" spc="5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000" spc="6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100" b="1" spc="225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100" b="1" spc="229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100" dirty="0">
                <a:solidFill>
                  <a:srgbClr val="585252"/>
                </a:solidFill>
                <a:latin typeface="Arial"/>
                <a:cs typeface="Arial"/>
              </a:rPr>
              <a:t>предложение </a:t>
            </a:r>
            <a:r>
              <a:rPr sz="2100" b="1" spc="110" dirty="0">
                <a:solidFill>
                  <a:srgbClr val="585252"/>
                </a:solidFill>
                <a:latin typeface="Arial"/>
                <a:cs typeface="Arial"/>
              </a:rPr>
              <a:t>на </a:t>
            </a:r>
            <a:r>
              <a:rPr sz="2100" b="1" spc="45" dirty="0">
                <a:solidFill>
                  <a:srgbClr val="585252"/>
                </a:solidFill>
                <a:latin typeface="Arial"/>
                <a:cs typeface="Arial"/>
              </a:rPr>
              <a:t>этот </a:t>
            </a:r>
            <a:r>
              <a:rPr sz="2100" b="1" spc="90" dirty="0">
                <a:solidFill>
                  <a:srgbClr val="585252"/>
                </a:solidFill>
                <a:latin typeface="Arial"/>
                <a:cs typeface="Arial"/>
              </a:rPr>
              <a:t>раз </a:t>
            </a:r>
            <a:r>
              <a:rPr sz="2100" b="1" spc="85" dirty="0">
                <a:solidFill>
                  <a:srgbClr val="585252"/>
                </a:solidFill>
                <a:latin typeface="Arial"/>
                <a:cs typeface="Arial"/>
              </a:rPr>
              <a:t>принимается</a:t>
            </a:r>
            <a:r>
              <a:rPr sz="2000" spc="85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2100" b="1" spc="85" dirty="0">
                <a:solidFill>
                  <a:srgbClr val="585252"/>
                </a:solidFill>
                <a:latin typeface="Arial"/>
                <a:cs typeface="Arial"/>
              </a:rPr>
              <a:t>Помолвка </a:t>
            </a:r>
            <a:r>
              <a:rPr sz="2100" b="1" spc="9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585252"/>
                </a:solidFill>
                <a:latin typeface="Arial"/>
                <a:cs typeface="Arial"/>
              </a:rPr>
              <a:t>состоялась</a:t>
            </a:r>
            <a:r>
              <a:rPr sz="2100" b="1" spc="-4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1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000" spc="60" dirty="0">
                <a:solidFill>
                  <a:srgbClr val="585252"/>
                </a:solidFill>
                <a:latin typeface="Lucida Sans Unicode"/>
                <a:cs typeface="Lucida Sans Unicode"/>
              </a:rPr>
              <a:t>1830</a:t>
            </a:r>
            <a:r>
              <a:rPr sz="2050" spc="60" dirty="0">
                <a:solidFill>
                  <a:srgbClr val="585252"/>
                </a:solidFill>
                <a:latin typeface="Microsoft Sans Serif"/>
                <a:cs typeface="Microsoft Sans Serif"/>
              </a:rPr>
              <a:t>-</a:t>
            </a:r>
            <a:r>
              <a:rPr sz="2100" b="1" spc="60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2000" spc="6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000" spc="-9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100" b="1" spc="110" dirty="0">
                <a:solidFill>
                  <a:srgbClr val="585252"/>
                </a:solidFill>
                <a:latin typeface="Arial"/>
                <a:cs typeface="Arial"/>
              </a:rPr>
              <a:t>венчание</a:t>
            </a:r>
            <a:r>
              <a:rPr sz="21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050" spc="1125" dirty="0">
                <a:solidFill>
                  <a:srgbClr val="585252"/>
                </a:solidFill>
                <a:latin typeface="Microsoft Sans Serif"/>
                <a:cs typeface="Microsoft Sans Serif"/>
              </a:rPr>
              <a:t>—</a:t>
            </a:r>
            <a:r>
              <a:rPr sz="2050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2100" b="1" spc="3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100" b="1" spc="-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585252"/>
                </a:solidFill>
                <a:latin typeface="Lucida Sans Unicode"/>
                <a:cs typeface="Lucida Sans Unicode"/>
              </a:rPr>
              <a:t>1831</a:t>
            </a:r>
            <a:r>
              <a:rPr sz="2050" spc="-10" dirty="0">
                <a:solidFill>
                  <a:srgbClr val="585252"/>
                </a:solidFill>
                <a:latin typeface="Microsoft Sans Serif"/>
                <a:cs typeface="Microsoft Sans Serif"/>
              </a:rPr>
              <a:t>-</a:t>
            </a:r>
            <a:r>
              <a:rPr sz="2100" b="1" spc="-10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2000" spc="-1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16000" y="6110465"/>
            <a:ext cx="5643880" cy="8934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99"/>
              </a:lnSpc>
              <a:spcBef>
                <a:spcPts val="100"/>
              </a:spcBef>
              <a:tabLst>
                <a:tab pos="1708785" algn="l"/>
                <a:tab pos="2164715" algn="l"/>
                <a:tab pos="2642235" algn="l"/>
                <a:tab pos="4052570" algn="l"/>
                <a:tab pos="4358640" algn="l"/>
                <a:tab pos="5407025" algn="l"/>
              </a:tabLst>
            </a:pPr>
            <a:r>
              <a:rPr sz="2450" b="1" spc="55" dirty="0">
                <a:solidFill>
                  <a:srgbClr val="585252"/>
                </a:solidFill>
                <a:latin typeface="Arial"/>
                <a:cs typeface="Arial"/>
              </a:rPr>
              <a:t>Супруги	</a:t>
            </a:r>
            <a:r>
              <a:rPr sz="2450" b="1" spc="110" dirty="0">
                <a:solidFill>
                  <a:srgbClr val="585252"/>
                </a:solidFill>
                <a:latin typeface="Arial"/>
                <a:cs typeface="Arial"/>
              </a:rPr>
              <a:t>изначально	</a:t>
            </a:r>
            <a:r>
              <a:rPr sz="2450" b="1" spc="120" dirty="0">
                <a:solidFill>
                  <a:srgbClr val="585252"/>
                </a:solidFill>
                <a:latin typeface="Arial"/>
                <a:cs typeface="Arial"/>
              </a:rPr>
              <a:t>приняли </a:t>
            </a:r>
            <a:r>
              <a:rPr sz="2450" b="1" spc="1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110" dirty="0">
                <a:solidFill>
                  <a:srgbClr val="585252"/>
                </a:solidFill>
                <a:latin typeface="Arial"/>
                <a:cs typeface="Arial"/>
              </a:rPr>
              <a:t>п</a:t>
            </a:r>
            <a:r>
              <a:rPr sz="2450" b="1" spc="1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2450" b="1" spc="-11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2450" b="1" spc="8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450" b="1" spc="15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2450" b="1" spc="25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450" b="1" spc="15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2450" b="1" spc="-10" dirty="0">
                <a:solidFill>
                  <a:srgbClr val="585252"/>
                </a:solidFill>
                <a:latin typeface="Arial"/>
                <a:cs typeface="Arial"/>
              </a:rPr>
              <a:t>ь</a:t>
            </a:r>
            <a:r>
              <a:rPr sz="2450" b="1" spc="-11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2450" b="1" spc="20" dirty="0">
                <a:solidFill>
                  <a:srgbClr val="585252"/>
                </a:solidFill>
                <a:latin typeface="Arial"/>
                <a:cs typeface="Arial"/>
              </a:rPr>
              <a:t>я</a:t>
            </a:r>
            <a:r>
              <a:rPr sz="245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2450" b="1" spc="30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45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2450" b="1" spc="114" dirty="0">
                <a:solidFill>
                  <a:srgbClr val="585252"/>
                </a:solidFill>
                <a:latin typeface="Arial"/>
                <a:cs typeface="Arial"/>
              </a:rPr>
              <a:t>Ц</a:t>
            </a:r>
            <a:r>
              <a:rPr sz="2450" b="1" spc="11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2450" b="1" spc="45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2450" b="1" spc="-110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2450" b="1" spc="285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2450" b="1" spc="1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2450" b="1" spc="254" dirty="0">
                <a:solidFill>
                  <a:srgbClr val="585252"/>
                </a:solidFill>
                <a:latin typeface="Arial"/>
                <a:cs typeface="Arial"/>
              </a:rPr>
              <a:t>м</a:t>
            </a:r>
            <a:r>
              <a:rPr sz="245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2450" b="1" spc="-215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2450" b="1" spc="8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450" b="1" spc="15" dirty="0">
                <a:solidFill>
                  <a:srgbClr val="585252"/>
                </a:solidFill>
                <a:latin typeface="Arial"/>
                <a:cs typeface="Arial"/>
              </a:rPr>
              <a:t>л</a:t>
            </a:r>
            <a:r>
              <a:rPr sz="2450" b="1" spc="85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450" b="1" dirty="0">
                <a:solidFill>
                  <a:srgbClr val="585252"/>
                </a:solidFill>
                <a:latin typeface="Arial"/>
                <a:cs typeface="Arial"/>
              </a:rPr>
              <a:t>	</a:t>
            </a:r>
            <a:r>
              <a:rPr sz="2450" b="1" spc="254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endParaRPr sz="24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866811" y="6110465"/>
            <a:ext cx="1506855" cy="8934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1594" marR="5080" indent="-49530">
              <a:lnSpc>
                <a:spcPct val="116199"/>
              </a:lnSpc>
              <a:spcBef>
                <a:spcPts val="100"/>
              </a:spcBef>
            </a:pPr>
            <a:r>
              <a:rPr sz="2450" b="1" spc="45" dirty="0">
                <a:solidFill>
                  <a:srgbClr val="585252"/>
                </a:solidFill>
                <a:latin typeface="Arial"/>
                <a:cs typeface="Arial"/>
              </a:rPr>
              <a:t>р</a:t>
            </a:r>
            <a:r>
              <a:rPr sz="2450" b="1" spc="8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450" b="1" spc="325" dirty="0">
                <a:solidFill>
                  <a:srgbClr val="585252"/>
                </a:solidFill>
                <a:latin typeface="Arial"/>
                <a:cs typeface="Arial"/>
              </a:rPr>
              <a:t>ш</a:t>
            </a:r>
            <a:r>
              <a:rPr sz="2450" b="1" spc="8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450" b="1" spc="135" dirty="0">
                <a:solidFill>
                  <a:srgbClr val="585252"/>
                </a:solidFill>
                <a:latin typeface="Arial"/>
                <a:cs typeface="Arial"/>
              </a:rPr>
              <a:t>н</a:t>
            </a:r>
            <a:r>
              <a:rPr sz="2450" b="1" spc="25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450" b="1" spc="55" dirty="0">
                <a:solidFill>
                  <a:srgbClr val="585252"/>
                </a:solidFill>
                <a:latin typeface="Arial"/>
                <a:cs typeface="Arial"/>
              </a:rPr>
              <a:t>е  </a:t>
            </a:r>
            <a:r>
              <a:rPr sz="2450" b="1" spc="285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2450" b="1" spc="110" dirty="0">
                <a:solidFill>
                  <a:srgbClr val="585252"/>
                </a:solidFill>
                <a:latin typeface="Arial"/>
                <a:cs typeface="Arial"/>
              </a:rPr>
              <a:t>а</a:t>
            </a:r>
            <a:r>
              <a:rPr sz="2450" b="1" spc="285" dirty="0">
                <a:solidFill>
                  <a:srgbClr val="585252"/>
                </a:solidFill>
                <a:latin typeface="Arial"/>
                <a:cs typeface="Arial"/>
              </a:rPr>
              <a:t>к</a:t>
            </a:r>
            <a:r>
              <a:rPr sz="2450" b="1" spc="15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2450" b="1" spc="80" dirty="0">
                <a:solidFill>
                  <a:srgbClr val="585252"/>
                </a:solidFill>
                <a:latin typeface="Arial"/>
                <a:cs typeface="Arial"/>
              </a:rPr>
              <a:t>е</a:t>
            </a:r>
            <a:r>
              <a:rPr sz="2400" spc="125" dirty="0">
                <a:solidFill>
                  <a:srgbClr val="585252"/>
                </a:solidFill>
                <a:latin typeface="Microsoft Sans Serif"/>
                <a:cs typeface="Microsoft Sans Serif"/>
              </a:rPr>
              <a:t>-</a:t>
            </a:r>
            <a:r>
              <a:rPr sz="2450" b="1" spc="150" dirty="0">
                <a:solidFill>
                  <a:srgbClr val="585252"/>
                </a:solidFill>
                <a:latin typeface="Arial"/>
                <a:cs typeface="Arial"/>
              </a:rPr>
              <a:t>т</a:t>
            </a:r>
            <a:r>
              <a:rPr sz="2450" b="1" spc="20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endParaRPr sz="24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16000" y="6978448"/>
            <a:ext cx="7359015" cy="2195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6199"/>
              </a:lnSpc>
              <a:spcBef>
                <a:spcPts val="100"/>
              </a:spcBef>
            </a:pPr>
            <a:r>
              <a:rPr sz="2450" b="1" spc="85" dirty="0">
                <a:solidFill>
                  <a:srgbClr val="585252"/>
                </a:solidFill>
                <a:latin typeface="Arial"/>
                <a:cs typeface="Arial"/>
              </a:rPr>
              <a:t>время </a:t>
            </a:r>
            <a:r>
              <a:rPr sz="2450" b="1" spc="229" dirty="0">
                <a:solidFill>
                  <a:srgbClr val="585252"/>
                </a:solidFill>
                <a:latin typeface="Arial"/>
                <a:cs typeface="Arial"/>
              </a:rPr>
              <a:t>жили </a:t>
            </a:r>
            <a:r>
              <a:rPr sz="2450" b="1" spc="85" dirty="0">
                <a:solidFill>
                  <a:srgbClr val="585252"/>
                </a:solidFill>
                <a:latin typeface="Arial"/>
                <a:cs typeface="Arial"/>
              </a:rPr>
              <a:t>уединённо</a:t>
            </a:r>
            <a:r>
              <a:rPr sz="2300" spc="85" dirty="0">
                <a:solidFill>
                  <a:srgbClr val="585252"/>
                </a:solidFill>
                <a:latin typeface="Lucida Sans Unicode"/>
                <a:cs typeface="Lucida Sans Unicode"/>
              </a:rPr>
              <a:t>, </a:t>
            </a:r>
            <a:r>
              <a:rPr sz="2450" b="1" spc="40" dirty="0">
                <a:solidFill>
                  <a:srgbClr val="585252"/>
                </a:solidFill>
                <a:latin typeface="Arial"/>
                <a:cs typeface="Arial"/>
              </a:rPr>
              <a:t>встречаясь </a:t>
            </a:r>
            <a:r>
              <a:rPr sz="2450" b="1" spc="145" dirty="0">
                <a:solidFill>
                  <a:srgbClr val="585252"/>
                </a:solidFill>
                <a:latin typeface="Arial"/>
                <a:cs typeface="Arial"/>
              </a:rPr>
              <a:t>лишь </a:t>
            </a:r>
            <a:r>
              <a:rPr sz="2450" b="1" spc="-105" dirty="0">
                <a:solidFill>
                  <a:srgbClr val="585252"/>
                </a:solidFill>
                <a:latin typeface="Arial"/>
                <a:cs typeface="Arial"/>
              </a:rPr>
              <a:t>с </a:t>
            </a:r>
            <a:r>
              <a:rPr sz="2450" b="1" spc="-10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180" dirty="0">
                <a:solidFill>
                  <a:srgbClr val="585252"/>
                </a:solidFill>
                <a:latin typeface="Arial"/>
                <a:cs typeface="Arial"/>
              </a:rPr>
              <a:t>близкими </a:t>
            </a:r>
            <a:r>
              <a:rPr sz="2450" b="1" spc="70" dirty="0">
                <a:solidFill>
                  <a:srgbClr val="585252"/>
                </a:solidFill>
                <a:latin typeface="Arial"/>
                <a:cs typeface="Arial"/>
              </a:rPr>
              <a:t>друзьями</a:t>
            </a:r>
            <a:r>
              <a:rPr sz="2300" spc="70" dirty="0">
                <a:solidFill>
                  <a:srgbClr val="585252"/>
                </a:solidFill>
                <a:latin typeface="Lucida Sans Unicode"/>
                <a:cs typeface="Lucida Sans Unicode"/>
              </a:rPr>
              <a:t>. </a:t>
            </a:r>
            <a:r>
              <a:rPr sz="2450" b="1" spc="60" dirty="0">
                <a:solidFill>
                  <a:srgbClr val="585252"/>
                </a:solidFill>
                <a:latin typeface="Arial"/>
                <a:cs typeface="Arial"/>
              </a:rPr>
              <a:t>Александр </a:t>
            </a:r>
            <a:r>
              <a:rPr sz="2450" b="1" spc="254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450" b="1" spc="70" dirty="0">
                <a:solidFill>
                  <a:srgbClr val="585252"/>
                </a:solidFill>
                <a:latin typeface="Arial"/>
                <a:cs typeface="Arial"/>
              </a:rPr>
              <a:t>Наталья </a:t>
            </a:r>
            <a:r>
              <a:rPr sz="2450" b="1" spc="7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155" dirty="0">
                <a:solidFill>
                  <a:srgbClr val="585252"/>
                </a:solidFill>
                <a:latin typeface="Arial"/>
                <a:cs typeface="Arial"/>
              </a:rPr>
              <a:t>прожили </a:t>
            </a:r>
            <a:r>
              <a:rPr sz="2450" b="1" spc="80" dirty="0">
                <a:solidFill>
                  <a:srgbClr val="585252"/>
                </a:solidFill>
                <a:latin typeface="Arial"/>
                <a:cs typeface="Arial"/>
              </a:rPr>
              <a:t>вместе </a:t>
            </a:r>
            <a:r>
              <a:rPr sz="2450" b="1" spc="30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450" b="1" spc="105" dirty="0">
                <a:solidFill>
                  <a:srgbClr val="585252"/>
                </a:solidFill>
                <a:latin typeface="Arial"/>
                <a:cs typeface="Arial"/>
              </a:rPr>
              <a:t>браке </a:t>
            </a:r>
            <a:r>
              <a:rPr sz="2450" b="1" spc="50" dirty="0">
                <a:solidFill>
                  <a:srgbClr val="585252"/>
                </a:solidFill>
                <a:latin typeface="Arial"/>
                <a:cs typeface="Arial"/>
              </a:rPr>
              <a:t>вплоть </a:t>
            </a:r>
            <a:r>
              <a:rPr sz="2450" b="1" spc="40" dirty="0">
                <a:solidFill>
                  <a:srgbClr val="585252"/>
                </a:solidFill>
                <a:latin typeface="Arial"/>
                <a:cs typeface="Arial"/>
              </a:rPr>
              <a:t>до </a:t>
            </a:r>
            <a:r>
              <a:rPr sz="2450" b="1" spc="125" dirty="0">
                <a:solidFill>
                  <a:srgbClr val="585252"/>
                </a:solidFill>
                <a:latin typeface="Arial"/>
                <a:cs typeface="Arial"/>
              </a:rPr>
              <a:t>гибели </a:t>
            </a:r>
            <a:r>
              <a:rPr sz="2450" b="1" spc="13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25" dirty="0">
                <a:solidFill>
                  <a:srgbClr val="585252"/>
                </a:solidFill>
                <a:latin typeface="Arial"/>
                <a:cs typeface="Arial"/>
              </a:rPr>
              <a:t>поэта</a:t>
            </a:r>
            <a:r>
              <a:rPr sz="2300" spc="2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300" spc="3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450" b="1" spc="-12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450" b="1" spc="-1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105" dirty="0">
                <a:solidFill>
                  <a:srgbClr val="585252"/>
                </a:solidFill>
                <a:latin typeface="Arial"/>
                <a:cs typeface="Arial"/>
              </a:rPr>
              <a:t>браке</a:t>
            </a:r>
            <a:r>
              <a:rPr sz="2450" b="1" spc="11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35" dirty="0">
                <a:solidFill>
                  <a:srgbClr val="585252"/>
                </a:solidFill>
                <a:latin typeface="Arial"/>
                <a:cs typeface="Arial"/>
              </a:rPr>
              <a:t>родилось</a:t>
            </a:r>
            <a:r>
              <a:rPr sz="2450" b="1" spc="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300" spc="120" dirty="0">
                <a:solidFill>
                  <a:srgbClr val="585252"/>
                </a:solidFill>
                <a:latin typeface="Lucida Sans Unicode"/>
                <a:cs typeface="Lucida Sans Unicode"/>
              </a:rPr>
              <a:t>4</a:t>
            </a:r>
            <a:r>
              <a:rPr sz="2300" spc="12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450" b="1" spc="80" dirty="0">
                <a:solidFill>
                  <a:srgbClr val="585252"/>
                </a:solidFill>
                <a:latin typeface="Arial"/>
                <a:cs typeface="Arial"/>
              </a:rPr>
              <a:t>ребёнка</a:t>
            </a:r>
            <a:r>
              <a:rPr sz="2300" spc="80" dirty="0">
                <a:solidFill>
                  <a:srgbClr val="585252"/>
                </a:solidFill>
                <a:latin typeface="Lucida Sans Unicode"/>
                <a:cs typeface="Lucida Sans Unicode"/>
              </a:rPr>
              <a:t>: </a:t>
            </a:r>
            <a:r>
              <a:rPr sz="2300" spc="8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450" b="1" spc="50" dirty="0">
                <a:solidFill>
                  <a:srgbClr val="585252"/>
                </a:solidFill>
                <a:latin typeface="Arial"/>
                <a:cs typeface="Arial"/>
              </a:rPr>
              <a:t>Александр</a:t>
            </a:r>
            <a:r>
              <a:rPr sz="2300" spc="5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300" spc="-10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450" b="1" spc="55" dirty="0">
                <a:solidFill>
                  <a:srgbClr val="585252"/>
                </a:solidFill>
                <a:latin typeface="Arial"/>
                <a:cs typeface="Arial"/>
              </a:rPr>
              <a:t>Наталья</a:t>
            </a:r>
            <a:r>
              <a:rPr sz="2300" spc="55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300" spc="-10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450" b="1" spc="140" dirty="0">
                <a:solidFill>
                  <a:srgbClr val="585252"/>
                </a:solidFill>
                <a:latin typeface="Arial"/>
                <a:cs typeface="Arial"/>
              </a:rPr>
              <a:t>Мария</a:t>
            </a:r>
            <a:r>
              <a:rPr sz="2450" b="1" spc="-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254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450" b="1" spc="-5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450" b="1" spc="95" dirty="0">
                <a:solidFill>
                  <a:srgbClr val="585252"/>
                </a:solidFill>
                <a:latin typeface="Arial"/>
                <a:cs typeface="Arial"/>
              </a:rPr>
              <a:t>Григорий</a:t>
            </a:r>
            <a:r>
              <a:rPr sz="2300" spc="9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2300">
              <a:latin typeface="Lucida Sans Unicode"/>
              <a:cs typeface="Lucida Sans Unicode"/>
            </a:endParaRPr>
          </a:p>
        </p:txBody>
      </p:sp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0643" y="0"/>
            <a:ext cx="4603216" cy="205695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036926" y="2116613"/>
            <a:ext cx="5610224" cy="764046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98173" y="529313"/>
            <a:ext cx="7645400" cy="1927860"/>
          </a:xfrm>
          <a:prstGeom prst="rect">
            <a:avLst/>
          </a:prstGeom>
        </p:spPr>
        <p:txBody>
          <a:bodyPr vert="horz" wrap="square" lIns="0" tIns="150495" rIns="0" bIns="0" rtlCol="0">
            <a:spAutoFit/>
          </a:bodyPr>
          <a:lstStyle/>
          <a:p>
            <a:pPr marL="470534" marR="5080" indent="-458470">
              <a:lnSpc>
                <a:spcPts val="6980"/>
              </a:lnSpc>
              <a:spcBef>
                <a:spcPts val="1185"/>
              </a:spcBef>
            </a:pPr>
            <a:r>
              <a:rPr spc="-875" dirty="0"/>
              <a:t>Последние</a:t>
            </a:r>
            <a:r>
              <a:rPr spc="-190" dirty="0"/>
              <a:t> </a:t>
            </a:r>
            <a:r>
              <a:rPr spc="-575" dirty="0"/>
              <a:t>годы</a:t>
            </a:r>
            <a:r>
              <a:rPr spc="-490" dirty="0"/>
              <a:t> </a:t>
            </a:r>
            <a:r>
              <a:rPr spc="-660" dirty="0"/>
              <a:t>жизни </a:t>
            </a:r>
            <a:r>
              <a:rPr spc="-1755" dirty="0"/>
              <a:t> </a:t>
            </a:r>
            <a:r>
              <a:rPr spc="-795" dirty="0"/>
              <a:t>Александра</a:t>
            </a:r>
            <a:r>
              <a:rPr spc="-290" dirty="0"/>
              <a:t> </a:t>
            </a:r>
            <a:r>
              <a:rPr spc="-645" dirty="0"/>
              <a:t>Пушкина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16000" y="2629487"/>
            <a:ext cx="10057130" cy="36341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6100"/>
              </a:lnSpc>
              <a:spcBef>
                <a:spcPts val="100"/>
              </a:spcBef>
            </a:pPr>
            <a:r>
              <a:rPr sz="2550" b="1" spc="10" dirty="0">
                <a:solidFill>
                  <a:srgbClr val="87805E"/>
                </a:solidFill>
                <a:latin typeface="Arial"/>
                <a:cs typeface="Arial"/>
              </a:rPr>
              <a:t>После</a:t>
            </a:r>
            <a:r>
              <a:rPr sz="2550" b="1" spc="1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80" dirty="0">
                <a:solidFill>
                  <a:srgbClr val="87805E"/>
                </a:solidFill>
                <a:latin typeface="Arial"/>
                <a:cs typeface="Arial"/>
              </a:rPr>
              <a:t>того</a:t>
            </a:r>
            <a:r>
              <a:rPr sz="2550" b="1" spc="8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229" dirty="0">
                <a:solidFill>
                  <a:srgbClr val="87805E"/>
                </a:solidFill>
                <a:latin typeface="Arial"/>
                <a:cs typeface="Arial"/>
              </a:rPr>
              <a:t>как</a:t>
            </a:r>
            <a:r>
              <a:rPr sz="2550" b="1" spc="23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80" dirty="0">
                <a:solidFill>
                  <a:srgbClr val="87805E"/>
                </a:solidFill>
                <a:latin typeface="Arial"/>
                <a:cs typeface="Arial"/>
              </a:rPr>
              <a:t>Пушкин</a:t>
            </a:r>
            <a:r>
              <a:rPr sz="2550" b="1" spc="18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35" dirty="0">
                <a:solidFill>
                  <a:srgbClr val="87805E"/>
                </a:solidFill>
                <a:latin typeface="Arial"/>
                <a:cs typeface="Arial"/>
              </a:rPr>
              <a:t>покидает</a:t>
            </a:r>
            <a:r>
              <a:rPr sz="2550" b="1" spc="14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55" dirty="0">
                <a:solidFill>
                  <a:srgbClr val="87805E"/>
                </a:solidFill>
                <a:latin typeface="Arial"/>
                <a:cs typeface="Arial"/>
              </a:rPr>
              <a:t>службу</a:t>
            </a:r>
            <a:r>
              <a:rPr sz="2550" b="1" spc="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260" dirty="0">
                <a:solidFill>
                  <a:srgbClr val="87805E"/>
                </a:solidFill>
                <a:latin typeface="Arial"/>
                <a:cs typeface="Arial"/>
              </a:rPr>
              <a:t>и </a:t>
            </a:r>
            <a:r>
              <a:rPr sz="2550" b="1" spc="85" dirty="0">
                <a:solidFill>
                  <a:srgbClr val="87805E"/>
                </a:solidFill>
                <a:latin typeface="Arial"/>
                <a:cs typeface="Arial"/>
              </a:rPr>
              <a:t>подаёт</a:t>
            </a:r>
            <a:r>
              <a:rPr sz="2550" b="1" spc="9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в </a:t>
            </a:r>
            <a:r>
              <a:rPr sz="2550" b="1" spc="3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отставку</a:t>
            </a:r>
            <a:r>
              <a:rPr sz="2400" spc="6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2550" b="1" spc="80" dirty="0">
                <a:solidFill>
                  <a:srgbClr val="87805E"/>
                </a:solidFill>
                <a:latin typeface="Arial"/>
                <a:cs typeface="Arial"/>
              </a:rPr>
              <a:t>его 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финансовое </a:t>
            </a:r>
            <a:r>
              <a:rPr sz="2550" b="1" spc="120" dirty="0">
                <a:solidFill>
                  <a:srgbClr val="87805E"/>
                </a:solidFill>
                <a:latin typeface="Arial"/>
                <a:cs typeface="Arial"/>
              </a:rPr>
              <a:t>положение </a:t>
            </a:r>
            <a:r>
              <a:rPr sz="2550" b="1" spc="110" dirty="0">
                <a:solidFill>
                  <a:srgbClr val="87805E"/>
                </a:solidFill>
                <a:latin typeface="Arial"/>
                <a:cs typeface="Arial"/>
              </a:rPr>
              <a:t>резко </a:t>
            </a:r>
            <a:r>
              <a:rPr sz="2550" b="1" spc="55" dirty="0">
                <a:solidFill>
                  <a:srgbClr val="87805E"/>
                </a:solidFill>
                <a:latin typeface="Arial"/>
                <a:cs typeface="Arial"/>
              </a:rPr>
              <a:t>ухудшается</a:t>
            </a:r>
            <a:r>
              <a:rPr sz="2400" spc="55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2400" spc="6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Ситуация</a:t>
            </a:r>
            <a:r>
              <a:rPr sz="2550" b="1" spc="10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20" dirty="0">
                <a:solidFill>
                  <a:srgbClr val="87805E"/>
                </a:solidFill>
                <a:latin typeface="Arial"/>
                <a:cs typeface="Arial"/>
              </a:rPr>
              <a:t>усугубляется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05" dirty="0">
                <a:solidFill>
                  <a:srgbClr val="87805E"/>
                </a:solidFill>
                <a:latin typeface="Arial"/>
                <a:cs typeface="Arial"/>
              </a:rPr>
              <a:t>тем</a:t>
            </a:r>
            <a:r>
              <a:rPr sz="2400" spc="105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2400" spc="11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2550" b="1" spc="114" dirty="0">
                <a:solidFill>
                  <a:srgbClr val="87805E"/>
                </a:solidFill>
                <a:latin typeface="Arial"/>
                <a:cs typeface="Arial"/>
              </a:rPr>
              <a:t>что</a:t>
            </a:r>
            <a:r>
              <a:rPr sz="2550" b="1" spc="12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45" dirty="0">
                <a:solidFill>
                  <a:srgbClr val="87805E"/>
                </a:solidFill>
                <a:latin typeface="Arial"/>
                <a:cs typeface="Arial"/>
              </a:rPr>
              <a:t>многие</a:t>
            </a:r>
            <a:r>
              <a:rPr sz="2550" b="1" spc="1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00" dirty="0">
                <a:solidFill>
                  <a:srgbClr val="87805E"/>
                </a:solidFill>
                <a:latin typeface="Arial"/>
                <a:cs typeface="Arial"/>
              </a:rPr>
              <a:t>произведения </a:t>
            </a:r>
            <a:r>
              <a:rPr sz="2550" b="1" spc="10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75" dirty="0">
                <a:solidFill>
                  <a:srgbClr val="87805E"/>
                </a:solidFill>
                <a:latin typeface="Arial"/>
                <a:cs typeface="Arial"/>
              </a:rPr>
              <a:t>писателя </a:t>
            </a:r>
            <a:r>
              <a:rPr sz="2550" b="1" spc="110" dirty="0">
                <a:solidFill>
                  <a:srgbClr val="87805E"/>
                </a:solidFill>
                <a:latin typeface="Arial"/>
                <a:cs typeface="Arial"/>
              </a:rPr>
              <a:t>не </a:t>
            </a:r>
            <a:r>
              <a:rPr sz="2550" b="1" spc="50" dirty="0">
                <a:solidFill>
                  <a:srgbClr val="87805E"/>
                </a:solidFill>
                <a:latin typeface="Arial"/>
                <a:cs typeface="Arial"/>
              </a:rPr>
              <a:t>допускаются </a:t>
            </a:r>
            <a:r>
              <a:rPr sz="2550" b="1" spc="295" dirty="0">
                <a:solidFill>
                  <a:srgbClr val="87805E"/>
                </a:solidFill>
                <a:latin typeface="Arial"/>
                <a:cs typeface="Arial"/>
              </a:rPr>
              <a:t>к </a:t>
            </a:r>
            <a:r>
              <a:rPr sz="2550" b="1" spc="150" dirty="0">
                <a:solidFill>
                  <a:srgbClr val="87805E"/>
                </a:solidFill>
                <a:latin typeface="Arial"/>
                <a:cs typeface="Arial"/>
              </a:rPr>
              <a:t>публикации 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из</a:t>
            </a:r>
            <a:r>
              <a:rPr sz="2500" spc="155" dirty="0">
                <a:solidFill>
                  <a:srgbClr val="87805E"/>
                </a:solidFill>
                <a:latin typeface="Microsoft Sans Serif"/>
                <a:cs typeface="Microsoft Sans Serif"/>
              </a:rPr>
              <a:t>-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за </a:t>
            </a:r>
            <a:r>
              <a:rPr sz="2550" b="1" spc="85" dirty="0">
                <a:solidFill>
                  <a:srgbClr val="87805E"/>
                </a:solidFill>
                <a:latin typeface="Arial"/>
                <a:cs typeface="Arial"/>
              </a:rPr>
              <a:t>цензурных </a:t>
            </a:r>
            <a:r>
              <a:rPr sz="2550" b="1" spc="9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45" dirty="0">
                <a:solidFill>
                  <a:srgbClr val="87805E"/>
                </a:solidFill>
                <a:latin typeface="Arial"/>
                <a:cs typeface="Arial"/>
              </a:rPr>
              <a:t>ограничений</a:t>
            </a:r>
            <a:r>
              <a:rPr sz="2550" b="1" spc="1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00" spc="90" dirty="0">
                <a:solidFill>
                  <a:srgbClr val="87805E"/>
                </a:solidFill>
                <a:latin typeface="Microsoft Sans Serif"/>
                <a:cs typeface="Microsoft Sans Serif"/>
              </a:rPr>
              <a:t>(</a:t>
            </a:r>
            <a:r>
              <a:rPr sz="2550" b="1" spc="90" dirty="0">
                <a:solidFill>
                  <a:srgbClr val="87805E"/>
                </a:solidFill>
                <a:latin typeface="Arial"/>
                <a:cs typeface="Arial"/>
              </a:rPr>
              <a:t>например</a:t>
            </a:r>
            <a:r>
              <a:rPr sz="2400" spc="9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2400" spc="9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2500" spc="120" dirty="0">
                <a:solidFill>
                  <a:srgbClr val="87805E"/>
                </a:solidFill>
                <a:latin typeface="Microsoft Sans Serif"/>
                <a:cs typeface="Microsoft Sans Serif"/>
              </a:rPr>
              <a:t>«</a:t>
            </a:r>
            <a:r>
              <a:rPr sz="2550" b="1" spc="120" dirty="0">
                <a:solidFill>
                  <a:srgbClr val="87805E"/>
                </a:solidFill>
                <a:latin typeface="Arial"/>
                <a:cs typeface="Arial"/>
              </a:rPr>
              <a:t>Медный</a:t>
            </a:r>
            <a:r>
              <a:rPr sz="2550" b="1" spc="12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60" dirty="0">
                <a:solidFill>
                  <a:srgbClr val="87805E"/>
                </a:solidFill>
                <a:latin typeface="Arial"/>
                <a:cs typeface="Arial"/>
              </a:rPr>
              <a:t>всадник</a:t>
            </a:r>
            <a:r>
              <a:rPr sz="2500" spc="60" dirty="0">
                <a:solidFill>
                  <a:srgbClr val="87805E"/>
                </a:solidFill>
                <a:latin typeface="Microsoft Sans Serif"/>
                <a:cs typeface="Microsoft Sans Serif"/>
              </a:rPr>
              <a:t>»)</a:t>
            </a:r>
            <a:r>
              <a:rPr sz="2400" spc="6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2400" spc="6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Поэт 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дописывает </a:t>
            </a:r>
            <a:r>
              <a:rPr sz="2500" spc="95" dirty="0">
                <a:solidFill>
                  <a:srgbClr val="87805E"/>
                </a:solidFill>
                <a:latin typeface="Microsoft Sans Serif"/>
                <a:cs typeface="Microsoft Sans Serif"/>
              </a:rPr>
              <a:t>«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Пиковую </a:t>
            </a:r>
            <a:r>
              <a:rPr sz="2550" b="1" spc="105" dirty="0">
                <a:solidFill>
                  <a:srgbClr val="87805E"/>
                </a:solidFill>
                <a:latin typeface="Arial"/>
                <a:cs typeface="Arial"/>
              </a:rPr>
              <a:t>даму</a:t>
            </a:r>
            <a:r>
              <a:rPr sz="2500" spc="105" dirty="0">
                <a:solidFill>
                  <a:srgbClr val="87805E"/>
                </a:solidFill>
                <a:latin typeface="Microsoft Sans Serif"/>
                <a:cs typeface="Microsoft Sans Serif"/>
              </a:rPr>
              <a:t>» 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в </a:t>
            </a:r>
            <a:r>
              <a:rPr sz="2400" spc="35" dirty="0">
                <a:solidFill>
                  <a:srgbClr val="87805E"/>
                </a:solidFill>
                <a:latin typeface="Lucida Sans Unicode"/>
                <a:cs typeface="Lucida Sans Unicode"/>
              </a:rPr>
              <a:t>1834 </a:t>
            </a:r>
            <a:r>
              <a:rPr sz="2550" b="1" spc="60" dirty="0">
                <a:solidFill>
                  <a:srgbClr val="87805E"/>
                </a:solidFill>
                <a:latin typeface="Arial"/>
                <a:cs typeface="Arial"/>
              </a:rPr>
              <a:t>году </a:t>
            </a:r>
            <a:r>
              <a:rPr sz="2550" b="1" spc="260" dirty="0">
                <a:solidFill>
                  <a:srgbClr val="87805E"/>
                </a:solidFill>
                <a:latin typeface="Arial"/>
                <a:cs typeface="Arial"/>
              </a:rPr>
              <a:t>и </a:t>
            </a:r>
            <a:r>
              <a:rPr sz="2550" b="1" spc="85" dirty="0">
                <a:solidFill>
                  <a:srgbClr val="87805E"/>
                </a:solidFill>
                <a:latin typeface="Arial"/>
                <a:cs typeface="Arial"/>
              </a:rPr>
              <a:t>получает </a:t>
            </a:r>
            <a:r>
              <a:rPr sz="2550" b="1" spc="125" dirty="0">
                <a:solidFill>
                  <a:srgbClr val="87805E"/>
                </a:solidFill>
                <a:latin typeface="Arial"/>
                <a:cs typeface="Arial"/>
              </a:rPr>
              <a:t>за 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00" dirty="0">
                <a:solidFill>
                  <a:srgbClr val="87805E"/>
                </a:solidFill>
                <a:latin typeface="Arial"/>
                <a:cs typeface="Arial"/>
              </a:rPr>
              <a:t>неё</a:t>
            </a:r>
            <a:r>
              <a:rPr sz="2550" b="1" spc="10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85" dirty="0">
                <a:solidFill>
                  <a:srgbClr val="87805E"/>
                </a:solidFill>
                <a:latin typeface="Arial"/>
                <a:cs typeface="Arial"/>
              </a:rPr>
              <a:t>большой</a:t>
            </a:r>
            <a:r>
              <a:rPr sz="2550" b="1" spc="88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55" dirty="0">
                <a:solidFill>
                  <a:srgbClr val="87805E"/>
                </a:solidFill>
                <a:latin typeface="Arial"/>
                <a:cs typeface="Arial"/>
              </a:rPr>
              <a:t>гонорар</a:t>
            </a:r>
            <a:r>
              <a:rPr sz="2400" spc="55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2400" spc="6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2550" b="1" spc="80" dirty="0">
                <a:solidFill>
                  <a:srgbClr val="87805E"/>
                </a:solidFill>
                <a:latin typeface="Arial"/>
                <a:cs typeface="Arial"/>
              </a:rPr>
              <a:t>однако</a:t>
            </a:r>
            <a:r>
              <a:rPr sz="2400" spc="8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2400" spc="8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2550" b="1" spc="140" dirty="0">
                <a:solidFill>
                  <a:srgbClr val="87805E"/>
                </a:solidFill>
                <a:latin typeface="Arial"/>
                <a:cs typeface="Arial"/>
              </a:rPr>
              <a:t>решить</a:t>
            </a:r>
            <a:r>
              <a:rPr sz="2550" b="1" spc="1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финансовые </a:t>
            </a:r>
            <a:r>
              <a:rPr sz="2550" b="1" spc="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60" dirty="0">
                <a:solidFill>
                  <a:srgbClr val="87805E"/>
                </a:solidFill>
                <a:latin typeface="Arial"/>
                <a:cs typeface="Arial"/>
              </a:rPr>
              <a:t>проблемы</a:t>
            </a:r>
            <a:r>
              <a:rPr sz="255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10" dirty="0">
                <a:solidFill>
                  <a:srgbClr val="87805E"/>
                </a:solidFill>
                <a:latin typeface="Arial"/>
                <a:cs typeface="Arial"/>
              </a:rPr>
              <a:t>не</a:t>
            </a:r>
            <a:r>
              <a:rPr sz="255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удаётся</a:t>
            </a:r>
            <a:r>
              <a:rPr sz="2400" spc="2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24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6000" y="6758795"/>
            <a:ext cx="10053955" cy="937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7300"/>
              </a:lnSpc>
              <a:spcBef>
                <a:spcPts val="95"/>
              </a:spcBef>
              <a:tabLst>
                <a:tab pos="974090" algn="l"/>
                <a:tab pos="2023110" algn="l"/>
                <a:tab pos="2331085" algn="l"/>
                <a:tab pos="3408679" algn="l"/>
                <a:tab pos="4825365" algn="l"/>
                <a:tab pos="6862445" algn="l"/>
                <a:tab pos="7938770" algn="l"/>
              </a:tabLst>
            </a:pPr>
            <a:r>
              <a:rPr sz="2550" b="1" spc="140" dirty="0">
                <a:solidFill>
                  <a:srgbClr val="87805E"/>
                </a:solidFill>
                <a:latin typeface="Arial"/>
                <a:cs typeface="Arial"/>
              </a:rPr>
              <a:t>Д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2550" b="1" spc="35" dirty="0">
                <a:solidFill>
                  <a:srgbClr val="87805E"/>
                </a:solidFill>
                <a:latin typeface="Arial"/>
                <a:cs typeface="Arial"/>
              </a:rPr>
              <a:t>я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160" dirty="0">
                <a:solidFill>
                  <a:srgbClr val="87805E"/>
                </a:solidFill>
                <a:latin typeface="Arial"/>
                <a:cs typeface="Arial"/>
              </a:rPr>
              <a:t>г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200" dirty="0">
                <a:solidFill>
                  <a:srgbClr val="87805E"/>
                </a:solidFill>
                <a:latin typeface="Arial"/>
                <a:cs typeface="Arial"/>
              </a:rPr>
              <a:t>ч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15" dirty="0">
                <a:solidFill>
                  <a:srgbClr val="87805E"/>
                </a:solidFill>
                <a:latin typeface="Arial"/>
                <a:cs typeface="Arial"/>
              </a:rPr>
              <a:t>б</a:t>
            </a:r>
            <a:r>
              <a:rPr sz="2550" b="1" spc="5" dirty="0">
                <a:solidFill>
                  <a:srgbClr val="87805E"/>
                </a:solidFill>
                <a:latin typeface="Arial"/>
                <a:cs typeface="Arial"/>
              </a:rPr>
              <a:t>ы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310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50" b="1" spc="310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2500" spc="135" dirty="0">
                <a:solidFill>
                  <a:srgbClr val="87805E"/>
                </a:solidFill>
                <a:latin typeface="Microsoft Sans Serif"/>
                <a:cs typeface="Microsoft Sans Serif"/>
              </a:rPr>
              <a:t>-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40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2550" b="1" spc="40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2550" b="1" spc="200" dirty="0">
                <a:solidFill>
                  <a:srgbClr val="87805E"/>
                </a:solidFill>
                <a:latin typeface="Arial"/>
                <a:cs typeface="Arial"/>
              </a:rPr>
              <a:t>ч</a:t>
            </a:r>
            <a:r>
              <a:rPr sz="2550" b="1" spc="360" dirty="0">
                <a:solidFill>
                  <a:srgbClr val="87805E"/>
                </a:solidFill>
                <a:latin typeface="Arial"/>
                <a:cs typeface="Arial"/>
              </a:rPr>
              <a:t>ш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10" dirty="0">
                <a:solidFill>
                  <a:srgbClr val="87805E"/>
                </a:solidFill>
                <a:latin typeface="Arial"/>
                <a:cs typeface="Arial"/>
              </a:rPr>
              <a:t>ь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-105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100" dirty="0">
                <a:solidFill>
                  <a:srgbClr val="87805E"/>
                </a:solidFill>
                <a:latin typeface="Arial"/>
                <a:cs typeface="Arial"/>
              </a:rPr>
              <a:t>ё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-145" dirty="0">
                <a:solidFill>
                  <a:srgbClr val="87805E"/>
                </a:solidFill>
                <a:latin typeface="Arial"/>
                <a:cs typeface="Arial"/>
              </a:rPr>
              <a:t>ф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2550" b="1" spc="-105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е  </a:t>
            </a:r>
            <a:r>
              <a:rPr sz="2550" b="1" spc="140" dirty="0">
                <a:solidFill>
                  <a:srgbClr val="87805E"/>
                </a:solidFill>
                <a:latin typeface="Arial"/>
                <a:cs typeface="Arial"/>
              </a:rPr>
              <a:t>положение		</a:t>
            </a:r>
            <a:r>
              <a:rPr sz="2550" b="1" spc="50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endParaRPr sz="2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16000" y="7733999"/>
            <a:ext cx="2291080" cy="4178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собственный</a:t>
            </a:r>
            <a:endParaRPr sz="2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55148" y="7231274"/>
            <a:ext cx="1327785" cy="920115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365760">
              <a:lnSpc>
                <a:spcPct val="100000"/>
              </a:lnSpc>
              <a:spcBef>
                <a:spcPts val="590"/>
              </a:spcBef>
            </a:pPr>
            <a:r>
              <a:rPr sz="2450" spc="35" dirty="0">
                <a:solidFill>
                  <a:srgbClr val="87805E"/>
                </a:solidFill>
                <a:latin typeface="Lucida Sans Unicode"/>
                <a:cs typeface="Lucida Sans Unicode"/>
              </a:rPr>
              <a:t>1836</a:t>
            </a:r>
            <a:endParaRPr sz="245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2550" b="1" spc="140" dirty="0">
                <a:solidFill>
                  <a:srgbClr val="87805E"/>
                </a:solidFill>
                <a:latin typeface="Arial"/>
                <a:cs typeface="Arial"/>
              </a:rPr>
              <a:t>журнал</a:t>
            </a:r>
            <a:endParaRPr sz="25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84568" y="7214525"/>
            <a:ext cx="5989320" cy="937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8419" marR="5080" indent="-46355">
              <a:lnSpc>
                <a:spcPct val="117300"/>
              </a:lnSpc>
              <a:spcBef>
                <a:spcPts val="95"/>
              </a:spcBef>
              <a:tabLst>
                <a:tab pos="963930" algn="l"/>
                <a:tab pos="1141730" algn="l"/>
                <a:tab pos="3108325" algn="l"/>
                <a:tab pos="4763770" algn="l"/>
              </a:tabLst>
            </a:pPr>
            <a:r>
              <a:rPr sz="2550" b="1" spc="160" dirty="0">
                <a:solidFill>
                  <a:srgbClr val="87805E"/>
                </a:solidFill>
                <a:latin typeface="Arial"/>
                <a:cs typeface="Arial"/>
              </a:rPr>
              <a:t>г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80" dirty="0">
                <a:solidFill>
                  <a:srgbClr val="87805E"/>
                </a:solidFill>
                <a:latin typeface="Arial"/>
                <a:cs typeface="Arial"/>
              </a:rPr>
              <a:t>д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	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-105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2550" b="1" spc="10" dirty="0">
                <a:solidFill>
                  <a:srgbClr val="87805E"/>
                </a:solidFill>
                <a:latin typeface="Arial"/>
                <a:cs typeface="Arial"/>
              </a:rPr>
              <a:t>ь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360" dirty="0">
                <a:solidFill>
                  <a:srgbClr val="87805E"/>
                </a:solidFill>
                <a:latin typeface="Arial"/>
                <a:cs typeface="Arial"/>
              </a:rPr>
              <a:t>ш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170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з</a:t>
            </a:r>
            <a:r>
              <a:rPr sz="2550" b="1" spc="80" dirty="0">
                <a:solidFill>
                  <a:srgbClr val="87805E"/>
                </a:solidFill>
                <a:latin typeface="Arial"/>
                <a:cs typeface="Arial"/>
              </a:rPr>
              <a:t>д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5" dirty="0">
                <a:solidFill>
                  <a:srgbClr val="87805E"/>
                </a:solidFill>
                <a:latin typeface="Arial"/>
                <a:cs typeface="Arial"/>
              </a:rPr>
              <a:t>ь  </a:t>
            </a:r>
            <a:r>
              <a:rPr sz="2550" b="1" spc="80" dirty="0">
                <a:solidFill>
                  <a:srgbClr val="87805E"/>
                </a:solidFill>
                <a:latin typeface="Arial"/>
                <a:cs typeface="Arial"/>
              </a:rPr>
              <a:t>под	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названием</a:t>
            </a:r>
            <a:endParaRPr sz="25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27625" y="7733999"/>
            <a:ext cx="2846070" cy="4178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00" spc="100" dirty="0">
                <a:solidFill>
                  <a:srgbClr val="87805E"/>
                </a:solidFill>
                <a:latin typeface="Microsoft Sans Serif"/>
                <a:cs typeface="Microsoft Sans Serif"/>
              </a:rPr>
              <a:t>«</a:t>
            </a:r>
            <a:r>
              <a:rPr sz="2550" b="1" spc="100" dirty="0">
                <a:solidFill>
                  <a:srgbClr val="87805E"/>
                </a:solidFill>
                <a:latin typeface="Arial"/>
                <a:cs typeface="Arial"/>
              </a:rPr>
              <a:t>Современник</a:t>
            </a:r>
            <a:r>
              <a:rPr sz="2500" spc="100" dirty="0">
                <a:solidFill>
                  <a:srgbClr val="87805E"/>
                </a:solidFill>
                <a:latin typeface="Microsoft Sans Serif"/>
                <a:cs typeface="Microsoft Sans Serif"/>
              </a:rPr>
              <a:t>»</a:t>
            </a:r>
            <a:r>
              <a:rPr sz="2450" spc="10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endParaRPr sz="2450">
              <a:latin typeface="Lucida Sans Unicode"/>
              <a:cs typeface="Lucida Sans Unicod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16000" y="8125986"/>
            <a:ext cx="10056495" cy="1393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7300"/>
              </a:lnSpc>
              <a:spcBef>
                <a:spcPts val="95"/>
              </a:spcBef>
              <a:tabLst>
                <a:tab pos="1774825" algn="l"/>
                <a:tab pos="2221865" algn="l"/>
                <a:tab pos="2439670" algn="l"/>
                <a:tab pos="4097654" algn="l"/>
                <a:tab pos="4624070" algn="l"/>
                <a:tab pos="7383145" algn="l"/>
                <a:tab pos="7559040" algn="l"/>
                <a:tab pos="8000365" algn="l"/>
                <a:tab pos="8944610" algn="l"/>
                <a:tab pos="9822180" algn="l"/>
              </a:tabLst>
            </a:pPr>
            <a:r>
              <a:rPr sz="2550" b="1" spc="310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ы</a:t>
            </a:r>
            <a:r>
              <a:rPr sz="2550" b="1" spc="280" dirty="0">
                <a:solidFill>
                  <a:srgbClr val="87805E"/>
                </a:solidFill>
                <a:latin typeface="Arial"/>
                <a:cs typeface="Arial"/>
              </a:rPr>
              <a:t>й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2550" b="1" spc="100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	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2550" b="1" spc="5" dirty="0">
                <a:solidFill>
                  <a:srgbClr val="87805E"/>
                </a:solidFill>
                <a:latin typeface="Arial"/>
                <a:cs typeface="Arial"/>
              </a:rPr>
              <a:t>ь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з</a:t>
            </a:r>
            <a:r>
              <a:rPr sz="2550" b="1" spc="40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-105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2550" b="1" spc="35" dirty="0">
                <a:solidFill>
                  <a:srgbClr val="87805E"/>
                </a:solidFill>
                <a:latin typeface="Arial"/>
                <a:cs typeface="Arial"/>
              </a:rPr>
              <a:t>я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2550" b="1" spc="40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ля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-105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5" dirty="0">
                <a:solidFill>
                  <a:srgbClr val="87805E"/>
                </a:solidFill>
                <a:latin typeface="Arial"/>
                <a:cs typeface="Arial"/>
              </a:rPr>
              <a:t>ь</a:t>
            </a:r>
            <a:r>
              <a:rPr sz="2550" b="1" spc="75" dirty="0">
                <a:solidFill>
                  <a:srgbClr val="87805E"/>
                </a:solidFill>
                <a:latin typeface="Arial"/>
                <a:cs typeface="Arial"/>
              </a:rPr>
              <a:t>ю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	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2550" b="1" spc="40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2550" b="1" spc="15" dirty="0">
                <a:solidFill>
                  <a:srgbClr val="87805E"/>
                </a:solidFill>
                <a:latin typeface="Arial"/>
                <a:cs typeface="Arial"/>
              </a:rPr>
              <a:t>б</a:t>
            </a:r>
            <a:r>
              <a:rPr sz="255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310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450" spc="-14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2450" dirty="0">
                <a:solidFill>
                  <a:srgbClr val="87805E"/>
                </a:solidFill>
                <a:latin typeface="Lucida Sans Unicode"/>
                <a:cs typeface="Lucida Sans Unicode"/>
              </a:rPr>
              <a:t>	</a:t>
            </a:r>
            <a:r>
              <a:rPr sz="2550" b="1" spc="-70" dirty="0">
                <a:solidFill>
                  <a:srgbClr val="87805E"/>
                </a:solidFill>
                <a:latin typeface="Arial"/>
                <a:cs typeface="Arial"/>
              </a:rPr>
              <a:t>В  </a:t>
            </a:r>
            <a:r>
              <a:rPr sz="2550" b="1" spc="200" dirty="0">
                <a:solidFill>
                  <a:srgbClr val="87805E"/>
                </a:solidFill>
                <a:latin typeface="Arial"/>
                <a:cs typeface="Arial"/>
              </a:rPr>
              <a:t>ч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ё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2550" b="1" spc="16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280" dirty="0">
                <a:solidFill>
                  <a:srgbClr val="87805E"/>
                </a:solidFill>
                <a:latin typeface="Arial"/>
                <a:cs typeface="Arial"/>
              </a:rPr>
              <a:t>м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з</a:t>
            </a:r>
            <a:r>
              <a:rPr sz="2550" b="1" spc="80" dirty="0">
                <a:solidFill>
                  <a:srgbClr val="87805E"/>
                </a:solidFill>
                <a:latin typeface="Arial"/>
                <a:cs typeface="Arial"/>
              </a:rPr>
              <a:t>д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280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00" spc="85" dirty="0">
                <a:solidFill>
                  <a:srgbClr val="87805E"/>
                </a:solidFill>
                <a:latin typeface="Microsoft Sans Serif"/>
                <a:cs typeface="Microsoft Sans Serif"/>
              </a:rPr>
              <a:t>«</a:t>
            </a:r>
            <a:r>
              <a:rPr sz="2550" b="1" spc="-210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м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155" dirty="0">
                <a:solidFill>
                  <a:srgbClr val="87805E"/>
                </a:solidFill>
                <a:latin typeface="Arial"/>
                <a:cs typeface="Arial"/>
              </a:rPr>
              <a:t>нн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2550" b="1" spc="310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00" spc="90" dirty="0">
                <a:solidFill>
                  <a:srgbClr val="87805E"/>
                </a:solidFill>
                <a:latin typeface="Microsoft Sans Serif"/>
                <a:cs typeface="Microsoft Sans Serif"/>
              </a:rPr>
              <a:t>»</a:t>
            </a:r>
            <a:r>
              <a:rPr sz="2500" dirty="0">
                <a:solidFill>
                  <a:srgbClr val="87805E"/>
                </a:solidFill>
                <a:latin typeface="Microsoft Sans Serif"/>
                <a:cs typeface="Microsoft Sans Serif"/>
              </a:rPr>
              <a:t>	</a:t>
            </a:r>
            <a:r>
              <a:rPr sz="2550" b="1" spc="4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ы</a:t>
            </a:r>
            <a:r>
              <a:rPr sz="2550" b="1" spc="360" dirty="0">
                <a:solidFill>
                  <a:srgbClr val="87805E"/>
                </a:solidFill>
                <a:latin typeface="Arial"/>
                <a:cs typeface="Arial"/>
              </a:rPr>
              <a:t>ш</a:t>
            </a:r>
            <a:r>
              <a:rPr sz="2550" b="1" spc="9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2550" b="1" spc="35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2550" b="1" dirty="0">
                <a:solidFill>
                  <a:srgbClr val="87805E"/>
                </a:solidFill>
                <a:latin typeface="Arial"/>
                <a:cs typeface="Arial"/>
              </a:rPr>
              <a:t>	</a:t>
            </a:r>
            <a:r>
              <a:rPr sz="2550" b="1" spc="6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255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2550" b="1" spc="275" dirty="0">
                <a:solidFill>
                  <a:srgbClr val="87805E"/>
                </a:solidFill>
                <a:latin typeface="Arial"/>
                <a:cs typeface="Arial"/>
              </a:rPr>
              <a:t>м</a:t>
            </a:r>
            <a:r>
              <a:rPr sz="2550" b="1" spc="13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2550" b="1" spc="160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endParaRPr sz="25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sz="2500" spc="135" dirty="0">
                <a:solidFill>
                  <a:srgbClr val="87805E"/>
                </a:solidFill>
                <a:latin typeface="Microsoft Sans Serif"/>
                <a:cs typeface="Microsoft Sans Serif"/>
              </a:rPr>
              <a:t>«</a:t>
            </a:r>
            <a:r>
              <a:rPr sz="2550" b="1" spc="135" dirty="0">
                <a:solidFill>
                  <a:srgbClr val="87805E"/>
                </a:solidFill>
                <a:latin typeface="Arial"/>
                <a:cs typeface="Arial"/>
              </a:rPr>
              <a:t>Капитанская</a:t>
            </a:r>
            <a:r>
              <a:rPr sz="2550" b="1" spc="-8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2550" b="1" spc="100" dirty="0">
                <a:solidFill>
                  <a:srgbClr val="87805E"/>
                </a:solidFill>
                <a:latin typeface="Arial"/>
                <a:cs typeface="Arial"/>
              </a:rPr>
              <a:t>дочка</a:t>
            </a:r>
            <a:r>
              <a:rPr sz="2500" spc="100" dirty="0">
                <a:solidFill>
                  <a:srgbClr val="87805E"/>
                </a:solidFill>
                <a:latin typeface="Microsoft Sans Serif"/>
                <a:cs typeface="Microsoft Sans Serif"/>
              </a:rPr>
              <a:t>»</a:t>
            </a:r>
            <a:r>
              <a:rPr sz="2450" spc="10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2450">
              <a:latin typeface="Lucida Sans Unicode"/>
              <a:cs typeface="Lucida Sans Unicode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168041" y="0"/>
            <a:ext cx="2119959" cy="3626146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0" y="8628107"/>
            <a:ext cx="1894839" cy="1659255"/>
            <a:chOff x="0" y="8628107"/>
            <a:chExt cx="1894839" cy="1659255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9343163"/>
              <a:ext cx="1894543" cy="94383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6695" y="8628107"/>
              <a:ext cx="673742" cy="673118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7485" y="3720049"/>
            <a:ext cx="101541" cy="10154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97485" y="5810600"/>
            <a:ext cx="101541" cy="1015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97485" y="7064931"/>
            <a:ext cx="101541" cy="10154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97485" y="7901152"/>
            <a:ext cx="101541" cy="10154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860326" y="3300109"/>
            <a:ext cx="7991475" cy="5524499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016000" y="949440"/>
            <a:ext cx="16254094" cy="8016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6700"/>
              </a:lnSpc>
              <a:spcBef>
                <a:spcPts val="95"/>
              </a:spcBef>
            </a:pPr>
            <a:r>
              <a:rPr sz="2250" b="1" spc="55" dirty="0">
                <a:solidFill>
                  <a:srgbClr val="585252"/>
                </a:solidFill>
                <a:latin typeface="Arial"/>
                <a:cs typeface="Arial"/>
              </a:rPr>
              <a:t>Гибель поэта </a:t>
            </a:r>
            <a:r>
              <a:rPr sz="2250" b="1" spc="110" dirty="0">
                <a:solidFill>
                  <a:srgbClr val="585252"/>
                </a:solidFill>
                <a:latin typeface="Arial"/>
                <a:cs typeface="Arial"/>
              </a:rPr>
              <a:t>произошла </a:t>
            </a:r>
            <a:r>
              <a:rPr sz="2150" spc="120" dirty="0">
                <a:solidFill>
                  <a:srgbClr val="585252"/>
                </a:solidFill>
                <a:latin typeface="Lucida Sans Unicode"/>
                <a:cs typeface="Lucida Sans Unicode"/>
              </a:rPr>
              <a:t>29 </a:t>
            </a:r>
            <a:r>
              <a:rPr sz="2250" b="1" spc="60" dirty="0">
                <a:solidFill>
                  <a:srgbClr val="585252"/>
                </a:solidFill>
                <a:latin typeface="Arial"/>
                <a:cs typeface="Arial"/>
              </a:rPr>
              <a:t>января </a:t>
            </a:r>
            <a:r>
              <a:rPr sz="2200" spc="20" dirty="0">
                <a:solidFill>
                  <a:srgbClr val="585252"/>
                </a:solidFill>
                <a:latin typeface="Microsoft Sans Serif"/>
                <a:cs typeface="Microsoft Sans Serif"/>
              </a:rPr>
              <a:t>(</a:t>
            </a:r>
            <a:r>
              <a:rPr sz="2250" b="1" spc="20" dirty="0">
                <a:solidFill>
                  <a:srgbClr val="585252"/>
                </a:solidFill>
                <a:latin typeface="Arial"/>
                <a:cs typeface="Arial"/>
              </a:rPr>
              <a:t>по</a:t>
            </a:r>
            <a:r>
              <a:rPr sz="2250" b="1" spc="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70" dirty="0">
                <a:solidFill>
                  <a:srgbClr val="585252"/>
                </a:solidFill>
                <a:latin typeface="Arial"/>
                <a:cs typeface="Arial"/>
              </a:rPr>
              <a:t>старому стилю </a:t>
            </a:r>
            <a:r>
              <a:rPr sz="2150" spc="-75" dirty="0">
                <a:solidFill>
                  <a:srgbClr val="585252"/>
                </a:solidFill>
                <a:latin typeface="Lucida Sans Unicode"/>
                <a:cs typeface="Lucida Sans Unicode"/>
              </a:rPr>
              <a:t>10</a:t>
            </a:r>
            <a:r>
              <a:rPr sz="2150" spc="-7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250" b="1" spc="15" dirty="0">
                <a:solidFill>
                  <a:srgbClr val="585252"/>
                </a:solidFill>
                <a:latin typeface="Arial"/>
                <a:cs typeface="Arial"/>
              </a:rPr>
              <a:t>февраля</a:t>
            </a:r>
            <a:r>
              <a:rPr sz="2200" spc="15" dirty="0">
                <a:solidFill>
                  <a:srgbClr val="585252"/>
                </a:solidFill>
                <a:latin typeface="Microsoft Sans Serif"/>
                <a:cs typeface="Microsoft Sans Serif"/>
              </a:rPr>
              <a:t>)</a:t>
            </a:r>
            <a:r>
              <a:rPr sz="2200" spc="20" dirty="0">
                <a:solidFill>
                  <a:srgbClr val="585252"/>
                </a:solidFill>
                <a:latin typeface="Microsoft Sans Serif"/>
                <a:cs typeface="Microsoft Sans Serif"/>
              </a:rPr>
              <a:t> </a:t>
            </a:r>
            <a:r>
              <a:rPr sz="2250" b="1" spc="35" dirty="0">
                <a:solidFill>
                  <a:srgbClr val="585252"/>
                </a:solidFill>
                <a:latin typeface="Arial"/>
                <a:cs typeface="Arial"/>
              </a:rPr>
              <a:t>в </a:t>
            </a:r>
            <a:r>
              <a:rPr sz="2150" spc="-20" dirty="0">
                <a:solidFill>
                  <a:srgbClr val="585252"/>
                </a:solidFill>
                <a:latin typeface="Lucida Sans Unicode"/>
                <a:cs typeface="Lucida Sans Unicode"/>
              </a:rPr>
              <a:t>1837 </a:t>
            </a:r>
            <a:r>
              <a:rPr sz="2250" b="1" spc="60" dirty="0">
                <a:solidFill>
                  <a:srgbClr val="585252"/>
                </a:solidFill>
                <a:latin typeface="Arial"/>
                <a:cs typeface="Arial"/>
              </a:rPr>
              <a:t>году </a:t>
            </a:r>
            <a:r>
              <a:rPr sz="2250" b="1" spc="120" dirty="0">
                <a:solidFill>
                  <a:srgbClr val="585252"/>
                </a:solidFill>
                <a:latin typeface="Arial"/>
                <a:cs typeface="Arial"/>
              </a:rPr>
              <a:t>на </a:t>
            </a:r>
            <a:r>
              <a:rPr sz="2250" b="1" spc="50" dirty="0">
                <a:solidFill>
                  <a:srgbClr val="585252"/>
                </a:solidFill>
                <a:latin typeface="Arial"/>
                <a:cs typeface="Arial"/>
              </a:rPr>
              <a:t>дуэли </a:t>
            </a:r>
            <a:r>
              <a:rPr sz="2250" b="1" spc="-95" dirty="0">
                <a:solidFill>
                  <a:srgbClr val="585252"/>
                </a:solidFill>
                <a:latin typeface="Arial"/>
                <a:cs typeface="Arial"/>
              </a:rPr>
              <a:t>с</a:t>
            </a:r>
            <a:r>
              <a:rPr sz="2250" b="1" spc="-9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140" dirty="0">
                <a:solidFill>
                  <a:srgbClr val="585252"/>
                </a:solidFill>
                <a:latin typeface="Arial"/>
                <a:cs typeface="Arial"/>
              </a:rPr>
              <a:t>Жоржем </a:t>
            </a:r>
            <a:r>
              <a:rPr sz="2250" b="1" spc="14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65" dirty="0">
                <a:solidFill>
                  <a:srgbClr val="585252"/>
                </a:solidFill>
                <a:latin typeface="Arial"/>
                <a:cs typeface="Arial"/>
              </a:rPr>
              <a:t>Дантесом</a:t>
            </a:r>
            <a:r>
              <a:rPr sz="215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150" spc="70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250" b="1" spc="170" dirty="0">
                <a:solidFill>
                  <a:srgbClr val="585252"/>
                </a:solidFill>
                <a:latin typeface="Arial"/>
                <a:cs typeface="Arial"/>
              </a:rPr>
              <a:t>Пушкин </a:t>
            </a:r>
            <a:r>
              <a:rPr sz="2250" b="1" spc="85" dirty="0">
                <a:solidFill>
                  <a:srgbClr val="585252"/>
                </a:solidFill>
                <a:latin typeface="Arial"/>
                <a:cs typeface="Arial"/>
              </a:rPr>
              <a:t>получил</a:t>
            </a:r>
            <a:r>
              <a:rPr sz="2250" b="1" spc="9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65" dirty="0">
                <a:solidFill>
                  <a:srgbClr val="585252"/>
                </a:solidFill>
                <a:latin typeface="Arial"/>
                <a:cs typeface="Arial"/>
              </a:rPr>
              <a:t>смертельное</a:t>
            </a:r>
            <a:r>
              <a:rPr sz="2250" b="1" spc="7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114" dirty="0">
                <a:solidFill>
                  <a:srgbClr val="585252"/>
                </a:solidFill>
                <a:latin typeface="Arial"/>
                <a:cs typeface="Arial"/>
              </a:rPr>
              <a:t>ранение</a:t>
            </a:r>
            <a:r>
              <a:rPr sz="2250" b="1" spc="12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35" dirty="0">
                <a:solidFill>
                  <a:srgbClr val="585252"/>
                </a:solidFill>
                <a:latin typeface="Arial"/>
                <a:cs typeface="Arial"/>
              </a:rPr>
              <a:t>в</a:t>
            </a:r>
            <a:r>
              <a:rPr sz="2250" b="1" spc="40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160" dirty="0">
                <a:solidFill>
                  <a:srgbClr val="585252"/>
                </a:solidFill>
                <a:latin typeface="Arial"/>
                <a:cs typeface="Arial"/>
              </a:rPr>
              <a:t>живот </a:t>
            </a:r>
            <a:r>
              <a:rPr sz="2250" b="1" spc="240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250" b="1" spc="40" dirty="0">
                <a:solidFill>
                  <a:srgbClr val="585252"/>
                </a:solidFill>
                <a:latin typeface="Arial"/>
                <a:cs typeface="Arial"/>
              </a:rPr>
              <a:t>скончался</a:t>
            </a:r>
            <a:r>
              <a:rPr sz="2150" spc="4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r>
              <a:rPr sz="2150" spc="4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250" b="1" spc="100" dirty="0">
                <a:solidFill>
                  <a:srgbClr val="585252"/>
                </a:solidFill>
                <a:latin typeface="Arial"/>
                <a:cs typeface="Arial"/>
              </a:rPr>
              <a:t>Узнав</a:t>
            </a:r>
            <a:r>
              <a:rPr sz="2250" b="1" spc="10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20" dirty="0">
                <a:solidFill>
                  <a:srgbClr val="585252"/>
                </a:solidFill>
                <a:latin typeface="Arial"/>
                <a:cs typeface="Arial"/>
              </a:rPr>
              <a:t>о</a:t>
            </a:r>
            <a:r>
              <a:rPr sz="2250" b="1" spc="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120" dirty="0">
                <a:solidFill>
                  <a:srgbClr val="585252"/>
                </a:solidFill>
                <a:latin typeface="Arial"/>
                <a:cs typeface="Arial"/>
              </a:rPr>
              <a:t>гибели</a:t>
            </a:r>
            <a:r>
              <a:rPr sz="2250" b="1" spc="12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60" dirty="0">
                <a:solidFill>
                  <a:srgbClr val="585252"/>
                </a:solidFill>
                <a:latin typeface="Arial"/>
                <a:cs typeface="Arial"/>
              </a:rPr>
              <a:t>писателя</a:t>
            </a:r>
            <a:r>
              <a:rPr sz="2150" spc="60" dirty="0">
                <a:solidFill>
                  <a:srgbClr val="585252"/>
                </a:solidFill>
                <a:latin typeface="Lucida Sans Unicode"/>
                <a:cs typeface="Lucida Sans Unicode"/>
              </a:rPr>
              <a:t>, </a:t>
            </a:r>
            <a:r>
              <a:rPr sz="2150" spc="6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250" b="1" spc="114" dirty="0">
                <a:solidFill>
                  <a:srgbClr val="585252"/>
                </a:solidFill>
                <a:latin typeface="Arial"/>
                <a:cs typeface="Arial"/>
              </a:rPr>
              <a:t>император</a:t>
            </a:r>
            <a:r>
              <a:rPr sz="2250" b="1" spc="-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140" dirty="0">
                <a:solidFill>
                  <a:srgbClr val="585252"/>
                </a:solidFill>
                <a:latin typeface="Arial"/>
                <a:cs typeface="Arial"/>
              </a:rPr>
              <a:t>Николай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150" spc="55" dirty="0">
                <a:solidFill>
                  <a:srgbClr val="585252"/>
                </a:solidFill>
                <a:latin typeface="Lucida Sans Unicode"/>
                <a:cs typeface="Lucida Sans Unicode"/>
              </a:rPr>
              <a:t>I</a:t>
            </a:r>
            <a:r>
              <a:rPr sz="2150" spc="-5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250" b="1" spc="90" dirty="0">
                <a:solidFill>
                  <a:srgbClr val="585252"/>
                </a:solidFill>
                <a:latin typeface="Arial"/>
                <a:cs typeface="Arial"/>
              </a:rPr>
              <a:t>обещал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75" dirty="0">
                <a:solidFill>
                  <a:srgbClr val="585252"/>
                </a:solidFill>
                <a:latin typeface="Arial"/>
                <a:cs typeface="Arial"/>
              </a:rPr>
              <a:t>обеспечить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80" dirty="0">
                <a:solidFill>
                  <a:srgbClr val="585252"/>
                </a:solidFill>
                <a:latin typeface="Arial"/>
                <a:cs typeface="Arial"/>
              </a:rPr>
              <a:t>его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55" dirty="0">
                <a:solidFill>
                  <a:srgbClr val="585252"/>
                </a:solidFill>
                <a:latin typeface="Arial"/>
                <a:cs typeface="Arial"/>
              </a:rPr>
              <a:t>семью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240" dirty="0">
                <a:solidFill>
                  <a:srgbClr val="585252"/>
                </a:solidFill>
                <a:latin typeface="Arial"/>
                <a:cs typeface="Arial"/>
              </a:rPr>
              <a:t>и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85" dirty="0">
                <a:solidFill>
                  <a:srgbClr val="585252"/>
                </a:solidFill>
                <a:latin typeface="Arial"/>
                <a:cs typeface="Arial"/>
              </a:rPr>
              <a:t>выплатить</a:t>
            </a:r>
            <a:r>
              <a:rPr sz="2250" b="1" spc="-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5" dirty="0">
                <a:solidFill>
                  <a:srgbClr val="585252"/>
                </a:solidFill>
                <a:latin typeface="Arial"/>
                <a:cs typeface="Arial"/>
              </a:rPr>
              <a:t>все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95" dirty="0">
                <a:solidFill>
                  <a:srgbClr val="585252"/>
                </a:solidFill>
                <a:latin typeface="Arial"/>
                <a:cs typeface="Arial"/>
              </a:rPr>
              <a:t>долги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60" dirty="0">
                <a:solidFill>
                  <a:srgbClr val="585252"/>
                </a:solidFill>
                <a:latin typeface="Arial"/>
                <a:cs typeface="Arial"/>
              </a:rPr>
              <a:t>писателя</a:t>
            </a:r>
            <a:r>
              <a:rPr sz="2150" spc="60" dirty="0">
                <a:solidFill>
                  <a:srgbClr val="585252"/>
                </a:solidFill>
                <a:latin typeface="Lucida Sans Unicode"/>
                <a:cs typeface="Lucida Sans Unicode"/>
              </a:rPr>
              <a:t>,</a:t>
            </a:r>
            <a:r>
              <a:rPr sz="2150" spc="-55" dirty="0">
                <a:solidFill>
                  <a:srgbClr val="585252"/>
                </a:solidFill>
                <a:latin typeface="Lucida Sans Unicode"/>
                <a:cs typeface="Lucida Sans Unicode"/>
              </a:rPr>
              <a:t> </a:t>
            </a:r>
            <a:r>
              <a:rPr sz="2250" b="1" spc="110" dirty="0">
                <a:solidFill>
                  <a:srgbClr val="585252"/>
                </a:solidFill>
                <a:latin typeface="Arial"/>
                <a:cs typeface="Arial"/>
              </a:rPr>
              <a:t>что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65" dirty="0">
                <a:solidFill>
                  <a:srgbClr val="585252"/>
                </a:solidFill>
                <a:latin typeface="Arial"/>
                <a:cs typeface="Arial"/>
              </a:rPr>
              <a:t>впоследствии</a:t>
            </a:r>
            <a:r>
              <a:rPr sz="2250" b="1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240" dirty="0">
                <a:solidFill>
                  <a:srgbClr val="585252"/>
                </a:solidFill>
                <a:latin typeface="Arial"/>
                <a:cs typeface="Arial"/>
              </a:rPr>
              <a:t>и </a:t>
            </a:r>
            <a:r>
              <a:rPr sz="2250" b="1" spc="-61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10" dirty="0">
                <a:solidFill>
                  <a:srgbClr val="585252"/>
                </a:solidFill>
                <a:latin typeface="Arial"/>
                <a:cs typeface="Arial"/>
              </a:rPr>
              <a:t>было</a:t>
            </a:r>
            <a:r>
              <a:rPr sz="2250" b="1" spc="-45" dirty="0">
                <a:solidFill>
                  <a:srgbClr val="585252"/>
                </a:solidFill>
                <a:latin typeface="Arial"/>
                <a:cs typeface="Arial"/>
              </a:rPr>
              <a:t> </a:t>
            </a:r>
            <a:r>
              <a:rPr sz="2250" b="1" spc="40" dirty="0">
                <a:solidFill>
                  <a:srgbClr val="585252"/>
                </a:solidFill>
                <a:latin typeface="Arial"/>
                <a:cs typeface="Arial"/>
              </a:rPr>
              <a:t>выполнено</a:t>
            </a:r>
            <a:r>
              <a:rPr sz="2150" spc="40" dirty="0">
                <a:solidFill>
                  <a:srgbClr val="585252"/>
                </a:solidFill>
                <a:latin typeface="Lucida Sans Unicode"/>
                <a:cs typeface="Lucida Sans Unicode"/>
              </a:rPr>
              <a:t>.</a:t>
            </a:r>
            <a:endParaRPr sz="215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</a:pPr>
            <a:endParaRPr sz="2750">
              <a:latin typeface="Lucida Sans Unicode"/>
              <a:cs typeface="Lucida Sans Unicode"/>
            </a:endParaRPr>
          </a:p>
          <a:p>
            <a:pPr marL="527050" marR="8119109" indent="-514984" algn="just">
              <a:lnSpc>
                <a:spcPct val="116700"/>
              </a:lnSpc>
            </a:pPr>
            <a:r>
              <a:rPr sz="2350" b="1" spc="60" dirty="0">
                <a:solidFill>
                  <a:srgbClr val="D08B03"/>
                </a:solidFill>
                <a:latin typeface="Arial"/>
                <a:cs typeface="Arial"/>
              </a:rPr>
              <a:t>Последствия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25" dirty="0">
                <a:solidFill>
                  <a:srgbClr val="D08B03"/>
                </a:solidFill>
                <a:latin typeface="Arial"/>
                <a:cs typeface="Arial"/>
              </a:rPr>
              <a:t>смерти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85" dirty="0">
                <a:solidFill>
                  <a:srgbClr val="D08B03"/>
                </a:solidFill>
                <a:latin typeface="Arial"/>
                <a:cs typeface="Arial"/>
              </a:rPr>
              <a:t>Пушкина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85" dirty="0">
                <a:solidFill>
                  <a:srgbClr val="D08B03"/>
                </a:solidFill>
                <a:latin typeface="Arial"/>
                <a:cs typeface="Arial"/>
              </a:rPr>
              <a:t>были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20" dirty="0">
                <a:solidFill>
                  <a:srgbClr val="D08B03"/>
                </a:solidFill>
                <a:latin typeface="Arial"/>
                <a:cs typeface="Arial"/>
              </a:rPr>
              <a:t>следующими</a:t>
            </a:r>
            <a:r>
              <a:rPr sz="2250" spc="120" dirty="0">
                <a:solidFill>
                  <a:srgbClr val="D08B03"/>
                </a:solidFill>
                <a:latin typeface="Lucida Sans Unicode"/>
                <a:cs typeface="Lucida Sans Unicode"/>
              </a:rPr>
              <a:t>: </a:t>
            </a:r>
            <a:r>
              <a:rPr sz="2250" spc="-70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90" dirty="0">
                <a:solidFill>
                  <a:srgbClr val="D08B03"/>
                </a:solidFill>
                <a:latin typeface="Arial"/>
                <a:cs typeface="Arial"/>
              </a:rPr>
              <a:t>Наталья</a:t>
            </a:r>
            <a:r>
              <a:rPr sz="2350" b="1" spc="9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85" dirty="0">
                <a:solidFill>
                  <a:srgbClr val="D08B03"/>
                </a:solidFill>
                <a:latin typeface="Arial"/>
                <a:cs typeface="Arial"/>
              </a:rPr>
              <a:t>Гончарова</a:t>
            </a:r>
            <a:r>
              <a:rPr sz="2350" b="1" spc="82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30" dirty="0">
                <a:solidFill>
                  <a:srgbClr val="D08B03"/>
                </a:solidFill>
                <a:latin typeface="Arial"/>
                <a:cs typeface="Arial"/>
              </a:rPr>
              <a:t>тяжело</a:t>
            </a:r>
            <a:r>
              <a:rPr sz="2350" b="1" spc="1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55" dirty="0">
                <a:solidFill>
                  <a:srgbClr val="D08B03"/>
                </a:solidFill>
                <a:latin typeface="Arial"/>
                <a:cs typeface="Arial"/>
              </a:rPr>
              <a:t>заболела</a:t>
            </a:r>
            <a:r>
              <a:rPr sz="2250" spc="55" dirty="0">
                <a:solidFill>
                  <a:srgbClr val="D08B03"/>
                </a:solidFill>
                <a:latin typeface="Lucida Sans Unicode"/>
                <a:cs typeface="Lucida Sans Unicode"/>
              </a:rPr>
              <a:t>. </a:t>
            </a:r>
            <a:r>
              <a:rPr sz="2250" spc="6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114" dirty="0">
                <a:solidFill>
                  <a:srgbClr val="D08B03"/>
                </a:solidFill>
                <a:latin typeface="Arial"/>
                <a:cs typeface="Arial"/>
              </a:rPr>
              <a:t>Интересный</a:t>
            </a:r>
            <a:r>
              <a:rPr sz="2350" b="1" spc="-3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75" dirty="0">
                <a:solidFill>
                  <a:srgbClr val="D08B03"/>
                </a:solidFill>
                <a:latin typeface="Arial"/>
                <a:cs typeface="Arial"/>
              </a:rPr>
              <a:t>факт</a:t>
            </a:r>
            <a:r>
              <a:rPr sz="2250" spc="75" dirty="0">
                <a:solidFill>
                  <a:srgbClr val="D08B03"/>
                </a:solidFill>
                <a:latin typeface="Lucida Sans Unicode"/>
                <a:cs typeface="Lucida Sans Unicode"/>
              </a:rPr>
              <a:t>:</a:t>
            </a:r>
            <a:r>
              <a:rPr sz="2250" spc="-9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150" dirty="0">
                <a:solidFill>
                  <a:srgbClr val="D08B03"/>
                </a:solidFill>
                <a:latin typeface="Arial"/>
                <a:cs typeface="Arial"/>
              </a:rPr>
              <a:t>пятница</a:t>
            </a:r>
            <a:r>
              <a:rPr sz="2350" b="1" spc="-3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00" spc="55" dirty="0">
                <a:solidFill>
                  <a:srgbClr val="D08B03"/>
                </a:solidFill>
                <a:latin typeface="Microsoft Sans Serif"/>
                <a:cs typeface="Microsoft Sans Serif"/>
              </a:rPr>
              <a:t>(</a:t>
            </a:r>
            <a:r>
              <a:rPr sz="2350" b="1" spc="55" dirty="0">
                <a:solidFill>
                  <a:srgbClr val="D08B03"/>
                </a:solidFill>
                <a:latin typeface="Arial"/>
                <a:cs typeface="Arial"/>
              </a:rPr>
              <a:t>день</a:t>
            </a:r>
            <a:r>
              <a:rPr sz="2350" b="1" spc="-2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25" dirty="0">
                <a:solidFill>
                  <a:srgbClr val="D08B03"/>
                </a:solidFill>
                <a:latin typeface="Arial"/>
                <a:cs typeface="Arial"/>
              </a:rPr>
              <a:t>смерти</a:t>
            </a:r>
            <a:r>
              <a:rPr sz="2350" b="1" spc="-3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55" dirty="0">
                <a:solidFill>
                  <a:srgbClr val="D08B03"/>
                </a:solidFill>
                <a:latin typeface="Arial"/>
                <a:cs typeface="Arial"/>
              </a:rPr>
              <a:t>мужа</a:t>
            </a:r>
            <a:r>
              <a:rPr sz="2300" spc="155" dirty="0">
                <a:solidFill>
                  <a:srgbClr val="D08B03"/>
                </a:solidFill>
                <a:latin typeface="Microsoft Sans Serif"/>
                <a:cs typeface="Microsoft Sans Serif"/>
              </a:rPr>
              <a:t>) </a:t>
            </a:r>
            <a:r>
              <a:rPr sz="2300" spc="-600" dirty="0">
                <a:solidFill>
                  <a:srgbClr val="D08B03"/>
                </a:solidFill>
                <a:latin typeface="Microsoft Sans Serif"/>
                <a:cs typeface="Microsoft Sans Serif"/>
              </a:rPr>
              <a:t> </a:t>
            </a:r>
            <a:r>
              <a:rPr sz="2350" b="1" spc="85" dirty="0">
                <a:solidFill>
                  <a:srgbClr val="D08B03"/>
                </a:solidFill>
                <a:latin typeface="Arial"/>
                <a:cs typeface="Arial"/>
              </a:rPr>
              <a:t>навсегда</a:t>
            </a:r>
            <a:r>
              <a:rPr sz="2350" b="1" spc="9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70" dirty="0">
                <a:solidFill>
                  <a:srgbClr val="D08B03"/>
                </a:solidFill>
                <a:latin typeface="Arial"/>
                <a:cs typeface="Arial"/>
              </a:rPr>
              <a:t>стала</a:t>
            </a:r>
            <a:r>
              <a:rPr sz="2350" b="1" spc="7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55" dirty="0">
                <a:solidFill>
                  <a:srgbClr val="D08B03"/>
                </a:solidFill>
                <a:latin typeface="Arial"/>
                <a:cs typeface="Arial"/>
              </a:rPr>
              <a:t>для</a:t>
            </a:r>
            <a:r>
              <a:rPr sz="2350" b="1" spc="6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14" dirty="0">
                <a:solidFill>
                  <a:srgbClr val="D08B03"/>
                </a:solidFill>
                <a:latin typeface="Arial"/>
                <a:cs typeface="Arial"/>
              </a:rPr>
              <a:t>нее</a:t>
            </a:r>
            <a:r>
              <a:rPr sz="2350" b="1" spc="12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85" dirty="0">
                <a:solidFill>
                  <a:srgbClr val="D08B03"/>
                </a:solidFill>
                <a:latin typeface="Arial"/>
                <a:cs typeface="Arial"/>
              </a:rPr>
              <a:t>траурной</a:t>
            </a:r>
            <a:r>
              <a:rPr sz="2250" spc="85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r>
              <a:rPr sz="2250" spc="9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90" dirty="0">
                <a:solidFill>
                  <a:srgbClr val="D08B03"/>
                </a:solidFill>
                <a:latin typeface="Arial"/>
                <a:cs typeface="Arial"/>
              </a:rPr>
              <a:t>До</a:t>
            </a:r>
            <a:r>
              <a:rPr sz="2350" b="1" spc="9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60" dirty="0">
                <a:solidFill>
                  <a:srgbClr val="D08B03"/>
                </a:solidFill>
                <a:latin typeface="Arial"/>
                <a:cs typeface="Arial"/>
              </a:rPr>
              <a:t>конца </a:t>
            </a:r>
            <a:r>
              <a:rPr sz="2350" b="1" spc="-6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45" dirty="0">
                <a:solidFill>
                  <a:srgbClr val="D08B03"/>
                </a:solidFill>
                <a:latin typeface="Arial"/>
                <a:cs typeface="Arial"/>
              </a:rPr>
              <a:t>жизни </a:t>
            </a:r>
            <a:r>
              <a:rPr sz="2350" b="1" spc="85" dirty="0">
                <a:solidFill>
                  <a:srgbClr val="D08B03"/>
                </a:solidFill>
                <a:latin typeface="Arial"/>
                <a:cs typeface="Arial"/>
              </a:rPr>
              <a:t>Гончарова </a:t>
            </a:r>
            <a:r>
              <a:rPr sz="2350" b="1" spc="160" dirty="0">
                <a:solidFill>
                  <a:srgbClr val="D08B03"/>
                </a:solidFill>
                <a:latin typeface="Arial"/>
                <a:cs typeface="Arial"/>
              </a:rPr>
              <a:t>никуда </a:t>
            </a:r>
            <a:r>
              <a:rPr sz="2350" b="1" spc="125" dirty="0">
                <a:solidFill>
                  <a:srgbClr val="D08B03"/>
                </a:solidFill>
                <a:latin typeface="Arial"/>
                <a:cs typeface="Arial"/>
              </a:rPr>
              <a:t>не выезжала </a:t>
            </a:r>
            <a:r>
              <a:rPr sz="2350" b="1" spc="50" dirty="0">
                <a:solidFill>
                  <a:srgbClr val="D08B03"/>
                </a:solidFill>
                <a:latin typeface="Arial"/>
                <a:cs typeface="Arial"/>
              </a:rPr>
              <a:t>в </a:t>
            </a:r>
            <a:r>
              <a:rPr sz="2350" b="1" spc="70" dirty="0">
                <a:solidFill>
                  <a:srgbClr val="D08B03"/>
                </a:solidFill>
                <a:latin typeface="Arial"/>
                <a:cs typeface="Arial"/>
              </a:rPr>
              <a:t>этот </a:t>
            </a:r>
            <a:r>
              <a:rPr sz="2350" b="1" spc="7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85" dirty="0">
                <a:solidFill>
                  <a:srgbClr val="D08B03"/>
                </a:solidFill>
                <a:latin typeface="Arial"/>
                <a:cs typeface="Arial"/>
              </a:rPr>
              <a:t>день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70" dirty="0">
                <a:solidFill>
                  <a:srgbClr val="D08B03"/>
                </a:solidFill>
                <a:latin typeface="Arial"/>
                <a:cs typeface="Arial"/>
              </a:rPr>
              <a:t>и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55" dirty="0">
                <a:solidFill>
                  <a:srgbClr val="D08B03"/>
                </a:solidFill>
                <a:latin typeface="Arial"/>
                <a:cs typeface="Arial"/>
              </a:rPr>
              <a:t>никого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25" dirty="0">
                <a:solidFill>
                  <a:srgbClr val="D08B03"/>
                </a:solidFill>
                <a:latin typeface="Arial"/>
                <a:cs typeface="Arial"/>
              </a:rPr>
              <a:t>не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30" dirty="0">
                <a:solidFill>
                  <a:srgbClr val="D08B03"/>
                </a:solidFill>
                <a:latin typeface="Arial"/>
                <a:cs typeface="Arial"/>
              </a:rPr>
              <a:t>принимала</a:t>
            </a:r>
            <a:r>
              <a:rPr sz="2250" spc="130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endParaRPr sz="2250">
              <a:latin typeface="Lucida Sans Unicode"/>
              <a:cs typeface="Lucida Sans Unicode"/>
            </a:endParaRPr>
          </a:p>
          <a:p>
            <a:pPr marL="527050" marR="8117840" algn="just">
              <a:lnSpc>
                <a:spcPct val="116700"/>
              </a:lnSpc>
              <a:spcBef>
                <a:spcPts val="5"/>
              </a:spcBef>
            </a:pPr>
            <a:r>
              <a:rPr sz="2350" b="1" spc="135" dirty="0">
                <a:solidFill>
                  <a:srgbClr val="D08B03"/>
                </a:solidFill>
                <a:latin typeface="Arial"/>
                <a:cs typeface="Arial"/>
              </a:rPr>
              <a:t>Император</a:t>
            </a:r>
            <a:r>
              <a:rPr sz="2350" b="1" spc="1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30" dirty="0">
                <a:solidFill>
                  <a:srgbClr val="D08B03"/>
                </a:solidFill>
                <a:latin typeface="Arial"/>
                <a:cs typeface="Arial"/>
              </a:rPr>
              <a:t>заплатил</a:t>
            </a:r>
            <a:r>
              <a:rPr sz="2350" b="1" spc="1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14" dirty="0">
                <a:solidFill>
                  <a:srgbClr val="D08B03"/>
                </a:solidFill>
                <a:latin typeface="Arial"/>
                <a:cs typeface="Arial"/>
              </a:rPr>
              <a:t>долги</a:t>
            </a:r>
            <a:r>
              <a:rPr sz="2350" b="1" spc="12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50" dirty="0">
                <a:solidFill>
                  <a:srgbClr val="D08B03"/>
                </a:solidFill>
                <a:latin typeface="Arial"/>
                <a:cs typeface="Arial"/>
              </a:rPr>
              <a:t>поэта</a:t>
            </a:r>
            <a:r>
              <a:rPr sz="2250" spc="50" dirty="0">
                <a:solidFill>
                  <a:srgbClr val="D08B03"/>
                </a:solidFill>
                <a:latin typeface="Lucida Sans Unicode"/>
                <a:cs typeface="Lucida Sans Unicode"/>
              </a:rPr>
              <a:t>,</a:t>
            </a:r>
            <a:r>
              <a:rPr sz="2250" spc="5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150" dirty="0">
                <a:solidFill>
                  <a:srgbClr val="D08B03"/>
                </a:solidFill>
                <a:latin typeface="Arial"/>
                <a:cs typeface="Arial"/>
              </a:rPr>
              <a:t>назначил </a:t>
            </a:r>
            <a:r>
              <a:rPr sz="2350" b="1" spc="-6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35" dirty="0">
                <a:solidFill>
                  <a:srgbClr val="D08B03"/>
                </a:solidFill>
                <a:latin typeface="Arial"/>
                <a:cs typeface="Arial"/>
              </a:rPr>
              <a:t>пенсии</a:t>
            </a:r>
            <a:r>
              <a:rPr sz="235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60" dirty="0">
                <a:solidFill>
                  <a:srgbClr val="D08B03"/>
                </a:solidFill>
                <a:latin typeface="Arial"/>
                <a:cs typeface="Arial"/>
              </a:rPr>
              <a:t>вдове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70" dirty="0">
                <a:solidFill>
                  <a:srgbClr val="D08B03"/>
                </a:solidFill>
                <a:latin typeface="Arial"/>
                <a:cs typeface="Arial"/>
              </a:rPr>
              <a:t>и</a:t>
            </a:r>
            <a:r>
              <a:rPr sz="235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90" dirty="0">
                <a:solidFill>
                  <a:srgbClr val="D08B03"/>
                </a:solidFill>
                <a:latin typeface="Arial"/>
                <a:cs typeface="Arial"/>
              </a:rPr>
              <a:t>дочерям</a:t>
            </a:r>
            <a:r>
              <a:rPr sz="2250" spc="90" dirty="0">
                <a:solidFill>
                  <a:srgbClr val="D08B03"/>
                </a:solidFill>
                <a:latin typeface="Lucida Sans Unicode"/>
                <a:cs typeface="Lucida Sans Unicode"/>
              </a:rPr>
              <a:t>,</a:t>
            </a:r>
            <a:r>
              <a:rPr sz="2250" spc="-10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75" dirty="0">
                <a:solidFill>
                  <a:srgbClr val="D08B03"/>
                </a:solidFill>
                <a:latin typeface="Arial"/>
                <a:cs typeface="Arial"/>
              </a:rPr>
              <a:t>сыновей</a:t>
            </a:r>
            <a:r>
              <a:rPr sz="2350" b="1" spc="-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95" dirty="0">
                <a:solidFill>
                  <a:srgbClr val="D08B03"/>
                </a:solidFill>
                <a:latin typeface="Arial"/>
                <a:cs typeface="Arial"/>
              </a:rPr>
              <a:t>определил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50" dirty="0">
                <a:solidFill>
                  <a:srgbClr val="D08B03"/>
                </a:solidFill>
                <a:latin typeface="Arial"/>
                <a:cs typeface="Arial"/>
              </a:rPr>
              <a:t>в </a:t>
            </a:r>
            <a:r>
              <a:rPr sz="2350" b="1" spc="-6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29" dirty="0">
                <a:solidFill>
                  <a:srgbClr val="D08B03"/>
                </a:solidFill>
                <a:latin typeface="Arial"/>
                <a:cs typeface="Arial"/>
              </a:rPr>
              <a:t>пажи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70" dirty="0">
                <a:solidFill>
                  <a:srgbClr val="D08B03"/>
                </a:solidFill>
                <a:latin typeface="Arial"/>
                <a:cs typeface="Arial"/>
              </a:rPr>
              <a:t>и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80" dirty="0">
                <a:solidFill>
                  <a:srgbClr val="D08B03"/>
                </a:solidFill>
                <a:latin typeface="Arial"/>
                <a:cs typeface="Arial"/>
              </a:rPr>
              <a:t>выделил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65" dirty="0">
                <a:solidFill>
                  <a:srgbClr val="D08B03"/>
                </a:solidFill>
                <a:latin typeface="Arial"/>
                <a:cs typeface="Arial"/>
              </a:rPr>
              <a:t>им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00" dirty="0">
                <a:solidFill>
                  <a:srgbClr val="D08B03"/>
                </a:solidFill>
                <a:latin typeface="Arial"/>
                <a:cs typeface="Arial"/>
              </a:rPr>
              <a:t>содержание</a:t>
            </a:r>
            <a:r>
              <a:rPr sz="2250" spc="100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endParaRPr sz="2250">
              <a:latin typeface="Lucida Sans Unicode"/>
              <a:cs typeface="Lucida Sans Unicode"/>
            </a:endParaRPr>
          </a:p>
          <a:p>
            <a:pPr marL="527050" marR="8120380" algn="just">
              <a:lnSpc>
                <a:spcPct val="116700"/>
              </a:lnSpc>
            </a:pPr>
            <a:r>
              <a:rPr sz="2350" b="1" spc="95" dirty="0">
                <a:solidFill>
                  <a:srgbClr val="D08B03"/>
                </a:solidFill>
                <a:latin typeface="Arial"/>
                <a:cs typeface="Arial"/>
              </a:rPr>
              <a:t>Дантес</a:t>
            </a:r>
            <a:r>
              <a:rPr sz="2350" b="1" spc="10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5" dirty="0">
                <a:solidFill>
                  <a:srgbClr val="D08B03"/>
                </a:solidFill>
                <a:latin typeface="Arial"/>
                <a:cs typeface="Arial"/>
              </a:rPr>
              <a:t>был</a:t>
            </a:r>
            <a:r>
              <a:rPr sz="2350" b="1" spc="3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45" dirty="0">
                <a:solidFill>
                  <a:srgbClr val="D08B03"/>
                </a:solidFill>
                <a:latin typeface="Arial"/>
                <a:cs typeface="Arial"/>
              </a:rPr>
              <a:t>выслан</a:t>
            </a:r>
            <a:r>
              <a:rPr sz="2350" b="1" spc="5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10" dirty="0">
                <a:solidFill>
                  <a:srgbClr val="D08B03"/>
                </a:solidFill>
                <a:latin typeface="Arial"/>
                <a:cs typeface="Arial"/>
              </a:rPr>
              <a:t>из</a:t>
            </a:r>
            <a:r>
              <a:rPr sz="2350" b="1" spc="21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35" dirty="0">
                <a:solidFill>
                  <a:srgbClr val="D08B03"/>
                </a:solidFill>
                <a:latin typeface="Arial"/>
                <a:cs typeface="Arial"/>
              </a:rPr>
              <a:t>России</a:t>
            </a:r>
            <a:r>
              <a:rPr sz="2250" spc="35" dirty="0">
                <a:solidFill>
                  <a:srgbClr val="D08B03"/>
                </a:solidFill>
                <a:latin typeface="Lucida Sans Unicode"/>
                <a:cs typeface="Lucida Sans Unicode"/>
              </a:rPr>
              <a:t>,</a:t>
            </a:r>
            <a:r>
              <a:rPr sz="2250" spc="78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90" dirty="0">
                <a:solidFill>
                  <a:srgbClr val="D08B03"/>
                </a:solidFill>
                <a:latin typeface="Arial"/>
                <a:cs typeface="Arial"/>
              </a:rPr>
              <a:t>барона </a:t>
            </a:r>
            <a:r>
              <a:rPr sz="2350" b="1" spc="9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40" dirty="0">
                <a:solidFill>
                  <a:srgbClr val="D08B03"/>
                </a:solidFill>
                <a:latin typeface="Arial"/>
                <a:cs typeface="Arial"/>
              </a:rPr>
              <a:t>Геккерна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35" dirty="0">
                <a:solidFill>
                  <a:srgbClr val="D08B03"/>
                </a:solidFill>
                <a:latin typeface="Arial"/>
                <a:cs typeface="Arial"/>
              </a:rPr>
              <a:t>император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75" dirty="0">
                <a:solidFill>
                  <a:srgbClr val="D08B03"/>
                </a:solidFill>
                <a:latin typeface="Arial"/>
                <a:cs typeface="Arial"/>
              </a:rPr>
              <a:t>попросил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55" dirty="0">
                <a:solidFill>
                  <a:srgbClr val="D08B03"/>
                </a:solidFill>
                <a:latin typeface="Arial"/>
                <a:cs typeface="Arial"/>
              </a:rPr>
              <a:t>уехать</a:t>
            </a:r>
            <a:r>
              <a:rPr sz="2250" spc="55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endParaRPr sz="2250">
              <a:latin typeface="Lucida Sans Unicode"/>
              <a:cs typeface="Lucida Sans Unicode"/>
            </a:endParaRPr>
          </a:p>
          <a:p>
            <a:pPr marL="527050" marR="8122284" algn="just">
              <a:lnSpc>
                <a:spcPct val="116700"/>
              </a:lnSpc>
            </a:pPr>
            <a:r>
              <a:rPr sz="2350" b="1" spc="100" dirty="0">
                <a:solidFill>
                  <a:srgbClr val="D08B03"/>
                </a:solidFill>
                <a:latin typeface="Arial"/>
                <a:cs typeface="Arial"/>
              </a:rPr>
              <a:t>Секундант</a:t>
            </a:r>
            <a:r>
              <a:rPr sz="2350" b="1" spc="10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85" dirty="0">
                <a:solidFill>
                  <a:srgbClr val="D08B03"/>
                </a:solidFill>
                <a:latin typeface="Arial"/>
                <a:cs typeface="Arial"/>
              </a:rPr>
              <a:t>Пушкина</a:t>
            </a:r>
            <a:r>
              <a:rPr sz="2350" b="1" spc="19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40" dirty="0">
                <a:solidFill>
                  <a:srgbClr val="D08B03"/>
                </a:solidFill>
                <a:latin typeface="Arial"/>
                <a:cs typeface="Arial"/>
              </a:rPr>
              <a:t>на</a:t>
            </a:r>
            <a:r>
              <a:rPr sz="2350" b="1" spc="14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70" dirty="0">
                <a:solidFill>
                  <a:srgbClr val="D08B03"/>
                </a:solidFill>
                <a:latin typeface="Arial"/>
                <a:cs typeface="Arial"/>
              </a:rPr>
              <a:t>дуэли</a:t>
            </a:r>
            <a:r>
              <a:rPr sz="2350" b="1" spc="7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-85" dirty="0">
                <a:solidFill>
                  <a:srgbClr val="D08B03"/>
                </a:solidFill>
                <a:latin typeface="Arial"/>
                <a:cs typeface="Arial"/>
              </a:rPr>
              <a:t>с</a:t>
            </a:r>
            <a:r>
              <a:rPr sz="2350" b="1" spc="-8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10" dirty="0">
                <a:solidFill>
                  <a:srgbClr val="D08B03"/>
                </a:solidFill>
                <a:latin typeface="Arial"/>
                <a:cs typeface="Arial"/>
              </a:rPr>
              <a:t>Дантесом </a:t>
            </a:r>
            <a:r>
              <a:rPr sz="2350" b="1" spc="114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75" dirty="0">
                <a:solidFill>
                  <a:srgbClr val="D08B03"/>
                </a:solidFill>
                <a:latin typeface="Arial"/>
                <a:cs typeface="Arial"/>
              </a:rPr>
              <a:t>Данзас</a:t>
            </a:r>
            <a:r>
              <a:rPr sz="2250" spc="75" dirty="0">
                <a:solidFill>
                  <a:srgbClr val="D08B03"/>
                </a:solidFill>
                <a:latin typeface="Lucida Sans Unicode"/>
                <a:cs typeface="Lucida Sans Unicode"/>
              </a:rPr>
              <a:t>,</a:t>
            </a:r>
            <a:r>
              <a:rPr sz="2250" spc="8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95" dirty="0">
                <a:solidFill>
                  <a:srgbClr val="D08B03"/>
                </a:solidFill>
                <a:latin typeface="Arial"/>
                <a:cs typeface="Arial"/>
              </a:rPr>
              <a:t>он</a:t>
            </a:r>
            <a:r>
              <a:rPr sz="2350" b="1" spc="10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254" dirty="0">
                <a:solidFill>
                  <a:srgbClr val="D08B03"/>
                </a:solidFill>
                <a:latin typeface="Arial"/>
                <a:cs typeface="Arial"/>
              </a:rPr>
              <a:t>же</a:t>
            </a:r>
            <a:r>
              <a:rPr sz="2350" b="1" spc="26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14" dirty="0">
                <a:solidFill>
                  <a:srgbClr val="D08B03"/>
                </a:solidFill>
                <a:latin typeface="Arial"/>
                <a:cs typeface="Arial"/>
              </a:rPr>
              <a:t>главный</a:t>
            </a:r>
            <a:r>
              <a:rPr sz="2350" b="1" spc="12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65" dirty="0">
                <a:solidFill>
                  <a:srgbClr val="D08B03"/>
                </a:solidFill>
                <a:latin typeface="Arial"/>
                <a:cs typeface="Arial"/>
              </a:rPr>
              <a:t>свидетель</a:t>
            </a:r>
            <a:r>
              <a:rPr sz="2250" spc="65" dirty="0">
                <a:solidFill>
                  <a:srgbClr val="D08B03"/>
                </a:solidFill>
                <a:latin typeface="Lucida Sans Unicode"/>
                <a:cs typeface="Lucida Sans Unicode"/>
              </a:rPr>
              <a:t>,</a:t>
            </a:r>
            <a:r>
              <a:rPr sz="2250" spc="7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25" dirty="0">
                <a:solidFill>
                  <a:srgbClr val="D08B03"/>
                </a:solidFill>
                <a:latin typeface="Arial"/>
                <a:cs typeface="Arial"/>
              </a:rPr>
              <a:t>был </a:t>
            </a:r>
            <a:r>
              <a:rPr sz="2350" b="1" spc="3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80" dirty="0">
                <a:solidFill>
                  <a:srgbClr val="D08B03"/>
                </a:solidFill>
                <a:latin typeface="Arial"/>
                <a:cs typeface="Arial"/>
              </a:rPr>
              <a:t>арестован</a:t>
            </a:r>
            <a:r>
              <a:rPr sz="2350" b="1" spc="-40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350" b="1" spc="140" dirty="0">
                <a:solidFill>
                  <a:srgbClr val="D08B03"/>
                </a:solidFill>
                <a:latin typeface="Arial"/>
                <a:cs typeface="Arial"/>
              </a:rPr>
              <a:t>на</a:t>
            </a:r>
            <a:r>
              <a:rPr sz="2350" b="1" spc="-35" dirty="0">
                <a:solidFill>
                  <a:srgbClr val="D08B03"/>
                </a:solidFill>
                <a:latin typeface="Arial"/>
                <a:cs typeface="Arial"/>
              </a:rPr>
              <a:t> </a:t>
            </a:r>
            <a:r>
              <a:rPr sz="2250" spc="120" dirty="0">
                <a:solidFill>
                  <a:srgbClr val="D08B03"/>
                </a:solidFill>
                <a:latin typeface="Lucida Sans Unicode"/>
                <a:cs typeface="Lucida Sans Unicode"/>
              </a:rPr>
              <a:t>2</a:t>
            </a:r>
            <a:r>
              <a:rPr sz="2250" spc="-9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2350" b="1" spc="70" dirty="0">
                <a:solidFill>
                  <a:srgbClr val="D08B03"/>
                </a:solidFill>
                <a:latin typeface="Arial"/>
                <a:cs typeface="Arial"/>
              </a:rPr>
              <a:t>месяца</a:t>
            </a:r>
            <a:r>
              <a:rPr sz="2250" spc="70" dirty="0">
                <a:solidFill>
                  <a:srgbClr val="D08B03"/>
                </a:solidFill>
                <a:latin typeface="Lucida Sans Unicode"/>
                <a:cs typeface="Lucida Sans Unicode"/>
              </a:rPr>
              <a:t>.</a:t>
            </a:r>
            <a:endParaRPr sz="22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97037" y="2476505"/>
            <a:ext cx="142875" cy="1428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925302" y="2176151"/>
            <a:ext cx="15084425" cy="5835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7005">
              <a:lnSpc>
                <a:spcPct val="115500"/>
              </a:lnSpc>
              <a:spcBef>
                <a:spcPts val="100"/>
              </a:spcBef>
            </a:pP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Александр </a:t>
            </a:r>
            <a:r>
              <a:rPr sz="3300" b="1" spc="250" dirty="0">
                <a:solidFill>
                  <a:srgbClr val="87805E"/>
                </a:solidFill>
                <a:latin typeface="Arial"/>
                <a:cs typeface="Arial"/>
              </a:rPr>
              <a:t>Пушкин </a:t>
            </a:r>
            <a:r>
              <a:rPr sz="3300" b="1" spc="180" dirty="0">
                <a:solidFill>
                  <a:srgbClr val="87805E"/>
                </a:solidFill>
                <a:latin typeface="Arial"/>
                <a:cs typeface="Arial"/>
              </a:rPr>
              <a:t>помнил </a:t>
            </a:r>
            <a:r>
              <a:rPr sz="3300" b="1" spc="5" dirty="0">
                <a:solidFill>
                  <a:srgbClr val="87805E"/>
                </a:solidFill>
                <a:latin typeface="Arial"/>
                <a:cs typeface="Arial"/>
              </a:rPr>
              <a:t>себя </a:t>
            </a:r>
            <a:r>
              <a:rPr sz="3300" b="1" spc="-140" dirty="0">
                <a:solidFill>
                  <a:srgbClr val="87805E"/>
                </a:solidFill>
                <a:latin typeface="Arial"/>
                <a:cs typeface="Arial"/>
              </a:rPr>
              <a:t>с </a:t>
            </a: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возраста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четырёх 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лет</a:t>
            </a:r>
            <a:r>
              <a:rPr sz="3100" spc="45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3100" spc="5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25" dirty="0">
                <a:solidFill>
                  <a:srgbClr val="87805E"/>
                </a:solidFill>
                <a:latin typeface="Arial"/>
                <a:cs typeface="Arial"/>
              </a:rPr>
              <a:t>Интересно </a:t>
            </a:r>
            <a:r>
              <a:rPr sz="3300" b="1" spc="160" dirty="0">
                <a:solidFill>
                  <a:srgbClr val="87805E"/>
                </a:solidFill>
                <a:latin typeface="Arial"/>
                <a:cs typeface="Arial"/>
              </a:rPr>
              <a:t>произошла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первая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встреча </a:t>
            </a:r>
            <a:r>
              <a:rPr sz="3300" b="1" spc="80" dirty="0">
                <a:solidFill>
                  <a:srgbClr val="87805E"/>
                </a:solidFill>
                <a:latin typeface="Arial"/>
                <a:cs typeface="Arial"/>
              </a:rPr>
              <a:t>поэта 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 </a:t>
            </a:r>
            <a:r>
              <a:rPr sz="3300" b="1" spc="165" dirty="0">
                <a:solidFill>
                  <a:srgbClr val="87805E"/>
                </a:solidFill>
                <a:latin typeface="Arial"/>
                <a:cs typeface="Arial"/>
              </a:rPr>
              <a:t>императора </a:t>
            </a:r>
            <a:r>
              <a:rPr sz="3300" b="1" spc="17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Александра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100" spc="-35" dirty="0">
                <a:solidFill>
                  <a:srgbClr val="87805E"/>
                </a:solidFill>
                <a:latin typeface="Lucida Sans Unicode"/>
                <a:cs typeface="Lucida Sans Unicode"/>
              </a:rPr>
              <a:t>I.</a:t>
            </a:r>
            <a:r>
              <a:rPr sz="3100" spc="-12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Будучи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0" dirty="0">
                <a:solidFill>
                  <a:srgbClr val="87805E"/>
                </a:solidFill>
                <a:latin typeface="Arial"/>
                <a:cs typeface="Arial"/>
              </a:rPr>
              <a:t>ребёнком</a:t>
            </a:r>
            <a:r>
              <a:rPr sz="3100" spc="13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250" dirty="0">
                <a:solidFill>
                  <a:srgbClr val="87805E"/>
                </a:solidFill>
                <a:latin typeface="Arial"/>
                <a:cs typeface="Arial"/>
              </a:rPr>
              <a:t>Пушкин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00" dirty="0">
                <a:solidFill>
                  <a:srgbClr val="87805E"/>
                </a:solidFill>
                <a:latin typeface="Arial"/>
                <a:cs typeface="Arial"/>
              </a:rPr>
              <a:t>решил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прогуляться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чуть </a:t>
            </a:r>
            <a:r>
              <a:rPr sz="3300" b="1" spc="-90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" dirty="0">
                <a:solidFill>
                  <a:srgbClr val="87805E"/>
                </a:solidFill>
                <a:latin typeface="Arial"/>
                <a:cs typeface="Arial"/>
              </a:rPr>
              <a:t>было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0" dirty="0">
                <a:solidFill>
                  <a:srgbClr val="87805E"/>
                </a:solidFill>
                <a:latin typeface="Arial"/>
                <a:cs typeface="Arial"/>
              </a:rPr>
              <a:t>не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попал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под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колёса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императора</a:t>
            </a:r>
            <a:r>
              <a:rPr sz="3100" spc="13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00">
              <a:latin typeface="Lucida Sans Unicode"/>
              <a:cs typeface="Lucida Sans Unicode"/>
            </a:endParaRPr>
          </a:p>
          <a:p>
            <a:pPr marL="12700" marR="5080">
              <a:lnSpc>
                <a:spcPct val="115500"/>
              </a:lnSpc>
            </a:pPr>
            <a:r>
              <a:rPr sz="3300" b="1" spc="-170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445" dirty="0">
                <a:solidFill>
                  <a:srgbClr val="87805E"/>
                </a:solidFill>
                <a:latin typeface="Arial"/>
                <a:cs typeface="Arial"/>
              </a:rPr>
              <a:t>ш</a:t>
            </a:r>
            <a:r>
              <a:rPr sz="3300" b="1" spc="390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330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30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3300" b="1" spc="-5" dirty="0">
                <a:solidFill>
                  <a:srgbClr val="87805E"/>
                </a:solidFill>
                <a:latin typeface="Arial"/>
                <a:cs typeface="Arial"/>
              </a:rPr>
              <a:t>ь</a:t>
            </a:r>
            <a:r>
              <a:rPr sz="3300" b="1" spc="190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3300" b="1" spc="-15" dirty="0">
                <a:solidFill>
                  <a:srgbClr val="87805E"/>
                </a:solidFill>
                <a:latin typeface="Arial"/>
                <a:cs typeface="Arial"/>
              </a:rPr>
              <a:t>ы</a:t>
            </a:r>
            <a:r>
              <a:rPr sz="3300" b="1" spc="70" dirty="0">
                <a:solidFill>
                  <a:srgbClr val="87805E"/>
                </a:solidFill>
                <a:latin typeface="Arial"/>
                <a:cs typeface="Arial"/>
              </a:rPr>
              <a:t>х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90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330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300" b="1" spc="-140" dirty="0">
                <a:solidFill>
                  <a:srgbClr val="87805E"/>
                </a:solidFill>
                <a:latin typeface="Arial"/>
                <a:cs typeface="Arial"/>
              </a:rPr>
              <a:t>сс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300" b="1" spc="70" dirty="0">
                <a:solidFill>
                  <a:srgbClr val="87805E"/>
                </a:solidFill>
                <a:latin typeface="Arial"/>
                <a:cs typeface="Arial"/>
              </a:rPr>
              <a:t>х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330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300" b="1" spc="-135" dirty="0">
                <a:solidFill>
                  <a:srgbClr val="87805E"/>
                </a:solidFill>
                <a:latin typeface="Arial"/>
                <a:cs typeface="Arial"/>
              </a:rPr>
              <a:t>э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90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" dirty="0">
                <a:solidFill>
                  <a:srgbClr val="87805E"/>
                </a:solidFill>
                <a:latin typeface="Arial"/>
                <a:cs typeface="Arial"/>
              </a:rPr>
              <a:t>б</a:t>
            </a:r>
            <a:r>
              <a:rPr sz="330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-140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300" b="1" spc="30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70" dirty="0">
                <a:solidFill>
                  <a:srgbClr val="87805E"/>
                </a:solidFill>
                <a:latin typeface="Arial"/>
                <a:cs typeface="Arial"/>
              </a:rPr>
              <a:t>х</a:t>
            </a:r>
            <a:r>
              <a:rPr sz="330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300" b="1" spc="70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3300" b="1" spc="2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300" b="1" spc="445" dirty="0">
                <a:solidFill>
                  <a:srgbClr val="87805E"/>
                </a:solidFill>
                <a:latin typeface="Arial"/>
                <a:cs typeface="Arial"/>
              </a:rPr>
              <a:t>ш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340" dirty="0">
                <a:solidFill>
                  <a:srgbClr val="87805E"/>
                </a:solidFill>
                <a:latin typeface="Arial"/>
                <a:cs typeface="Arial"/>
              </a:rPr>
              <a:t>м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90" dirty="0">
                <a:solidFill>
                  <a:srgbClr val="87805E"/>
                </a:solidFill>
                <a:latin typeface="Arial"/>
                <a:cs typeface="Arial"/>
              </a:rPr>
              <a:t>зн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300" b="1" spc="190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30" dirty="0">
                <a:solidFill>
                  <a:srgbClr val="87805E"/>
                </a:solidFill>
                <a:latin typeface="Arial"/>
                <a:cs typeface="Arial"/>
              </a:rPr>
              <a:t>я</a:t>
            </a:r>
            <a:r>
              <a:rPr sz="3300" b="1" spc="340" dirty="0">
                <a:solidFill>
                  <a:srgbClr val="87805E"/>
                </a:solidFill>
                <a:latin typeface="Arial"/>
                <a:cs typeface="Arial"/>
              </a:rPr>
              <a:t>м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20" dirty="0">
                <a:solidFill>
                  <a:srgbClr val="87805E"/>
                </a:solidFill>
                <a:latin typeface="Arial"/>
                <a:cs typeface="Arial"/>
              </a:rPr>
              <a:t>и  </a:t>
            </a:r>
            <a:r>
              <a:rPr sz="3300" b="1" spc="190" dirty="0">
                <a:solidFill>
                  <a:srgbClr val="87805E"/>
                </a:solidFill>
                <a:latin typeface="Arial"/>
                <a:cs typeface="Arial"/>
              </a:rPr>
              <a:t>оценками</a:t>
            </a:r>
            <a:r>
              <a:rPr sz="3100" spc="190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находился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среди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отстающих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учеников</a:t>
            </a:r>
            <a:r>
              <a:rPr sz="3100" spc="135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3300" b="1" spc="150" dirty="0">
                <a:solidFill>
                  <a:srgbClr val="87805E"/>
                </a:solidFill>
                <a:latin typeface="Arial"/>
                <a:cs typeface="Arial"/>
              </a:rPr>
              <a:t>Однако </a:t>
            </a:r>
            <a:r>
              <a:rPr sz="3300" b="1" spc="30" dirty="0">
                <a:solidFill>
                  <a:srgbClr val="87805E"/>
                </a:solidFill>
                <a:latin typeface="Arial"/>
                <a:cs typeface="Arial"/>
              </a:rPr>
              <a:t>это </a:t>
            </a:r>
            <a:r>
              <a:rPr sz="3300" b="1" spc="150" dirty="0">
                <a:solidFill>
                  <a:srgbClr val="87805E"/>
                </a:solidFill>
                <a:latin typeface="Arial"/>
                <a:cs typeface="Arial"/>
              </a:rPr>
              <a:t>не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60" dirty="0">
                <a:solidFill>
                  <a:srgbClr val="87805E"/>
                </a:solidFill>
                <a:latin typeface="Arial"/>
                <a:cs typeface="Arial"/>
              </a:rPr>
              <a:t>помешало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65" dirty="0">
                <a:solidFill>
                  <a:srgbClr val="87805E"/>
                </a:solidFill>
                <a:latin typeface="Arial"/>
                <a:cs typeface="Arial"/>
              </a:rPr>
              <a:t>ему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стать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полиглотом</a:t>
            </a:r>
            <a:r>
              <a:rPr sz="3100" spc="11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Писатель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знал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несколько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0" dirty="0">
                <a:solidFill>
                  <a:srgbClr val="87805E"/>
                </a:solidFill>
                <a:latin typeface="Arial"/>
                <a:cs typeface="Arial"/>
              </a:rPr>
              <a:t>языков</a:t>
            </a:r>
            <a:r>
              <a:rPr sz="3100" spc="80" dirty="0">
                <a:solidFill>
                  <a:srgbClr val="87805E"/>
                </a:solidFill>
                <a:latin typeface="Lucida Sans Unicode"/>
                <a:cs typeface="Lucida Sans Unicode"/>
              </a:rPr>
              <a:t>: </a:t>
            </a:r>
            <a:r>
              <a:rPr sz="3100" spc="-96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30" dirty="0">
                <a:solidFill>
                  <a:srgbClr val="87805E"/>
                </a:solidFill>
                <a:latin typeface="Arial"/>
                <a:cs typeface="Arial"/>
              </a:rPr>
              <a:t>французский</a:t>
            </a:r>
            <a:r>
              <a:rPr sz="3100" spc="13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220" dirty="0">
                <a:solidFill>
                  <a:srgbClr val="87805E"/>
                </a:solidFill>
                <a:latin typeface="Arial"/>
                <a:cs typeface="Arial"/>
              </a:rPr>
              <a:t>немецкий</a:t>
            </a:r>
            <a:r>
              <a:rPr sz="3100" spc="22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испанский</a:t>
            </a:r>
            <a:r>
              <a:rPr sz="3100" spc="155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60" dirty="0">
                <a:solidFill>
                  <a:srgbClr val="87805E"/>
                </a:solidFill>
                <a:latin typeface="Arial"/>
                <a:cs typeface="Arial"/>
              </a:rPr>
              <a:t>греческий</a:t>
            </a:r>
            <a:r>
              <a:rPr sz="3100" spc="16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70" dirty="0">
                <a:solidFill>
                  <a:srgbClr val="87805E"/>
                </a:solidFill>
                <a:latin typeface="Arial"/>
                <a:cs typeface="Arial"/>
              </a:rPr>
              <a:t>латинский</a:t>
            </a:r>
            <a:r>
              <a:rPr sz="3100" spc="17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00">
              <a:latin typeface="Lucida Sans Unicode"/>
              <a:cs typeface="Lucida Sans Unicode"/>
            </a:endParaRPr>
          </a:p>
          <a:p>
            <a:pPr marL="12700" marR="1342390">
              <a:lnSpc>
                <a:spcPct val="115500"/>
              </a:lnSpc>
            </a:pP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Поэт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рано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начал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писать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стихи</a:t>
            </a:r>
            <a:r>
              <a:rPr sz="3100" spc="11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00" spc="-12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-170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100" spc="275" dirty="0">
                <a:solidFill>
                  <a:srgbClr val="87805E"/>
                </a:solidFill>
                <a:latin typeface="Lucida Sans Unicode"/>
                <a:cs typeface="Lucida Sans Unicode"/>
              </a:rPr>
              <a:t>8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лет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он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90" dirty="0">
                <a:solidFill>
                  <a:srgbClr val="87805E"/>
                </a:solidFill>
                <a:latin typeface="Arial"/>
                <a:cs typeface="Arial"/>
              </a:rPr>
              <a:t>мог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писать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сложные </a:t>
            </a:r>
            <a:r>
              <a:rPr sz="3300" b="1" spc="-90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большие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60" dirty="0">
                <a:solidFill>
                  <a:srgbClr val="87805E"/>
                </a:solidFill>
                <a:latin typeface="Arial"/>
                <a:cs typeface="Arial"/>
              </a:rPr>
              <a:t>эпиграммы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70" dirty="0">
                <a:solidFill>
                  <a:srgbClr val="87805E"/>
                </a:solidFill>
                <a:latin typeface="Arial"/>
                <a:cs typeface="Arial"/>
              </a:rPr>
              <a:t>на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45" dirty="0">
                <a:solidFill>
                  <a:srgbClr val="87805E"/>
                </a:solidFill>
                <a:latin typeface="Arial"/>
                <a:cs typeface="Arial"/>
              </a:rPr>
              <a:t>иностранном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языке</a:t>
            </a:r>
            <a:r>
              <a:rPr sz="3100" spc="9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00">
              <a:latin typeface="Lucida Sans Unicode"/>
              <a:cs typeface="Lucida Sans Unicode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97037" y="3057530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97037" y="4800605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7037" y="7124705"/>
            <a:ext cx="142875" cy="142874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5970201" y="7960360"/>
            <a:ext cx="2318385" cy="2326640"/>
          </a:xfrm>
          <a:custGeom>
            <a:avLst/>
            <a:gdLst/>
            <a:ahLst/>
            <a:cxnLst/>
            <a:rect l="l" t="t" r="r" b="b"/>
            <a:pathLst>
              <a:path w="2318384" h="2326640">
                <a:moveTo>
                  <a:pt x="139725" y="1588890"/>
                </a:moveTo>
                <a:lnTo>
                  <a:pt x="102506" y="1574092"/>
                </a:lnTo>
                <a:lnTo>
                  <a:pt x="67687" y="1545216"/>
                </a:lnTo>
                <a:lnTo>
                  <a:pt x="43272" y="1508844"/>
                </a:lnTo>
                <a:lnTo>
                  <a:pt x="23495" y="1462783"/>
                </a:lnTo>
                <a:lnTo>
                  <a:pt x="9157" y="1410752"/>
                </a:lnTo>
                <a:lnTo>
                  <a:pt x="1058" y="1356470"/>
                </a:lnTo>
                <a:lnTo>
                  <a:pt x="0" y="1303653"/>
                </a:lnTo>
                <a:lnTo>
                  <a:pt x="6781" y="1256022"/>
                </a:lnTo>
                <a:lnTo>
                  <a:pt x="22204" y="1217295"/>
                </a:lnTo>
                <a:lnTo>
                  <a:pt x="48585" y="1173333"/>
                </a:lnTo>
                <a:lnTo>
                  <a:pt x="75294" y="1129193"/>
                </a:lnTo>
                <a:lnTo>
                  <a:pt x="102384" y="1084981"/>
                </a:lnTo>
                <a:lnTo>
                  <a:pt x="129906" y="1040801"/>
                </a:lnTo>
                <a:lnTo>
                  <a:pt x="157914" y="996758"/>
                </a:lnTo>
                <a:lnTo>
                  <a:pt x="186458" y="952957"/>
                </a:lnTo>
                <a:lnTo>
                  <a:pt x="215592" y="909503"/>
                </a:lnTo>
                <a:lnTo>
                  <a:pt x="245368" y="866502"/>
                </a:lnTo>
                <a:lnTo>
                  <a:pt x="275838" y="824057"/>
                </a:lnTo>
                <a:lnTo>
                  <a:pt x="307054" y="782273"/>
                </a:lnTo>
                <a:lnTo>
                  <a:pt x="339069" y="741256"/>
                </a:lnTo>
                <a:lnTo>
                  <a:pt x="371935" y="701111"/>
                </a:lnTo>
                <a:lnTo>
                  <a:pt x="405703" y="661942"/>
                </a:lnTo>
                <a:lnTo>
                  <a:pt x="440428" y="623854"/>
                </a:lnTo>
                <a:lnTo>
                  <a:pt x="476159" y="586952"/>
                </a:lnTo>
                <a:lnTo>
                  <a:pt x="512951" y="551342"/>
                </a:lnTo>
                <a:lnTo>
                  <a:pt x="550856" y="517127"/>
                </a:lnTo>
                <a:lnTo>
                  <a:pt x="659564" y="422395"/>
                </a:lnTo>
                <a:lnTo>
                  <a:pt x="696406" y="390842"/>
                </a:lnTo>
                <a:lnTo>
                  <a:pt x="733630" y="359546"/>
                </a:lnTo>
                <a:lnTo>
                  <a:pt x="771280" y="328652"/>
                </a:lnTo>
                <a:lnTo>
                  <a:pt x="809405" y="298306"/>
                </a:lnTo>
                <a:lnTo>
                  <a:pt x="848050" y="268657"/>
                </a:lnTo>
                <a:lnTo>
                  <a:pt x="887261" y="239849"/>
                </a:lnTo>
                <a:lnTo>
                  <a:pt x="927085" y="212028"/>
                </a:lnTo>
                <a:lnTo>
                  <a:pt x="967569" y="185343"/>
                </a:lnTo>
                <a:lnTo>
                  <a:pt x="1008759" y="159938"/>
                </a:lnTo>
                <a:lnTo>
                  <a:pt x="1050701" y="135960"/>
                </a:lnTo>
                <a:lnTo>
                  <a:pt x="1093443" y="113555"/>
                </a:lnTo>
                <a:lnTo>
                  <a:pt x="1137030" y="92870"/>
                </a:lnTo>
                <a:lnTo>
                  <a:pt x="1181508" y="74052"/>
                </a:lnTo>
                <a:lnTo>
                  <a:pt x="1226925" y="57246"/>
                </a:lnTo>
                <a:lnTo>
                  <a:pt x="1273327" y="42599"/>
                </a:lnTo>
                <a:lnTo>
                  <a:pt x="1320760" y="30257"/>
                </a:lnTo>
                <a:lnTo>
                  <a:pt x="1369271" y="20366"/>
                </a:lnTo>
                <a:lnTo>
                  <a:pt x="1418905" y="13074"/>
                </a:lnTo>
                <a:lnTo>
                  <a:pt x="1469711" y="8526"/>
                </a:lnTo>
                <a:lnTo>
                  <a:pt x="1570250" y="4679"/>
                </a:lnTo>
                <a:lnTo>
                  <a:pt x="1720958" y="1038"/>
                </a:lnTo>
                <a:lnTo>
                  <a:pt x="1871538" y="0"/>
                </a:lnTo>
                <a:lnTo>
                  <a:pt x="2021980" y="1616"/>
                </a:lnTo>
                <a:lnTo>
                  <a:pt x="2172275" y="5940"/>
                </a:lnTo>
                <a:lnTo>
                  <a:pt x="2317796" y="12778"/>
                </a:lnTo>
                <a:lnTo>
                  <a:pt x="2317796" y="509872"/>
                </a:lnTo>
                <a:lnTo>
                  <a:pt x="2246167" y="509655"/>
                </a:lnTo>
                <a:lnTo>
                  <a:pt x="2195703" y="508750"/>
                </a:lnTo>
                <a:lnTo>
                  <a:pt x="2145278" y="507248"/>
                </a:lnTo>
                <a:lnTo>
                  <a:pt x="2094884" y="505135"/>
                </a:lnTo>
                <a:lnTo>
                  <a:pt x="2044510" y="502397"/>
                </a:lnTo>
                <a:lnTo>
                  <a:pt x="1994149" y="499020"/>
                </a:lnTo>
                <a:lnTo>
                  <a:pt x="1890767" y="491270"/>
                </a:lnTo>
                <a:lnTo>
                  <a:pt x="1838759" y="489517"/>
                </a:lnTo>
                <a:lnTo>
                  <a:pt x="1787745" y="489698"/>
                </a:lnTo>
                <a:lnTo>
                  <a:pt x="1737706" y="491779"/>
                </a:lnTo>
                <a:lnTo>
                  <a:pt x="1688620" y="495724"/>
                </a:lnTo>
                <a:lnTo>
                  <a:pt x="1640467" y="501500"/>
                </a:lnTo>
                <a:lnTo>
                  <a:pt x="1593227" y="509072"/>
                </a:lnTo>
                <a:lnTo>
                  <a:pt x="1546879" y="518407"/>
                </a:lnTo>
                <a:lnTo>
                  <a:pt x="1501403" y="529469"/>
                </a:lnTo>
                <a:lnTo>
                  <a:pt x="1456780" y="542225"/>
                </a:lnTo>
                <a:lnTo>
                  <a:pt x="1412987" y="556640"/>
                </a:lnTo>
                <a:lnTo>
                  <a:pt x="1370006" y="572681"/>
                </a:lnTo>
                <a:lnTo>
                  <a:pt x="1327815" y="590313"/>
                </a:lnTo>
                <a:lnTo>
                  <a:pt x="1286395" y="609501"/>
                </a:lnTo>
                <a:lnTo>
                  <a:pt x="1245724" y="630212"/>
                </a:lnTo>
                <a:lnTo>
                  <a:pt x="1205783" y="652410"/>
                </a:lnTo>
                <a:lnTo>
                  <a:pt x="1166551" y="676063"/>
                </a:lnTo>
                <a:lnTo>
                  <a:pt x="1128009" y="701136"/>
                </a:lnTo>
                <a:lnTo>
                  <a:pt x="1090134" y="727593"/>
                </a:lnTo>
                <a:lnTo>
                  <a:pt x="1052908" y="755402"/>
                </a:lnTo>
                <a:lnTo>
                  <a:pt x="1016310" y="784528"/>
                </a:lnTo>
                <a:lnTo>
                  <a:pt x="980319" y="814937"/>
                </a:lnTo>
                <a:lnTo>
                  <a:pt x="944915" y="846594"/>
                </a:lnTo>
                <a:lnTo>
                  <a:pt x="910077" y="879465"/>
                </a:lnTo>
                <a:lnTo>
                  <a:pt x="875787" y="913517"/>
                </a:lnTo>
                <a:lnTo>
                  <a:pt x="842022" y="948714"/>
                </a:lnTo>
                <a:lnTo>
                  <a:pt x="808762" y="985022"/>
                </a:lnTo>
                <a:lnTo>
                  <a:pt x="775988" y="1022407"/>
                </a:lnTo>
                <a:lnTo>
                  <a:pt x="743679" y="1060836"/>
                </a:lnTo>
                <a:lnTo>
                  <a:pt x="711815" y="1100273"/>
                </a:lnTo>
                <a:lnTo>
                  <a:pt x="679575" y="1139711"/>
                </a:lnTo>
                <a:lnTo>
                  <a:pt x="646292" y="1178276"/>
                </a:lnTo>
                <a:lnTo>
                  <a:pt x="612178" y="1216137"/>
                </a:lnTo>
                <a:lnTo>
                  <a:pt x="577440" y="1253461"/>
                </a:lnTo>
                <a:lnTo>
                  <a:pt x="542289" y="1290419"/>
                </a:lnTo>
                <a:lnTo>
                  <a:pt x="471586" y="1363903"/>
                </a:lnTo>
                <a:lnTo>
                  <a:pt x="436452" y="1400767"/>
                </a:lnTo>
                <a:lnTo>
                  <a:pt x="401744" y="1437936"/>
                </a:lnTo>
                <a:lnTo>
                  <a:pt x="367670" y="1475580"/>
                </a:lnTo>
                <a:lnTo>
                  <a:pt x="333214" y="1510173"/>
                </a:lnTo>
                <a:lnTo>
                  <a:pt x="296254" y="1540711"/>
                </a:lnTo>
                <a:lnTo>
                  <a:pt x="257608" y="1565521"/>
                </a:lnTo>
                <a:lnTo>
                  <a:pt x="218093" y="1582934"/>
                </a:lnTo>
                <a:lnTo>
                  <a:pt x="178526" y="1591281"/>
                </a:lnTo>
                <a:lnTo>
                  <a:pt x="139725" y="1588890"/>
                </a:lnTo>
                <a:close/>
              </a:path>
              <a:path w="2318384" h="2326640">
                <a:moveTo>
                  <a:pt x="740498" y="2326639"/>
                </a:moveTo>
                <a:lnTo>
                  <a:pt x="770626" y="2280473"/>
                </a:lnTo>
                <a:lnTo>
                  <a:pt x="798267" y="2240382"/>
                </a:lnTo>
                <a:lnTo>
                  <a:pt x="826897" y="2200851"/>
                </a:lnTo>
                <a:lnTo>
                  <a:pt x="856541" y="2161895"/>
                </a:lnTo>
                <a:lnTo>
                  <a:pt x="887223" y="2123527"/>
                </a:lnTo>
                <a:lnTo>
                  <a:pt x="918969" y="2085758"/>
                </a:lnTo>
                <a:lnTo>
                  <a:pt x="951803" y="2048603"/>
                </a:lnTo>
                <a:lnTo>
                  <a:pt x="985749" y="2012073"/>
                </a:lnTo>
                <a:lnTo>
                  <a:pt x="1020832" y="1976182"/>
                </a:lnTo>
                <a:lnTo>
                  <a:pt x="1057077" y="1940942"/>
                </a:lnTo>
                <a:lnTo>
                  <a:pt x="1094508" y="1906366"/>
                </a:lnTo>
                <a:lnTo>
                  <a:pt x="1133149" y="1872467"/>
                </a:lnTo>
                <a:lnTo>
                  <a:pt x="1173027" y="1839259"/>
                </a:lnTo>
                <a:lnTo>
                  <a:pt x="1214164" y="1806752"/>
                </a:lnTo>
                <a:lnTo>
                  <a:pt x="1256127" y="1775270"/>
                </a:lnTo>
                <a:lnTo>
                  <a:pt x="1298521" y="1745092"/>
                </a:lnTo>
                <a:lnTo>
                  <a:pt x="1341335" y="1716197"/>
                </a:lnTo>
                <a:lnTo>
                  <a:pt x="1384559" y="1688563"/>
                </a:lnTo>
                <a:lnTo>
                  <a:pt x="1428181" y="1662171"/>
                </a:lnTo>
                <a:lnTo>
                  <a:pt x="1472191" y="1636998"/>
                </a:lnTo>
                <a:lnTo>
                  <a:pt x="1516578" y="1613023"/>
                </a:lnTo>
                <a:lnTo>
                  <a:pt x="1561332" y="1590225"/>
                </a:lnTo>
                <a:lnTo>
                  <a:pt x="1606441" y="1568583"/>
                </a:lnTo>
                <a:lnTo>
                  <a:pt x="1651895" y="1548076"/>
                </a:lnTo>
                <a:lnTo>
                  <a:pt x="1697684" y="1528682"/>
                </a:lnTo>
                <a:lnTo>
                  <a:pt x="1743796" y="1510381"/>
                </a:lnTo>
                <a:lnTo>
                  <a:pt x="1790220" y="1493151"/>
                </a:lnTo>
                <a:lnTo>
                  <a:pt x="1836947" y="1476971"/>
                </a:lnTo>
                <a:lnTo>
                  <a:pt x="1883965" y="1461819"/>
                </a:lnTo>
                <a:lnTo>
                  <a:pt x="1931264" y="1447676"/>
                </a:lnTo>
                <a:lnTo>
                  <a:pt x="1978832" y="1434518"/>
                </a:lnTo>
                <a:lnTo>
                  <a:pt x="2026659" y="1422326"/>
                </a:lnTo>
                <a:lnTo>
                  <a:pt x="2074735" y="1411078"/>
                </a:lnTo>
                <a:lnTo>
                  <a:pt x="2123048" y="1400753"/>
                </a:lnTo>
                <a:lnTo>
                  <a:pt x="2171588" y="1391329"/>
                </a:lnTo>
                <a:lnTo>
                  <a:pt x="2220345" y="1382786"/>
                </a:lnTo>
                <a:lnTo>
                  <a:pt x="2269306" y="1375103"/>
                </a:lnTo>
                <a:lnTo>
                  <a:pt x="2317796" y="1368350"/>
                </a:lnTo>
                <a:lnTo>
                  <a:pt x="2317796" y="2059893"/>
                </a:lnTo>
                <a:lnTo>
                  <a:pt x="2295777" y="2063819"/>
                </a:lnTo>
                <a:lnTo>
                  <a:pt x="2248276" y="2074458"/>
                </a:lnTo>
                <a:lnTo>
                  <a:pt x="2201716" y="2087045"/>
                </a:lnTo>
                <a:lnTo>
                  <a:pt x="2156085" y="2101529"/>
                </a:lnTo>
                <a:lnTo>
                  <a:pt x="2111371" y="2117856"/>
                </a:lnTo>
                <a:lnTo>
                  <a:pt x="2067564" y="2135976"/>
                </a:lnTo>
                <a:lnTo>
                  <a:pt x="2024652" y="2155835"/>
                </a:lnTo>
                <a:lnTo>
                  <a:pt x="1982624" y="2177383"/>
                </a:lnTo>
                <a:lnTo>
                  <a:pt x="1941467" y="2200566"/>
                </a:lnTo>
                <a:lnTo>
                  <a:pt x="1901172" y="2225334"/>
                </a:lnTo>
                <a:lnTo>
                  <a:pt x="1861725" y="2251633"/>
                </a:lnTo>
                <a:lnTo>
                  <a:pt x="1823116" y="2279412"/>
                </a:lnTo>
                <a:lnTo>
                  <a:pt x="1785333" y="2308619"/>
                </a:lnTo>
                <a:lnTo>
                  <a:pt x="1763550" y="2326639"/>
                </a:lnTo>
                <a:lnTo>
                  <a:pt x="740498" y="2326639"/>
                </a:lnTo>
                <a:close/>
              </a:path>
            </a:pathLst>
          </a:custGeom>
          <a:solidFill>
            <a:srgbClr val="D0A587">
              <a:alpha val="3881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571472" y="16213"/>
            <a:ext cx="1717039" cy="4089400"/>
          </a:xfrm>
          <a:custGeom>
            <a:avLst/>
            <a:gdLst/>
            <a:ahLst/>
            <a:cxnLst/>
            <a:rect l="l" t="t" r="r" b="b"/>
            <a:pathLst>
              <a:path w="1717040" h="4089400">
                <a:moveTo>
                  <a:pt x="886554" y="3378200"/>
                </a:moveTo>
                <a:lnTo>
                  <a:pt x="499292" y="3378200"/>
                </a:lnTo>
                <a:lnTo>
                  <a:pt x="468781" y="3365500"/>
                </a:lnTo>
                <a:lnTo>
                  <a:pt x="438793" y="3365500"/>
                </a:lnTo>
                <a:lnTo>
                  <a:pt x="409243" y="3352800"/>
                </a:lnTo>
                <a:lnTo>
                  <a:pt x="361952" y="3340100"/>
                </a:lnTo>
                <a:lnTo>
                  <a:pt x="317883" y="3327400"/>
                </a:lnTo>
                <a:lnTo>
                  <a:pt x="276938" y="3302000"/>
                </a:lnTo>
                <a:lnTo>
                  <a:pt x="239018" y="3276600"/>
                </a:lnTo>
                <a:lnTo>
                  <a:pt x="204026" y="3251200"/>
                </a:lnTo>
                <a:lnTo>
                  <a:pt x="171864" y="3213100"/>
                </a:lnTo>
                <a:lnTo>
                  <a:pt x="142432" y="3175000"/>
                </a:lnTo>
                <a:lnTo>
                  <a:pt x="115632" y="3136900"/>
                </a:lnTo>
                <a:lnTo>
                  <a:pt x="90279" y="3098800"/>
                </a:lnTo>
                <a:lnTo>
                  <a:pt x="68229" y="3048000"/>
                </a:lnTo>
                <a:lnTo>
                  <a:pt x="49408" y="2997200"/>
                </a:lnTo>
                <a:lnTo>
                  <a:pt x="33739" y="2959100"/>
                </a:lnTo>
                <a:lnTo>
                  <a:pt x="21145" y="2908300"/>
                </a:lnTo>
                <a:lnTo>
                  <a:pt x="11550" y="2870200"/>
                </a:lnTo>
                <a:lnTo>
                  <a:pt x="4878" y="2819400"/>
                </a:lnTo>
                <a:lnTo>
                  <a:pt x="1054" y="2768600"/>
                </a:lnTo>
                <a:lnTo>
                  <a:pt x="0" y="2730500"/>
                </a:lnTo>
                <a:lnTo>
                  <a:pt x="1640" y="2679700"/>
                </a:lnTo>
                <a:lnTo>
                  <a:pt x="5898" y="2628900"/>
                </a:lnTo>
                <a:lnTo>
                  <a:pt x="12698" y="2578100"/>
                </a:lnTo>
                <a:lnTo>
                  <a:pt x="21964" y="2540000"/>
                </a:lnTo>
                <a:lnTo>
                  <a:pt x="33620" y="2489200"/>
                </a:lnTo>
                <a:lnTo>
                  <a:pt x="47589" y="2438400"/>
                </a:lnTo>
                <a:lnTo>
                  <a:pt x="63416" y="2387600"/>
                </a:lnTo>
                <a:lnTo>
                  <a:pt x="80529" y="2336800"/>
                </a:lnTo>
                <a:lnTo>
                  <a:pt x="98991" y="2298700"/>
                </a:lnTo>
                <a:lnTo>
                  <a:pt x="118865" y="2247900"/>
                </a:lnTo>
                <a:lnTo>
                  <a:pt x="140214" y="2209800"/>
                </a:lnTo>
                <a:lnTo>
                  <a:pt x="163100" y="2159000"/>
                </a:lnTo>
                <a:lnTo>
                  <a:pt x="187586" y="2120900"/>
                </a:lnTo>
                <a:lnTo>
                  <a:pt x="213735" y="2082800"/>
                </a:lnTo>
                <a:lnTo>
                  <a:pt x="241610" y="2044700"/>
                </a:lnTo>
                <a:lnTo>
                  <a:pt x="271274" y="2006600"/>
                </a:lnTo>
                <a:lnTo>
                  <a:pt x="302789" y="1968500"/>
                </a:lnTo>
                <a:lnTo>
                  <a:pt x="336219" y="1930400"/>
                </a:lnTo>
                <a:lnTo>
                  <a:pt x="371625" y="1892300"/>
                </a:lnTo>
                <a:lnTo>
                  <a:pt x="409072" y="1854200"/>
                </a:lnTo>
                <a:lnTo>
                  <a:pt x="448621" y="1828800"/>
                </a:lnTo>
                <a:lnTo>
                  <a:pt x="490335" y="1803400"/>
                </a:lnTo>
                <a:lnTo>
                  <a:pt x="530430" y="1765300"/>
                </a:lnTo>
                <a:lnTo>
                  <a:pt x="569913" y="1739900"/>
                </a:lnTo>
                <a:lnTo>
                  <a:pt x="609222" y="1701800"/>
                </a:lnTo>
                <a:lnTo>
                  <a:pt x="648792" y="1676400"/>
                </a:lnTo>
                <a:lnTo>
                  <a:pt x="656788" y="1663700"/>
                </a:lnTo>
                <a:lnTo>
                  <a:pt x="661026" y="1651000"/>
                </a:lnTo>
                <a:lnTo>
                  <a:pt x="661244" y="1638300"/>
                </a:lnTo>
                <a:lnTo>
                  <a:pt x="657181" y="1638300"/>
                </a:lnTo>
                <a:lnTo>
                  <a:pt x="631526" y="1587500"/>
                </a:lnTo>
                <a:lnTo>
                  <a:pt x="608220" y="1536700"/>
                </a:lnTo>
                <a:lnTo>
                  <a:pt x="587361" y="1498600"/>
                </a:lnTo>
                <a:lnTo>
                  <a:pt x="569046" y="1447800"/>
                </a:lnTo>
                <a:lnTo>
                  <a:pt x="553372" y="1397000"/>
                </a:lnTo>
                <a:lnTo>
                  <a:pt x="540436" y="1346200"/>
                </a:lnTo>
                <a:lnTo>
                  <a:pt x="530335" y="1295400"/>
                </a:lnTo>
                <a:lnTo>
                  <a:pt x="523166" y="1257300"/>
                </a:lnTo>
                <a:lnTo>
                  <a:pt x="519027" y="1206500"/>
                </a:lnTo>
                <a:lnTo>
                  <a:pt x="518014" y="1155700"/>
                </a:lnTo>
                <a:lnTo>
                  <a:pt x="520224" y="1104900"/>
                </a:lnTo>
                <a:lnTo>
                  <a:pt x="525755" y="1054100"/>
                </a:lnTo>
                <a:lnTo>
                  <a:pt x="533278" y="1003300"/>
                </a:lnTo>
                <a:lnTo>
                  <a:pt x="542084" y="952500"/>
                </a:lnTo>
                <a:lnTo>
                  <a:pt x="552278" y="901700"/>
                </a:lnTo>
                <a:lnTo>
                  <a:pt x="563965" y="850900"/>
                </a:lnTo>
                <a:lnTo>
                  <a:pt x="577250" y="812800"/>
                </a:lnTo>
                <a:lnTo>
                  <a:pt x="592238" y="762000"/>
                </a:lnTo>
                <a:lnTo>
                  <a:pt x="609034" y="723900"/>
                </a:lnTo>
                <a:lnTo>
                  <a:pt x="627744" y="685800"/>
                </a:lnTo>
                <a:lnTo>
                  <a:pt x="648473" y="635000"/>
                </a:lnTo>
                <a:lnTo>
                  <a:pt x="671326" y="596900"/>
                </a:lnTo>
                <a:lnTo>
                  <a:pt x="696409" y="558800"/>
                </a:lnTo>
                <a:lnTo>
                  <a:pt x="723825" y="520700"/>
                </a:lnTo>
                <a:lnTo>
                  <a:pt x="753681" y="482600"/>
                </a:lnTo>
                <a:lnTo>
                  <a:pt x="786082" y="444500"/>
                </a:lnTo>
                <a:lnTo>
                  <a:pt x="821133" y="419100"/>
                </a:lnTo>
                <a:lnTo>
                  <a:pt x="858939" y="381000"/>
                </a:lnTo>
                <a:lnTo>
                  <a:pt x="899606" y="342900"/>
                </a:lnTo>
                <a:lnTo>
                  <a:pt x="943238" y="317500"/>
                </a:lnTo>
                <a:lnTo>
                  <a:pt x="989940" y="279400"/>
                </a:lnTo>
                <a:lnTo>
                  <a:pt x="1033801" y="254000"/>
                </a:lnTo>
                <a:lnTo>
                  <a:pt x="1212614" y="152400"/>
                </a:lnTo>
                <a:lnTo>
                  <a:pt x="1258265" y="139700"/>
                </a:lnTo>
                <a:lnTo>
                  <a:pt x="1350852" y="88900"/>
                </a:lnTo>
                <a:lnTo>
                  <a:pt x="1445296" y="63500"/>
                </a:lnTo>
                <a:lnTo>
                  <a:pt x="1493266" y="38100"/>
                </a:lnTo>
                <a:lnTo>
                  <a:pt x="1640428" y="0"/>
                </a:lnTo>
                <a:lnTo>
                  <a:pt x="1716525" y="0"/>
                </a:lnTo>
                <a:lnTo>
                  <a:pt x="1716525" y="241300"/>
                </a:lnTo>
                <a:lnTo>
                  <a:pt x="1694606" y="241300"/>
                </a:lnTo>
                <a:lnTo>
                  <a:pt x="1501152" y="292100"/>
                </a:lnTo>
                <a:lnTo>
                  <a:pt x="1454383" y="317500"/>
                </a:lnTo>
                <a:lnTo>
                  <a:pt x="1362766" y="342900"/>
                </a:lnTo>
                <a:lnTo>
                  <a:pt x="1273722" y="393700"/>
                </a:lnTo>
                <a:lnTo>
                  <a:pt x="1187262" y="444500"/>
                </a:lnTo>
                <a:lnTo>
                  <a:pt x="1103395" y="495300"/>
                </a:lnTo>
                <a:lnTo>
                  <a:pt x="1062438" y="520700"/>
                </a:lnTo>
                <a:lnTo>
                  <a:pt x="1022134" y="546100"/>
                </a:lnTo>
                <a:lnTo>
                  <a:pt x="982483" y="584200"/>
                </a:lnTo>
                <a:lnTo>
                  <a:pt x="949708" y="609600"/>
                </a:lnTo>
                <a:lnTo>
                  <a:pt x="919317" y="647700"/>
                </a:lnTo>
                <a:lnTo>
                  <a:pt x="891350" y="673100"/>
                </a:lnTo>
                <a:lnTo>
                  <a:pt x="865844" y="711200"/>
                </a:lnTo>
                <a:lnTo>
                  <a:pt x="842840" y="762000"/>
                </a:lnTo>
                <a:lnTo>
                  <a:pt x="822374" y="800100"/>
                </a:lnTo>
                <a:lnTo>
                  <a:pt x="804487" y="838200"/>
                </a:lnTo>
                <a:lnTo>
                  <a:pt x="789216" y="889000"/>
                </a:lnTo>
                <a:lnTo>
                  <a:pt x="776601" y="939800"/>
                </a:lnTo>
                <a:lnTo>
                  <a:pt x="766680" y="990600"/>
                </a:lnTo>
                <a:lnTo>
                  <a:pt x="759491" y="1028700"/>
                </a:lnTo>
                <a:lnTo>
                  <a:pt x="755073" y="1079500"/>
                </a:lnTo>
                <a:lnTo>
                  <a:pt x="753465" y="1130300"/>
                </a:lnTo>
                <a:lnTo>
                  <a:pt x="754706" y="1181100"/>
                </a:lnTo>
                <a:lnTo>
                  <a:pt x="758834" y="1231900"/>
                </a:lnTo>
                <a:lnTo>
                  <a:pt x="765888" y="1270000"/>
                </a:lnTo>
                <a:lnTo>
                  <a:pt x="775906" y="1320800"/>
                </a:lnTo>
                <a:lnTo>
                  <a:pt x="788928" y="1371600"/>
                </a:lnTo>
                <a:lnTo>
                  <a:pt x="804991" y="1409700"/>
                </a:lnTo>
                <a:lnTo>
                  <a:pt x="824134" y="1447800"/>
                </a:lnTo>
                <a:lnTo>
                  <a:pt x="846397" y="1485900"/>
                </a:lnTo>
                <a:lnTo>
                  <a:pt x="854087" y="1498600"/>
                </a:lnTo>
                <a:lnTo>
                  <a:pt x="1610290" y="1498600"/>
                </a:lnTo>
                <a:lnTo>
                  <a:pt x="1559175" y="1511300"/>
                </a:lnTo>
                <a:lnTo>
                  <a:pt x="1508808" y="1511300"/>
                </a:lnTo>
                <a:lnTo>
                  <a:pt x="1409967" y="1536700"/>
                </a:lnTo>
                <a:lnTo>
                  <a:pt x="1361318" y="1562100"/>
                </a:lnTo>
                <a:lnTo>
                  <a:pt x="1313067" y="1574800"/>
                </a:lnTo>
                <a:lnTo>
                  <a:pt x="1265128" y="1600200"/>
                </a:lnTo>
                <a:lnTo>
                  <a:pt x="1217411" y="1612900"/>
                </a:lnTo>
                <a:lnTo>
                  <a:pt x="1122298" y="1663700"/>
                </a:lnTo>
                <a:lnTo>
                  <a:pt x="1302193" y="1714500"/>
                </a:lnTo>
                <a:lnTo>
                  <a:pt x="1354204" y="1714500"/>
                </a:lnTo>
                <a:lnTo>
                  <a:pt x="1405785" y="1727200"/>
                </a:lnTo>
                <a:lnTo>
                  <a:pt x="1716525" y="1727200"/>
                </a:lnTo>
                <a:lnTo>
                  <a:pt x="1716525" y="1828800"/>
                </a:lnTo>
                <a:lnTo>
                  <a:pt x="822672" y="1828800"/>
                </a:lnTo>
                <a:lnTo>
                  <a:pt x="796996" y="1854200"/>
                </a:lnTo>
                <a:lnTo>
                  <a:pt x="755290" y="1879600"/>
                </a:lnTo>
                <a:lnTo>
                  <a:pt x="713003" y="1917700"/>
                </a:lnTo>
                <a:lnTo>
                  <a:pt x="670223" y="1955800"/>
                </a:lnTo>
                <a:lnTo>
                  <a:pt x="627041" y="1981200"/>
                </a:lnTo>
                <a:lnTo>
                  <a:pt x="583545" y="2019300"/>
                </a:lnTo>
                <a:lnTo>
                  <a:pt x="542525" y="2044700"/>
                </a:lnTo>
                <a:lnTo>
                  <a:pt x="504343" y="2082800"/>
                </a:lnTo>
                <a:lnTo>
                  <a:pt x="468907" y="2120900"/>
                </a:lnTo>
                <a:lnTo>
                  <a:pt x="436128" y="2146300"/>
                </a:lnTo>
                <a:lnTo>
                  <a:pt x="405916" y="2184400"/>
                </a:lnTo>
                <a:lnTo>
                  <a:pt x="378182" y="2235200"/>
                </a:lnTo>
                <a:lnTo>
                  <a:pt x="352833" y="2273300"/>
                </a:lnTo>
                <a:lnTo>
                  <a:pt x="329782" y="2311400"/>
                </a:lnTo>
                <a:lnTo>
                  <a:pt x="308936" y="2349500"/>
                </a:lnTo>
                <a:lnTo>
                  <a:pt x="290208" y="2400300"/>
                </a:lnTo>
                <a:lnTo>
                  <a:pt x="273505" y="2438400"/>
                </a:lnTo>
                <a:lnTo>
                  <a:pt x="258738" y="2489200"/>
                </a:lnTo>
                <a:lnTo>
                  <a:pt x="245818" y="2540000"/>
                </a:lnTo>
                <a:lnTo>
                  <a:pt x="234653" y="2590800"/>
                </a:lnTo>
                <a:lnTo>
                  <a:pt x="225154" y="2641600"/>
                </a:lnTo>
                <a:lnTo>
                  <a:pt x="217231" y="2679700"/>
                </a:lnTo>
                <a:lnTo>
                  <a:pt x="212969" y="2730500"/>
                </a:lnTo>
                <a:lnTo>
                  <a:pt x="214595" y="2781300"/>
                </a:lnTo>
                <a:lnTo>
                  <a:pt x="221704" y="2832100"/>
                </a:lnTo>
                <a:lnTo>
                  <a:pt x="233892" y="2882900"/>
                </a:lnTo>
                <a:lnTo>
                  <a:pt x="250755" y="2921000"/>
                </a:lnTo>
                <a:lnTo>
                  <a:pt x="271890" y="2971800"/>
                </a:lnTo>
                <a:lnTo>
                  <a:pt x="296891" y="3009900"/>
                </a:lnTo>
                <a:lnTo>
                  <a:pt x="325354" y="3048000"/>
                </a:lnTo>
                <a:lnTo>
                  <a:pt x="362966" y="3086100"/>
                </a:lnTo>
                <a:lnTo>
                  <a:pt x="405963" y="3111500"/>
                </a:lnTo>
                <a:lnTo>
                  <a:pt x="453052" y="3136900"/>
                </a:lnTo>
                <a:lnTo>
                  <a:pt x="502936" y="3136900"/>
                </a:lnTo>
                <a:lnTo>
                  <a:pt x="554322" y="3149600"/>
                </a:lnTo>
                <a:lnTo>
                  <a:pt x="1358645" y="3149600"/>
                </a:lnTo>
                <a:lnTo>
                  <a:pt x="1315242" y="3187700"/>
                </a:lnTo>
                <a:lnTo>
                  <a:pt x="1225485" y="3238500"/>
                </a:lnTo>
                <a:lnTo>
                  <a:pt x="1133401" y="3289300"/>
                </a:lnTo>
                <a:lnTo>
                  <a:pt x="1086179" y="3314700"/>
                </a:lnTo>
                <a:lnTo>
                  <a:pt x="1038007" y="3327400"/>
                </a:lnTo>
                <a:lnTo>
                  <a:pt x="988760" y="3352800"/>
                </a:lnTo>
                <a:lnTo>
                  <a:pt x="886554" y="3378200"/>
                </a:lnTo>
                <a:close/>
              </a:path>
              <a:path w="1717040" h="4089400">
                <a:moveTo>
                  <a:pt x="1716525" y="1511300"/>
                </a:moveTo>
                <a:lnTo>
                  <a:pt x="1715113" y="1511300"/>
                </a:lnTo>
                <a:lnTo>
                  <a:pt x="1662240" y="1498600"/>
                </a:lnTo>
                <a:lnTo>
                  <a:pt x="885545" y="1498600"/>
                </a:lnTo>
                <a:lnTo>
                  <a:pt x="986984" y="1460500"/>
                </a:lnTo>
                <a:lnTo>
                  <a:pt x="1037315" y="1435100"/>
                </a:lnTo>
                <a:lnTo>
                  <a:pt x="1087461" y="1422400"/>
                </a:lnTo>
                <a:lnTo>
                  <a:pt x="1137476" y="1397000"/>
                </a:lnTo>
                <a:lnTo>
                  <a:pt x="1187414" y="1384300"/>
                </a:lnTo>
                <a:lnTo>
                  <a:pt x="1237330" y="1358900"/>
                </a:lnTo>
                <a:lnTo>
                  <a:pt x="1287280" y="1346200"/>
                </a:lnTo>
                <a:lnTo>
                  <a:pt x="1333863" y="1320800"/>
                </a:lnTo>
                <a:lnTo>
                  <a:pt x="1427970" y="1295400"/>
                </a:lnTo>
                <a:lnTo>
                  <a:pt x="1475459" y="1295400"/>
                </a:lnTo>
                <a:lnTo>
                  <a:pt x="1523217" y="1282700"/>
                </a:lnTo>
                <a:lnTo>
                  <a:pt x="1716525" y="1282700"/>
                </a:lnTo>
                <a:lnTo>
                  <a:pt x="1716525" y="1511300"/>
                </a:lnTo>
                <a:close/>
              </a:path>
              <a:path w="1717040" h="4089400">
                <a:moveTo>
                  <a:pt x="1716525" y="1727200"/>
                </a:moveTo>
                <a:lnTo>
                  <a:pt x="1507321" y="1727200"/>
                </a:lnTo>
                <a:lnTo>
                  <a:pt x="1557107" y="1714500"/>
                </a:lnTo>
                <a:lnTo>
                  <a:pt x="1606126" y="1714500"/>
                </a:lnTo>
                <a:lnTo>
                  <a:pt x="1654294" y="1689100"/>
                </a:lnTo>
                <a:lnTo>
                  <a:pt x="1701525" y="1676400"/>
                </a:lnTo>
                <a:lnTo>
                  <a:pt x="1716525" y="1663700"/>
                </a:lnTo>
                <a:lnTo>
                  <a:pt x="1716525" y="1727200"/>
                </a:lnTo>
                <a:close/>
              </a:path>
              <a:path w="1717040" h="4089400">
                <a:moveTo>
                  <a:pt x="1514711" y="1955800"/>
                </a:moveTo>
                <a:lnTo>
                  <a:pt x="1356808" y="1955800"/>
                </a:lnTo>
                <a:lnTo>
                  <a:pt x="1305093" y="1943100"/>
                </a:lnTo>
                <a:lnTo>
                  <a:pt x="1253805" y="1943100"/>
                </a:lnTo>
                <a:lnTo>
                  <a:pt x="1052536" y="1892300"/>
                </a:lnTo>
                <a:lnTo>
                  <a:pt x="1003093" y="1866900"/>
                </a:lnTo>
                <a:lnTo>
                  <a:pt x="953961" y="1854200"/>
                </a:lnTo>
                <a:lnTo>
                  <a:pt x="905119" y="1828800"/>
                </a:lnTo>
                <a:lnTo>
                  <a:pt x="1716525" y="1828800"/>
                </a:lnTo>
                <a:lnTo>
                  <a:pt x="1716525" y="1905000"/>
                </a:lnTo>
                <a:lnTo>
                  <a:pt x="1713518" y="1905000"/>
                </a:lnTo>
                <a:lnTo>
                  <a:pt x="1616754" y="1930400"/>
                </a:lnTo>
                <a:lnTo>
                  <a:pt x="1514711" y="1955800"/>
                </a:lnTo>
                <a:close/>
              </a:path>
              <a:path w="1717040" h="4089400">
                <a:moveTo>
                  <a:pt x="1358645" y="3149600"/>
                </a:moveTo>
                <a:lnTo>
                  <a:pt x="614174" y="3149600"/>
                </a:lnTo>
                <a:lnTo>
                  <a:pt x="623043" y="3136900"/>
                </a:lnTo>
                <a:lnTo>
                  <a:pt x="631738" y="3124200"/>
                </a:lnTo>
                <a:lnTo>
                  <a:pt x="639471" y="3111500"/>
                </a:lnTo>
                <a:lnTo>
                  <a:pt x="669788" y="3073400"/>
                </a:lnTo>
                <a:lnTo>
                  <a:pt x="729034" y="2997200"/>
                </a:lnTo>
                <a:lnTo>
                  <a:pt x="758812" y="2946400"/>
                </a:lnTo>
                <a:lnTo>
                  <a:pt x="789259" y="2908300"/>
                </a:lnTo>
                <a:lnTo>
                  <a:pt x="820798" y="2870200"/>
                </a:lnTo>
                <a:lnTo>
                  <a:pt x="853854" y="2832100"/>
                </a:lnTo>
                <a:lnTo>
                  <a:pt x="890574" y="2794000"/>
                </a:lnTo>
                <a:lnTo>
                  <a:pt x="929458" y="2755900"/>
                </a:lnTo>
                <a:lnTo>
                  <a:pt x="970359" y="2730500"/>
                </a:lnTo>
                <a:lnTo>
                  <a:pt x="1013130" y="2705100"/>
                </a:lnTo>
                <a:lnTo>
                  <a:pt x="1057623" y="2679700"/>
                </a:lnTo>
                <a:lnTo>
                  <a:pt x="1103693" y="2667000"/>
                </a:lnTo>
                <a:lnTo>
                  <a:pt x="1199970" y="2641600"/>
                </a:lnTo>
                <a:lnTo>
                  <a:pt x="1249884" y="2641600"/>
                </a:lnTo>
                <a:lnTo>
                  <a:pt x="1300785" y="2628900"/>
                </a:lnTo>
                <a:lnTo>
                  <a:pt x="1352526" y="2628900"/>
                </a:lnTo>
                <a:lnTo>
                  <a:pt x="1401705" y="2641600"/>
                </a:lnTo>
                <a:lnTo>
                  <a:pt x="1443610" y="2654300"/>
                </a:lnTo>
                <a:lnTo>
                  <a:pt x="1505157" y="2692400"/>
                </a:lnTo>
                <a:lnTo>
                  <a:pt x="1536295" y="2755900"/>
                </a:lnTo>
                <a:lnTo>
                  <a:pt x="1540188" y="2806700"/>
                </a:lnTo>
                <a:lnTo>
                  <a:pt x="1537159" y="2844800"/>
                </a:lnTo>
                <a:lnTo>
                  <a:pt x="1259316" y="2844800"/>
                </a:lnTo>
                <a:lnTo>
                  <a:pt x="1165197" y="2870200"/>
                </a:lnTo>
                <a:lnTo>
                  <a:pt x="1120850" y="2882900"/>
                </a:lnTo>
                <a:lnTo>
                  <a:pt x="1078594" y="2908300"/>
                </a:lnTo>
                <a:lnTo>
                  <a:pt x="1038642" y="2933700"/>
                </a:lnTo>
                <a:lnTo>
                  <a:pt x="1001207" y="2971800"/>
                </a:lnTo>
                <a:lnTo>
                  <a:pt x="966502" y="2997200"/>
                </a:lnTo>
                <a:lnTo>
                  <a:pt x="934737" y="3048000"/>
                </a:lnTo>
                <a:lnTo>
                  <a:pt x="906128" y="3086100"/>
                </a:lnTo>
                <a:lnTo>
                  <a:pt x="880885" y="3136900"/>
                </a:lnTo>
                <a:lnTo>
                  <a:pt x="1378255" y="3136900"/>
                </a:lnTo>
                <a:lnTo>
                  <a:pt x="1358645" y="3149600"/>
                </a:lnTo>
                <a:close/>
              </a:path>
              <a:path w="1717040" h="4089400">
                <a:moveTo>
                  <a:pt x="1378255" y="3136900"/>
                </a:moveTo>
                <a:lnTo>
                  <a:pt x="928746" y="3136900"/>
                </a:lnTo>
                <a:lnTo>
                  <a:pt x="1027052" y="3111500"/>
                </a:lnTo>
                <a:lnTo>
                  <a:pt x="1075686" y="3086100"/>
                </a:lnTo>
                <a:lnTo>
                  <a:pt x="1122764" y="3060700"/>
                </a:lnTo>
                <a:lnTo>
                  <a:pt x="1167382" y="3035300"/>
                </a:lnTo>
                <a:lnTo>
                  <a:pt x="1208633" y="3009900"/>
                </a:lnTo>
                <a:lnTo>
                  <a:pt x="1245611" y="2984500"/>
                </a:lnTo>
                <a:lnTo>
                  <a:pt x="1277410" y="2946400"/>
                </a:lnTo>
                <a:lnTo>
                  <a:pt x="1303125" y="2921000"/>
                </a:lnTo>
                <a:lnTo>
                  <a:pt x="1306781" y="2908300"/>
                </a:lnTo>
                <a:lnTo>
                  <a:pt x="1309300" y="2895600"/>
                </a:lnTo>
                <a:lnTo>
                  <a:pt x="1310596" y="2895600"/>
                </a:lnTo>
                <a:lnTo>
                  <a:pt x="1310582" y="2882900"/>
                </a:lnTo>
                <a:lnTo>
                  <a:pt x="1304931" y="2870200"/>
                </a:lnTo>
                <a:lnTo>
                  <a:pt x="1293338" y="2857500"/>
                </a:lnTo>
                <a:lnTo>
                  <a:pt x="1277551" y="2844800"/>
                </a:lnTo>
                <a:lnTo>
                  <a:pt x="1537159" y="2844800"/>
                </a:lnTo>
                <a:lnTo>
                  <a:pt x="1536150" y="2857500"/>
                </a:lnTo>
                <a:lnTo>
                  <a:pt x="1525472" y="2908300"/>
                </a:lnTo>
                <a:lnTo>
                  <a:pt x="1509629" y="2959100"/>
                </a:lnTo>
                <a:lnTo>
                  <a:pt x="1488782" y="2997200"/>
                </a:lnTo>
                <a:lnTo>
                  <a:pt x="1463097" y="3048000"/>
                </a:lnTo>
                <a:lnTo>
                  <a:pt x="1432736" y="3086100"/>
                </a:lnTo>
                <a:lnTo>
                  <a:pt x="1397864" y="3124200"/>
                </a:lnTo>
                <a:lnTo>
                  <a:pt x="1378255" y="3136900"/>
                </a:lnTo>
                <a:close/>
              </a:path>
              <a:path w="1717040" h="4089400">
                <a:moveTo>
                  <a:pt x="1543737" y="4076700"/>
                </a:moveTo>
                <a:lnTo>
                  <a:pt x="1132032" y="4076700"/>
                </a:lnTo>
                <a:lnTo>
                  <a:pt x="1081394" y="4064000"/>
                </a:lnTo>
                <a:lnTo>
                  <a:pt x="1030952" y="4064000"/>
                </a:lnTo>
                <a:lnTo>
                  <a:pt x="986698" y="4051300"/>
                </a:lnTo>
                <a:lnTo>
                  <a:pt x="901684" y="4025900"/>
                </a:lnTo>
                <a:lnTo>
                  <a:pt x="861306" y="4000500"/>
                </a:lnTo>
                <a:lnTo>
                  <a:pt x="822602" y="3975100"/>
                </a:lnTo>
                <a:lnTo>
                  <a:pt x="785764" y="3949700"/>
                </a:lnTo>
                <a:lnTo>
                  <a:pt x="750983" y="3924300"/>
                </a:lnTo>
                <a:lnTo>
                  <a:pt x="718450" y="3886200"/>
                </a:lnTo>
                <a:lnTo>
                  <a:pt x="688357" y="3848100"/>
                </a:lnTo>
                <a:lnTo>
                  <a:pt x="660894" y="3810000"/>
                </a:lnTo>
                <a:lnTo>
                  <a:pt x="636254" y="3771900"/>
                </a:lnTo>
                <a:lnTo>
                  <a:pt x="614626" y="3733800"/>
                </a:lnTo>
                <a:lnTo>
                  <a:pt x="596203" y="3683000"/>
                </a:lnTo>
                <a:lnTo>
                  <a:pt x="581175" y="3644900"/>
                </a:lnTo>
                <a:lnTo>
                  <a:pt x="569735" y="3594100"/>
                </a:lnTo>
                <a:lnTo>
                  <a:pt x="562072" y="3543300"/>
                </a:lnTo>
                <a:lnTo>
                  <a:pt x="557446" y="3479800"/>
                </a:lnTo>
                <a:lnTo>
                  <a:pt x="557213" y="3454400"/>
                </a:lnTo>
                <a:lnTo>
                  <a:pt x="557447" y="3416300"/>
                </a:lnTo>
                <a:lnTo>
                  <a:pt x="555451" y="3403600"/>
                </a:lnTo>
                <a:lnTo>
                  <a:pt x="549873" y="3390900"/>
                </a:lnTo>
                <a:lnTo>
                  <a:pt x="541324" y="3378200"/>
                </a:lnTo>
                <a:lnTo>
                  <a:pt x="833348" y="3378200"/>
                </a:lnTo>
                <a:lnTo>
                  <a:pt x="819818" y="3390900"/>
                </a:lnTo>
                <a:lnTo>
                  <a:pt x="806200" y="3390900"/>
                </a:lnTo>
                <a:lnTo>
                  <a:pt x="795205" y="3403600"/>
                </a:lnTo>
                <a:lnTo>
                  <a:pt x="789539" y="3416300"/>
                </a:lnTo>
                <a:lnTo>
                  <a:pt x="785031" y="3467100"/>
                </a:lnTo>
                <a:lnTo>
                  <a:pt x="787498" y="3517900"/>
                </a:lnTo>
                <a:lnTo>
                  <a:pt x="796457" y="3568700"/>
                </a:lnTo>
                <a:lnTo>
                  <a:pt x="811426" y="3606800"/>
                </a:lnTo>
                <a:lnTo>
                  <a:pt x="831923" y="3644900"/>
                </a:lnTo>
                <a:lnTo>
                  <a:pt x="857466" y="3695700"/>
                </a:lnTo>
                <a:lnTo>
                  <a:pt x="887572" y="3733800"/>
                </a:lnTo>
                <a:lnTo>
                  <a:pt x="921759" y="3759200"/>
                </a:lnTo>
                <a:lnTo>
                  <a:pt x="959545" y="3797300"/>
                </a:lnTo>
                <a:lnTo>
                  <a:pt x="1000448" y="3810000"/>
                </a:lnTo>
                <a:lnTo>
                  <a:pt x="1043985" y="3835400"/>
                </a:lnTo>
                <a:lnTo>
                  <a:pt x="1089675" y="3848100"/>
                </a:lnTo>
                <a:lnTo>
                  <a:pt x="1138986" y="3848100"/>
                </a:lnTo>
                <a:lnTo>
                  <a:pt x="1188432" y="3860800"/>
                </a:lnTo>
                <a:lnTo>
                  <a:pt x="1237923" y="3860800"/>
                </a:lnTo>
                <a:lnTo>
                  <a:pt x="1287369" y="3873500"/>
                </a:lnTo>
                <a:lnTo>
                  <a:pt x="1716525" y="3873500"/>
                </a:lnTo>
                <a:lnTo>
                  <a:pt x="1716525" y="4000500"/>
                </a:lnTo>
                <a:lnTo>
                  <a:pt x="1688574" y="4013200"/>
                </a:lnTo>
                <a:lnTo>
                  <a:pt x="1640447" y="4038600"/>
                </a:lnTo>
                <a:lnTo>
                  <a:pt x="1592402" y="4051300"/>
                </a:lnTo>
                <a:lnTo>
                  <a:pt x="1543737" y="4076700"/>
                </a:lnTo>
                <a:close/>
              </a:path>
              <a:path w="1717040" h="4089400">
                <a:moveTo>
                  <a:pt x="1716525" y="3873500"/>
                </a:moveTo>
                <a:lnTo>
                  <a:pt x="1483587" y="3873500"/>
                </a:lnTo>
                <a:lnTo>
                  <a:pt x="1528335" y="3860800"/>
                </a:lnTo>
                <a:lnTo>
                  <a:pt x="1571103" y="3848100"/>
                </a:lnTo>
                <a:lnTo>
                  <a:pt x="1611970" y="3822700"/>
                </a:lnTo>
                <a:lnTo>
                  <a:pt x="1651014" y="3797300"/>
                </a:lnTo>
                <a:lnTo>
                  <a:pt x="1688313" y="3771900"/>
                </a:lnTo>
                <a:lnTo>
                  <a:pt x="1716525" y="3746500"/>
                </a:lnTo>
                <a:lnTo>
                  <a:pt x="1716525" y="3873500"/>
                </a:lnTo>
                <a:close/>
              </a:path>
              <a:path w="1717040" h="4089400">
                <a:moveTo>
                  <a:pt x="1441744" y="4089400"/>
                </a:moveTo>
                <a:lnTo>
                  <a:pt x="1284793" y="4089400"/>
                </a:lnTo>
                <a:lnTo>
                  <a:pt x="1233764" y="4076700"/>
                </a:lnTo>
                <a:lnTo>
                  <a:pt x="1493751" y="4076700"/>
                </a:lnTo>
                <a:lnTo>
                  <a:pt x="1441744" y="4089400"/>
                </a:lnTo>
                <a:close/>
              </a:path>
            </a:pathLst>
          </a:custGeom>
          <a:solidFill>
            <a:srgbClr val="87805E">
              <a:alpha val="3881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8449396"/>
            <a:ext cx="3182620" cy="1837689"/>
          </a:xfrm>
          <a:custGeom>
            <a:avLst/>
            <a:gdLst/>
            <a:ahLst/>
            <a:cxnLst/>
            <a:rect l="l" t="t" r="r" b="b"/>
            <a:pathLst>
              <a:path w="3182620" h="1837690">
                <a:moveTo>
                  <a:pt x="2828023" y="1837603"/>
                </a:moveTo>
                <a:lnTo>
                  <a:pt x="297523" y="1837603"/>
                </a:lnTo>
                <a:lnTo>
                  <a:pt x="331374" y="1807293"/>
                </a:lnTo>
                <a:lnTo>
                  <a:pt x="369965" y="1774409"/>
                </a:lnTo>
                <a:lnTo>
                  <a:pt x="409148" y="1742634"/>
                </a:lnTo>
                <a:lnTo>
                  <a:pt x="448909" y="1711947"/>
                </a:lnTo>
                <a:lnTo>
                  <a:pt x="489234" y="1682330"/>
                </a:lnTo>
                <a:lnTo>
                  <a:pt x="530108" y="1653765"/>
                </a:lnTo>
                <a:lnTo>
                  <a:pt x="571516" y="1626232"/>
                </a:lnTo>
                <a:lnTo>
                  <a:pt x="613444" y="1599713"/>
                </a:lnTo>
                <a:lnTo>
                  <a:pt x="655878" y="1574188"/>
                </a:lnTo>
                <a:lnTo>
                  <a:pt x="698803" y="1549639"/>
                </a:lnTo>
                <a:lnTo>
                  <a:pt x="742204" y="1526048"/>
                </a:lnTo>
                <a:lnTo>
                  <a:pt x="786068" y="1503395"/>
                </a:lnTo>
                <a:lnTo>
                  <a:pt x="830380" y="1481661"/>
                </a:lnTo>
                <a:lnTo>
                  <a:pt x="875124" y="1460828"/>
                </a:lnTo>
                <a:lnTo>
                  <a:pt x="920288" y="1440877"/>
                </a:lnTo>
                <a:lnTo>
                  <a:pt x="965855" y="1421788"/>
                </a:lnTo>
                <a:lnTo>
                  <a:pt x="1011813" y="1403544"/>
                </a:lnTo>
                <a:lnTo>
                  <a:pt x="1058146" y="1386125"/>
                </a:lnTo>
                <a:lnTo>
                  <a:pt x="1104839" y="1369512"/>
                </a:lnTo>
                <a:lnTo>
                  <a:pt x="1151879" y="1353687"/>
                </a:lnTo>
                <a:lnTo>
                  <a:pt x="1199251" y="1338631"/>
                </a:lnTo>
                <a:lnTo>
                  <a:pt x="1246941" y="1324325"/>
                </a:lnTo>
                <a:lnTo>
                  <a:pt x="1294933" y="1310750"/>
                </a:lnTo>
                <a:lnTo>
                  <a:pt x="1343214" y="1297887"/>
                </a:lnTo>
                <a:lnTo>
                  <a:pt x="1391769" y="1285718"/>
                </a:lnTo>
                <a:lnTo>
                  <a:pt x="1440583" y="1274223"/>
                </a:lnTo>
                <a:lnTo>
                  <a:pt x="1489643" y="1263384"/>
                </a:lnTo>
                <a:lnTo>
                  <a:pt x="1538933" y="1253182"/>
                </a:lnTo>
                <a:lnTo>
                  <a:pt x="1587233" y="1243915"/>
                </a:lnTo>
                <a:lnTo>
                  <a:pt x="1635766" y="1235668"/>
                </a:lnTo>
                <a:lnTo>
                  <a:pt x="1684517" y="1228385"/>
                </a:lnTo>
                <a:lnTo>
                  <a:pt x="1733467" y="1222009"/>
                </a:lnTo>
                <a:lnTo>
                  <a:pt x="1782600" y="1216484"/>
                </a:lnTo>
                <a:lnTo>
                  <a:pt x="1831899" y="1211754"/>
                </a:lnTo>
                <a:lnTo>
                  <a:pt x="1881346" y="1207762"/>
                </a:lnTo>
                <a:lnTo>
                  <a:pt x="1930924" y="1204451"/>
                </a:lnTo>
                <a:lnTo>
                  <a:pt x="1980617" y="1201766"/>
                </a:lnTo>
                <a:lnTo>
                  <a:pt x="2030407" y="1199650"/>
                </a:lnTo>
                <a:lnTo>
                  <a:pt x="2130211" y="1196899"/>
                </a:lnTo>
                <a:lnTo>
                  <a:pt x="2280219" y="1195630"/>
                </a:lnTo>
                <a:lnTo>
                  <a:pt x="2579638" y="1197799"/>
                </a:lnTo>
                <a:lnTo>
                  <a:pt x="2630169" y="1200320"/>
                </a:lnTo>
                <a:lnTo>
                  <a:pt x="2679019" y="1206664"/>
                </a:lnTo>
                <a:lnTo>
                  <a:pt x="2726197" y="1216699"/>
                </a:lnTo>
                <a:lnTo>
                  <a:pt x="2771717" y="1230292"/>
                </a:lnTo>
                <a:lnTo>
                  <a:pt x="2815589" y="1247310"/>
                </a:lnTo>
                <a:lnTo>
                  <a:pt x="2857825" y="1267621"/>
                </a:lnTo>
                <a:lnTo>
                  <a:pt x="2898436" y="1291093"/>
                </a:lnTo>
                <a:lnTo>
                  <a:pt x="2937434" y="1317592"/>
                </a:lnTo>
                <a:lnTo>
                  <a:pt x="2974831" y="1346985"/>
                </a:lnTo>
                <a:lnTo>
                  <a:pt x="3010637" y="1379141"/>
                </a:lnTo>
                <a:lnTo>
                  <a:pt x="3044865" y="1413927"/>
                </a:lnTo>
                <a:lnTo>
                  <a:pt x="3077526" y="1451209"/>
                </a:lnTo>
                <a:lnTo>
                  <a:pt x="3108632" y="1490856"/>
                </a:lnTo>
                <a:lnTo>
                  <a:pt x="3138193" y="1532735"/>
                </a:lnTo>
                <a:lnTo>
                  <a:pt x="3165646" y="1581321"/>
                </a:lnTo>
                <a:lnTo>
                  <a:pt x="3180379" y="1625294"/>
                </a:lnTo>
                <a:lnTo>
                  <a:pt x="3182576" y="1664561"/>
                </a:lnTo>
                <a:lnTo>
                  <a:pt x="3172421" y="1699030"/>
                </a:lnTo>
                <a:lnTo>
                  <a:pt x="3115794" y="1753206"/>
                </a:lnTo>
                <a:lnTo>
                  <a:pt x="3069691" y="1772728"/>
                </a:lnTo>
                <a:lnTo>
                  <a:pt x="3022169" y="1787966"/>
                </a:lnTo>
                <a:lnTo>
                  <a:pt x="2974452" y="1802032"/>
                </a:lnTo>
                <a:lnTo>
                  <a:pt x="2926539" y="1814925"/>
                </a:lnTo>
                <a:lnTo>
                  <a:pt x="2878432" y="1826646"/>
                </a:lnTo>
                <a:lnTo>
                  <a:pt x="2830129" y="1837195"/>
                </a:lnTo>
                <a:lnTo>
                  <a:pt x="2828023" y="1837603"/>
                </a:lnTo>
                <a:close/>
              </a:path>
              <a:path w="3182620" h="1837690">
                <a:moveTo>
                  <a:pt x="0" y="797061"/>
                </a:moveTo>
                <a:lnTo>
                  <a:pt x="0" y="194281"/>
                </a:lnTo>
                <a:lnTo>
                  <a:pt x="17051" y="188402"/>
                </a:lnTo>
                <a:lnTo>
                  <a:pt x="66138" y="174530"/>
                </a:lnTo>
                <a:lnTo>
                  <a:pt x="164227" y="152142"/>
                </a:lnTo>
                <a:lnTo>
                  <a:pt x="311658" y="120671"/>
                </a:lnTo>
                <a:lnTo>
                  <a:pt x="459445" y="91782"/>
                </a:lnTo>
                <a:lnTo>
                  <a:pt x="607587" y="65528"/>
                </a:lnTo>
                <a:lnTo>
                  <a:pt x="756085" y="41961"/>
                </a:lnTo>
                <a:lnTo>
                  <a:pt x="904939" y="21136"/>
                </a:lnTo>
                <a:lnTo>
                  <a:pt x="1054149" y="3106"/>
                </a:lnTo>
                <a:lnTo>
                  <a:pt x="1101074" y="0"/>
                </a:lnTo>
                <a:lnTo>
                  <a:pt x="1145971" y="1829"/>
                </a:lnTo>
                <a:lnTo>
                  <a:pt x="1188991" y="8365"/>
                </a:lnTo>
                <a:lnTo>
                  <a:pt x="1230282" y="19376"/>
                </a:lnTo>
                <a:lnTo>
                  <a:pt x="1269994" y="34630"/>
                </a:lnTo>
                <a:lnTo>
                  <a:pt x="1308278" y="53899"/>
                </a:lnTo>
                <a:lnTo>
                  <a:pt x="1345283" y="76950"/>
                </a:lnTo>
                <a:lnTo>
                  <a:pt x="1381158" y="103554"/>
                </a:lnTo>
                <a:lnTo>
                  <a:pt x="1416054" y="133479"/>
                </a:lnTo>
                <a:lnTo>
                  <a:pt x="1450121" y="166495"/>
                </a:lnTo>
                <a:lnTo>
                  <a:pt x="1483508" y="202371"/>
                </a:lnTo>
                <a:lnTo>
                  <a:pt x="1516365" y="240877"/>
                </a:lnTo>
                <a:lnTo>
                  <a:pt x="1548842" y="281782"/>
                </a:lnTo>
                <a:lnTo>
                  <a:pt x="1581088" y="324855"/>
                </a:lnTo>
                <a:lnTo>
                  <a:pt x="1531863" y="343465"/>
                </a:lnTo>
                <a:lnTo>
                  <a:pt x="1347326" y="416166"/>
                </a:lnTo>
                <a:lnTo>
                  <a:pt x="1302981" y="432496"/>
                </a:lnTo>
                <a:lnTo>
                  <a:pt x="1258831" y="447524"/>
                </a:lnTo>
                <a:lnTo>
                  <a:pt x="1214616" y="460967"/>
                </a:lnTo>
                <a:lnTo>
                  <a:pt x="1170075" y="472544"/>
                </a:lnTo>
                <a:lnTo>
                  <a:pt x="1120493" y="483788"/>
                </a:lnTo>
                <a:lnTo>
                  <a:pt x="1070899" y="494498"/>
                </a:lnTo>
                <a:lnTo>
                  <a:pt x="1021281" y="504661"/>
                </a:lnTo>
                <a:lnTo>
                  <a:pt x="971628" y="514265"/>
                </a:lnTo>
                <a:lnTo>
                  <a:pt x="921927" y="523298"/>
                </a:lnTo>
                <a:lnTo>
                  <a:pt x="872167" y="531749"/>
                </a:lnTo>
                <a:lnTo>
                  <a:pt x="822335" y="539605"/>
                </a:lnTo>
                <a:lnTo>
                  <a:pt x="772420" y="546855"/>
                </a:lnTo>
                <a:lnTo>
                  <a:pt x="722410" y="553487"/>
                </a:lnTo>
                <a:lnTo>
                  <a:pt x="672294" y="559489"/>
                </a:lnTo>
                <a:lnTo>
                  <a:pt x="569263" y="571006"/>
                </a:lnTo>
                <a:lnTo>
                  <a:pt x="517830" y="578910"/>
                </a:lnTo>
                <a:lnTo>
                  <a:pt x="467731" y="588529"/>
                </a:lnTo>
                <a:lnTo>
                  <a:pt x="418941" y="599835"/>
                </a:lnTo>
                <a:lnTo>
                  <a:pt x="371433" y="612796"/>
                </a:lnTo>
                <a:lnTo>
                  <a:pt x="325181" y="627384"/>
                </a:lnTo>
                <a:lnTo>
                  <a:pt x="280158" y="643569"/>
                </a:lnTo>
                <a:lnTo>
                  <a:pt x="236339" y="661320"/>
                </a:lnTo>
                <a:lnTo>
                  <a:pt x="193696" y="680608"/>
                </a:lnTo>
                <a:lnTo>
                  <a:pt x="152204" y="701402"/>
                </a:lnTo>
                <a:lnTo>
                  <a:pt x="111836" y="723673"/>
                </a:lnTo>
                <a:lnTo>
                  <a:pt x="72566" y="747392"/>
                </a:lnTo>
                <a:lnTo>
                  <a:pt x="34368" y="772527"/>
                </a:lnTo>
                <a:lnTo>
                  <a:pt x="0" y="797061"/>
                </a:lnTo>
                <a:close/>
              </a:path>
            </a:pathLst>
          </a:custGeom>
          <a:solidFill>
            <a:srgbClr val="585252">
              <a:alpha val="6077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288739" y="1235588"/>
            <a:ext cx="12213590" cy="735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650" spc="-575" dirty="0"/>
              <a:t>Интересные</a:t>
            </a:r>
            <a:r>
              <a:rPr sz="4650" spc="509" dirty="0"/>
              <a:t> </a:t>
            </a:r>
            <a:r>
              <a:rPr sz="4650" spc="-550" dirty="0"/>
              <a:t>факты</a:t>
            </a:r>
            <a:r>
              <a:rPr sz="4650" spc="509" dirty="0"/>
              <a:t> </a:t>
            </a:r>
            <a:r>
              <a:rPr sz="4650" spc="-445" dirty="0"/>
              <a:t>о</a:t>
            </a:r>
            <a:r>
              <a:rPr sz="4650" spc="509" dirty="0"/>
              <a:t> </a:t>
            </a:r>
            <a:r>
              <a:rPr sz="4650" spc="-480" dirty="0"/>
              <a:t>писателе</a:t>
            </a:r>
            <a:r>
              <a:rPr sz="4650" spc="509" dirty="0"/>
              <a:t> </a:t>
            </a:r>
            <a:r>
              <a:rPr sz="4650" spc="-585" dirty="0"/>
              <a:t>Александре</a:t>
            </a:r>
            <a:r>
              <a:rPr sz="4650" spc="509" dirty="0"/>
              <a:t> </a:t>
            </a:r>
            <a:r>
              <a:rPr sz="4650" spc="-495" dirty="0"/>
              <a:t>Пушкине</a:t>
            </a:r>
            <a:endParaRPr sz="465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78821" y="1023937"/>
            <a:ext cx="142875" cy="1428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907087" y="723582"/>
            <a:ext cx="14553565" cy="8740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16535">
              <a:lnSpc>
                <a:spcPct val="115500"/>
              </a:lnSpc>
              <a:spcBef>
                <a:spcPts val="100"/>
              </a:spcBef>
            </a:pPr>
            <a:r>
              <a:rPr sz="3300" b="1" spc="40" dirty="0">
                <a:solidFill>
                  <a:srgbClr val="87805E"/>
                </a:solidFill>
                <a:latin typeface="Arial"/>
                <a:cs typeface="Arial"/>
              </a:rPr>
              <a:t>Брат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Александра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Сергеевича </a:t>
            </a:r>
            <a:r>
              <a:rPr sz="3300" b="1" spc="160" dirty="0">
                <a:solidFill>
                  <a:srgbClr val="87805E"/>
                </a:solidFill>
                <a:latin typeface="Arial"/>
                <a:cs typeface="Arial"/>
              </a:rPr>
              <a:t>отмечал некую 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особенность в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его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0" dirty="0">
                <a:solidFill>
                  <a:srgbClr val="87805E"/>
                </a:solidFill>
                <a:latin typeface="Arial"/>
                <a:cs typeface="Arial"/>
              </a:rPr>
              <a:t>поведении</a:t>
            </a:r>
            <a:r>
              <a:rPr sz="3100" spc="130" dirty="0">
                <a:solidFill>
                  <a:srgbClr val="87805E"/>
                </a:solidFill>
                <a:latin typeface="Lucida Sans Unicode"/>
                <a:cs typeface="Lucida Sans Unicode"/>
              </a:rPr>
              <a:t>: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если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собеседник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поэту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интересен</a:t>
            </a:r>
            <a:r>
              <a:rPr sz="3100" spc="11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14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то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он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сам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обретал </a:t>
            </a:r>
            <a:r>
              <a:rPr sz="3300" b="1" spc="-90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азарт 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 </a:t>
            </a: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интерес</a:t>
            </a:r>
            <a:r>
              <a:rPr sz="3100" spc="90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3300" b="1" spc="-30" dirty="0">
                <a:solidFill>
                  <a:srgbClr val="87805E"/>
                </a:solidFill>
                <a:latin typeface="Arial"/>
                <a:cs typeface="Arial"/>
              </a:rPr>
              <a:t>Если </a:t>
            </a:r>
            <a:r>
              <a:rPr sz="3300" b="1" spc="325" dirty="0">
                <a:solidFill>
                  <a:srgbClr val="87805E"/>
                </a:solidFill>
                <a:latin typeface="Arial"/>
                <a:cs typeface="Arial"/>
              </a:rPr>
              <a:t>же </a:t>
            </a:r>
            <a:r>
              <a:rPr sz="3300" b="1" spc="55" dirty="0">
                <a:solidFill>
                  <a:srgbClr val="87805E"/>
                </a:solidFill>
                <a:latin typeface="Arial"/>
                <a:cs typeface="Arial"/>
              </a:rPr>
              <a:t>беседа 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была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скучна</a:t>
            </a:r>
            <a:r>
              <a:rPr sz="3100" spc="114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сам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писатель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75" dirty="0">
                <a:solidFill>
                  <a:srgbClr val="87805E"/>
                </a:solidFill>
                <a:latin typeface="Arial"/>
                <a:cs typeface="Arial"/>
              </a:rPr>
              <a:t>становился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невыносимо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скучным</a:t>
            </a:r>
            <a:r>
              <a:rPr sz="3100" spc="11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00">
              <a:latin typeface="Lucida Sans Unicode"/>
              <a:cs typeface="Lucida Sans Unicode"/>
            </a:endParaRPr>
          </a:p>
          <a:p>
            <a:pPr marL="12700" marR="461009">
              <a:lnSpc>
                <a:spcPct val="115500"/>
              </a:lnSpc>
            </a:pPr>
            <a:r>
              <a:rPr sz="3300" b="1" spc="-170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20" dirty="0">
                <a:solidFill>
                  <a:srgbClr val="87805E"/>
                </a:solidFill>
                <a:latin typeface="Arial"/>
                <a:cs typeface="Arial"/>
              </a:rPr>
              <a:t>жизни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0" dirty="0">
                <a:solidFill>
                  <a:srgbClr val="87805E"/>
                </a:solidFill>
                <a:latin typeface="Arial"/>
                <a:cs typeface="Arial"/>
              </a:rPr>
              <a:t>поэта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" dirty="0">
                <a:solidFill>
                  <a:srgbClr val="87805E"/>
                </a:solidFill>
                <a:latin typeface="Arial"/>
                <a:cs typeface="Arial"/>
              </a:rPr>
              <a:t>было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100" spc="254" dirty="0">
                <a:solidFill>
                  <a:srgbClr val="87805E"/>
                </a:solidFill>
                <a:latin typeface="Lucida Sans Unicode"/>
                <a:cs typeface="Lucida Sans Unicode"/>
              </a:rPr>
              <a:t>90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дуэлей</a:t>
            </a:r>
            <a:r>
              <a:rPr sz="3100" spc="6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210" dirty="0">
                <a:solidFill>
                  <a:srgbClr val="87805E"/>
                </a:solidFill>
                <a:latin typeface="Arial"/>
                <a:cs typeface="Arial"/>
              </a:rPr>
              <a:t>причём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большинство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65" dirty="0">
                <a:solidFill>
                  <a:srgbClr val="87805E"/>
                </a:solidFill>
                <a:latin typeface="Arial"/>
                <a:cs typeface="Arial"/>
              </a:rPr>
              <a:t>из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00" dirty="0">
                <a:solidFill>
                  <a:srgbClr val="87805E"/>
                </a:solidFill>
                <a:latin typeface="Arial"/>
                <a:cs typeface="Arial"/>
              </a:rPr>
              <a:t>них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он </a:t>
            </a:r>
            <a:r>
              <a:rPr sz="3300" b="1" spc="-90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0" dirty="0">
                <a:solidFill>
                  <a:srgbClr val="87805E"/>
                </a:solidFill>
                <a:latin typeface="Arial"/>
                <a:cs typeface="Arial"/>
              </a:rPr>
              <a:t>затевал </a:t>
            </a:r>
            <a:r>
              <a:rPr sz="3300" b="1" spc="50" dirty="0">
                <a:solidFill>
                  <a:srgbClr val="87805E"/>
                </a:solidFill>
                <a:latin typeface="Arial"/>
                <a:cs typeface="Arial"/>
              </a:rPr>
              <a:t>сам</a:t>
            </a:r>
            <a:r>
              <a:rPr sz="3100" spc="50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Зачастую </a:t>
            </a:r>
            <a:r>
              <a:rPr sz="3300" b="1" spc="245" dirty="0">
                <a:solidFill>
                  <a:srgbClr val="87805E"/>
                </a:solidFill>
                <a:latin typeface="Arial"/>
                <a:cs typeface="Arial"/>
              </a:rPr>
              <a:t>причинами </a:t>
            </a:r>
            <a:r>
              <a:rPr sz="3300" b="1" spc="145" dirty="0">
                <a:solidFill>
                  <a:srgbClr val="87805E"/>
                </a:solidFill>
                <a:latin typeface="Arial"/>
                <a:cs typeface="Arial"/>
              </a:rPr>
              <a:t>конфликтов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были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несущественные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мелочи</a:t>
            </a:r>
            <a:r>
              <a:rPr sz="3100" spc="13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00">
              <a:latin typeface="Lucida Sans Unicode"/>
              <a:cs typeface="Lucida Sans Unicode"/>
            </a:endParaRPr>
          </a:p>
          <a:p>
            <a:pPr marL="12700" marR="593725">
              <a:lnSpc>
                <a:spcPct val="115500"/>
              </a:lnSpc>
            </a:pPr>
            <a:r>
              <a:rPr sz="3300" b="1" spc="250" dirty="0">
                <a:solidFill>
                  <a:srgbClr val="87805E"/>
                </a:solidFill>
                <a:latin typeface="Arial"/>
                <a:cs typeface="Arial"/>
              </a:rPr>
              <a:t>Пушкин </a:t>
            </a:r>
            <a:r>
              <a:rPr sz="3300" b="1" spc="-25" dirty="0">
                <a:solidFill>
                  <a:srgbClr val="87805E"/>
                </a:solidFill>
                <a:latin typeface="Arial"/>
                <a:cs typeface="Arial"/>
              </a:rPr>
              <a:t>слыл </a:t>
            </a:r>
            <a:r>
              <a:rPr sz="3300" b="1" spc="160" dirty="0">
                <a:solidFill>
                  <a:srgbClr val="87805E"/>
                </a:solidFill>
                <a:latin typeface="Arial"/>
                <a:cs typeface="Arial"/>
              </a:rPr>
              <a:t>азартным </a:t>
            </a:r>
            <a:r>
              <a:rPr sz="3300" b="1" spc="125" dirty="0">
                <a:solidFill>
                  <a:srgbClr val="87805E"/>
                </a:solidFill>
                <a:latin typeface="Arial"/>
                <a:cs typeface="Arial"/>
              </a:rPr>
              <a:t>человеком</a:t>
            </a:r>
            <a:r>
              <a:rPr sz="3100" spc="12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его </a:t>
            </a:r>
            <a:r>
              <a:rPr sz="3300" b="1" spc="80" dirty="0">
                <a:solidFill>
                  <a:srgbClr val="87805E"/>
                </a:solidFill>
                <a:latin typeface="Arial"/>
                <a:cs typeface="Arial"/>
              </a:rPr>
              <a:t>всегда </a:t>
            </a:r>
            <a:r>
              <a:rPr sz="3300" b="1" spc="200" dirty="0">
                <a:solidFill>
                  <a:srgbClr val="87805E"/>
                </a:solidFill>
                <a:latin typeface="Arial"/>
                <a:cs typeface="Arial"/>
              </a:rPr>
              <a:t>окружали 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карточные</a:t>
            </a:r>
            <a:r>
              <a:rPr sz="3300" b="1" spc="-7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долги</a:t>
            </a:r>
            <a:r>
              <a:rPr sz="3100" spc="9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00" spc="-13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-30" dirty="0">
                <a:solidFill>
                  <a:srgbClr val="87805E"/>
                </a:solidFill>
                <a:latin typeface="Arial"/>
                <a:cs typeface="Arial"/>
              </a:rPr>
              <a:t>Если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70" dirty="0">
                <a:solidFill>
                  <a:srgbClr val="87805E"/>
                </a:solidFill>
                <a:latin typeface="Arial"/>
                <a:cs typeface="Arial"/>
              </a:rPr>
              <a:t>возникала</a:t>
            </a:r>
            <a:r>
              <a:rPr sz="3300" b="1" spc="-7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длительная</a:t>
            </a:r>
            <a:r>
              <a:rPr sz="3300" b="1" spc="-7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5" dirty="0">
                <a:solidFill>
                  <a:srgbClr val="87805E"/>
                </a:solidFill>
                <a:latin typeface="Arial"/>
                <a:cs typeface="Arial"/>
              </a:rPr>
              <a:t>задолженность </a:t>
            </a:r>
            <a:r>
              <a:rPr sz="3300" b="1" spc="-90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перед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75" dirty="0">
                <a:solidFill>
                  <a:srgbClr val="87805E"/>
                </a:solidFill>
                <a:latin typeface="Arial"/>
                <a:cs typeface="Arial"/>
              </a:rPr>
              <a:t>кредиторами</a:t>
            </a:r>
            <a:r>
              <a:rPr sz="3100" spc="175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поэт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0" dirty="0">
                <a:solidFill>
                  <a:srgbClr val="87805E"/>
                </a:solidFill>
                <a:latin typeface="Arial"/>
                <a:cs typeface="Arial"/>
              </a:rPr>
              <a:t>присылал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им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80" dirty="0">
                <a:solidFill>
                  <a:srgbClr val="87805E"/>
                </a:solidFill>
                <a:latin typeface="Arial"/>
                <a:cs typeface="Arial"/>
              </a:rPr>
              <a:t>карикатуры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75" dirty="0">
                <a:solidFill>
                  <a:srgbClr val="87805E"/>
                </a:solidFill>
                <a:latin typeface="Arial"/>
                <a:cs typeface="Arial"/>
              </a:rPr>
              <a:t>злобные </a:t>
            </a:r>
            <a:r>
              <a:rPr sz="3300" b="1" spc="-90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стишки</a:t>
            </a:r>
            <a:r>
              <a:rPr sz="3100" spc="204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Такое </a:t>
            </a:r>
            <a:r>
              <a:rPr sz="3300" b="1" spc="130" dirty="0">
                <a:solidFill>
                  <a:srgbClr val="87805E"/>
                </a:solidFill>
                <a:latin typeface="Arial"/>
                <a:cs typeface="Arial"/>
              </a:rPr>
              <a:t>поведение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нередко 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становилось </a:t>
            </a:r>
            <a:r>
              <a:rPr sz="3300" b="1" spc="215" dirty="0">
                <a:solidFill>
                  <a:srgbClr val="87805E"/>
                </a:solidFill>
                <a:latin typeface="Arial"/>
                <a:cs typeface="Arial"/>
              </a:rPr>
              <a:t>причиной </a:t>
            </a:r>
            <a:r>
              <a:rPr sz="3300" b="1" spc="22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публичных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75" dirty="0">
                <a:solidFill>
                  <a:srgbClr val="87805E"/>
                </a:solidFill>
                <a:latin typeface="Arial"/>
                <a:cs typeface="Arial"/>
              </a:rPr>
              <a:t>скандалов</a:t>
            </a:r>
            <a:r>
              <a:rPr sz="3100" spc="7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0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5500"/>
              </a:lnSpc>
              <a:spcBef>
                <a:spcPts val="5"/>
              </a:spcBef>
            </a:pP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Поэт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0" dirty="0">
                <a:solidFill>
                  <a:srgbClr val="87805E"/>
                </a:solidFill>
                <a:latin typeface="Arial"/>
                <a:cs typeface="Arial"/>
              </a:rPr>
              <a:t>не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отличался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внешней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красотой</a:t>
            </a:r>
            <a:r>
              <a:rPr sz="3100" spc="11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однако</a:t>
            </a:r>
            <a:r>
              <a:rPr sz="3100" spc="114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00" spc="-12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имел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талант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50" dirty="0">
                <a:solidFill>
                  <a:srgbClr val="87805E"/>
                </a:solidFill>
                <a:latin typeface="Arial"/>
                <a:cs typeface="Arial"/>
              </a:rPr>
              <a:t>быть </a:t>
            </a:r>
            <a:r>
              <a:rPr sz="3300" b="1" spc="-90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75" dirty="0">
                <a:solidFill>
                  <a:srgbClr val="87805E"/>
                </a:solidFill>
                <a:latin typeface="Arial"/>
                <a:cs typeface="Arial"/>
              </a:rPr>
              <a:t>любвеобильным</a:t>
            </a:r>
            <a:r>
              <a:rPr sz="3100" spc="7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00" spc="-13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25" dirty="0">
                <a:solidFill>
                  <a:srgbClr val="87805E"/>
                </a:solidFill>
                <a:latin typeface="Arial"/>
                <a:cs typeface="Arial"/>
              </a:rPr>
              <a:t>Он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выглядел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привлекательно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глазах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05" dirty="0">
                <a:solidFill>
                  <a:srgbClr val="87805E"/>
                </a:solidFill>
                <a:latin typeface="Arial"/>
                <a:cs typeface="Arial"/>
              </a:rPr>
              <a:t>женщин </a:t>
            </a:r>
            <a:r>
              <a:rPr sz="3300" b="1" spc="-90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благодаря</a:t>
            </a:r>
            <a:r>
              <a:rPr sz="3300" b="1" spc="-6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70" dirty="0">
                <a:solidFill>
                  <a:srgbClr val="87805E"/>
                </a:solidFill>
                <a:latin typeface="Arial"/>
                <a:cs typeface="Arial"/>
              </a:rPr>
              <a:t>своему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красноречию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45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обаянию</a:t>
            </a:r>
            <a:r>
              <a:rPr sz="3100" spc="8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00">
              <a:latin typeface="Lucida Sans Unicode"/>
              <a:cs typeface="Lucida Sans Unicode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78821" y="3348037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78821" y="5091112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78821" y="7996236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8229600"/>
            <a:ext cx="4441918" cy="205739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1284" y="4753836"/>
            <a:ext cx="4433061" cy="450739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53767" y="4772253"/>
            <a:ext cx="2790592" cy="279059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07737" y="4767513"/>
            <a:ext cx="2938807" cy="293880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74367" y="1193247"/>
            <a:ext cx="6950709" cy="184785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 marR="5080" indent="219075">
              <a:lnSpc>
                <a:spcPts val="6980"/>
              </a:lnSpc>
              <a:spcBef>
                <a:spcPts val="585"/>
              </a:spcBef>
            </a:pPr>
            <a:r>
              <a:rPr sz="6150" spc="-515" dirty="0">
                <a:solidFill>
                  <a:srgbClr val="D08B03"/>
                </a:solidFill>
                <a:latin typeface="Lucida Sans Unicode"/>
                <a:cs typeface="Lucida Sans Unicode"/>
              </a:rPr>
              <a:t>список</a:t>
            </a:r>
            <a:r>
              <a:rPr sz="6150" spc="-509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6150" spc="-690" dirty="0">
                <a:solidFill>
                  <a:srgbClr val="D08B03"/>
                </a:solidFill>
                <a:latin typeface="Lucida Sans Unicode"/>
                <a:cs typeface="Lucida Sans Unicode"/>
              </a:rPr>
              <a:t>фильмов</a:t>
            </a:r>
            <a:r>
              <a:rPr sz="6150" spc="-68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6150" spc="-819" dirty="0">
                <a:solidFill>
                  <a:srgbClr val="D08B03"/>
                </a:solidFill>
                <a:latin typeface="Lucida Sans Unicode"/>
                <a:cs typeface="Lucida Sans Unicode"/>
              </a:rPr>
              <a:t>об </a:t>
            </a:r>
            <a:r>
              <a:rPr sz="6150" spc="-815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6150" spc="-750" dirty="0">
                <a:solidFill>
                  <a:srgbClr val="D08B03"/>
                </a:solidFill>
                <a:latin typeface="Lucida Sans Unicode"/>
                <a:cs typeface="Lucida Sans Unicode"/>
              </a:rPr>
              <a:t>Александре</a:t>
            </a:r>
            <a:r>
              <a:rPr sz="6150" spc="-700" dirty="0">
                <a:solidFill>
                  <a:srgbClr val="D08B03"/>
                </a:solidFill>
                <a:latin typeface="Lucida Sans Unicode"/>
                <a:cs typeface="Lucida Sans Unicode"/>
              </a:rPr>
              <a:t> </a:t>
            </a:r>
            <a:r>
              <a:rPr sz="6150" spc="-625" dirty="0">
                <a:solidFill>
                  <a:srgbClr val="D08B03"/>
                </a:solidFill>
                <a:latin typeface="Lucida Sans Unicode"/>
                <a:cs typeface="Lucida Sans Unicode"/>
              </a:rPr>
              <a:t>Пушкине</a:t>
            </a:r>
            <a:endParaRPr sz="615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645946" y="1193247"/>
            <a:ext cx="6765925" cy="273367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065" marR="5080" algn="ctr">
              <a:lnSpc>
                <a:spcPts val="6980"/>
              </a:lnSpc>
              <a:spcBef>
                <a:spcPts val="580"/>
              </a:spcBef>
            </a:pPr>
            <a:r>
              <a:rPr sz="6150" spc="-830" dirty="0">
                <a:latin typeface="Lucida Sans Unicode"/>
                <a:cs typeface="Lucida Sans Unicode"/>
              </a:rPr>
              <a:t>Видео</a:t>
            </a:r>
            <a:r>
              <a:rPr sz="6150" spc="-575" dirty="0">
                <a:latin typeface="Lucida Sans Unicode"/>
                <a:cs typeface="Lucida Sans Unicode"/>
              </a:rPr>
              <a:t> </a:t>
            </a:r>
            <a:r>
              <a:rPr sz="6150" spc="-580" dirty="0">
                <a:latin typeface="Lucida Sans Unicode"/>
                <a:cs typeface="Lucida Sans Unicode"/>
              </a:rPr>
              <a:t>лекция</a:t>
            </a:r>
            <a:r>
              <a:rPr sz="6150" spc="535" dirty="0">
                <a:latin typeface="Lucida Sans Unicode"/>
                <a:cs typeface="Lucida Sans Unicode"/>
              </a:rPr>
              <a:t> </a:t>
            </a:r>
            <a:r>
              <a:rPr sz="6150" spc="-735" dirty="0">
                <a:latin typeface="Lucida Sans Unicode"/>
                <a:cs typeface="Lucida Sans Unicode"/>
              </a:rPr>
              <a:t>по </a:t>
            </a:r>
            <a:r>
              <a:rPr sz="6150" spc="-730" dirty="0">
                <a:latin typeface="Lucida Sans Unicode"/>
                <a:cs typeface="Lucida Sans Unicode"/>
              </a:rPr>
              <a:t> </a:t>
            </a:r>
            <a:r>
              <a:rPr sz="6150" spc="-400" dirty="0">
                <a:latin typeface="Lucida Sans Unicode"/>
                <a:cs typeface="Lucida Sans Unicode"/>
              </a:rPr>
              <a:t>сказкам</a:t>
            </a:r>
            <a:r>
              <a:rPr sz="6150" spc="495" dirty="0">
                <a:latin typeface="Lucida Sans Unicode"/>
                <a:cs typeface="Lucida Sans Unicode"/>
              </a:rPr>
              <a:t> </a:t>
            </a:r>
            <a:r>
              <a:rPr sz="6150" spc="-710" dirty="0">
                <a:latin typeface="Lucida Sans Unicode"/>
                <a:cs typeface="Lucida Sans Unicode"/>
              </a:rPr>
              <a:t>Александра </a:t>
            </a:r>
            <a:r>
              <a:rPr sz="6150" spc="-1930" dirty="0">
                <a:latin typeface="Lucida Sans Unicode"/>
                <a:cs typeface="Lucida Sans Unicode"/>
              </a:rPr>
              <a:t> </a:t>
            </a:r>
            <a:r>
              <a:rPr sz="6150" spc="-565" dirty="0">
                <a:latin typeface="Lucida Sans Unicode"/>
                <a:cs typeface="Lucida Sans Unicode"/>
              </a:rPr>
              <a:t>Пушкина</a:t>
            </a:r>
            <a:endParaRPr sz="6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686596" y="1"/>
            <a:ext cx="5601970" cy="10250805"/>
            <a:chOff x="12686596" y="1"/>
            <a:chExt cx="5601970" cy="102508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686596" y="3195149"/>
              <a:ext cx="3894563" cy="389456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08808" y="1"/>
              <a:ext cx="2179191" cy="10250724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459271" y="2437773"/>
            <a:ext cx="9843770" cy="53117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16799"/>
              </a:lnSpc>
              <a:spcBef>
                <a:spcPts val="90"/>
              </a:spcBef>
            </a:pPr>
            <a:r>
              <a:rPr sz="3300" b="1" spc="-145" dirty="0">
                <a:solidFill>
                  <a:srgbClr val="87805E"/>
                </a:solidFill>
                <a:latin typeface="Arial"/>
                <a:cs typeface="Arial"/>
              </a:rPr>
              <a:t>В </a:t>
            </a:r>
            <a:r>
              <a:rPr sz="3300" b="1" spc="195" dirty="0">
                <a:solidFill>
                  <a:srgbClr val="87805E"/>
                </a:solidFill>
                <a:latin typeface="Arial"/>
                <a:cs typeface="Arial"/>
              </a:rPr>
              <a:t>интернете </a:t>
            </a:r>
            <a:r>
              <a:rPr sz="3300" b="1" spc="170" dirty="0">
                <a:solidFill>
                  <a:srgbClr val="87805E"/>
                </a:solidFill>
                <a:latin typeface="Arial"/>
                <a:cs typeface="Arial"/>
              </a:rPr>
              <a:t>множество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сайтов</a:t>
            </a:r>
            <a:r>
              <a:rPr sz="3150" spc="100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которые </a:t>
            </a:r>
            <a:r>
              <a:rPr sz="3300" b="1" spc="1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85" dirty="0">
                <a:solidFill>
                  <a:srgbClr val="87805E"/>
                </a:solidFill>
                <a:latin typeface="Arial"/>
                <a:cs typeface="Arial"/>
              </a:rPr>
              <a:t>могут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вам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помочь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50" dirty="0">
                <a:solidFill>
                  <a:srgbClr val="87805E"/>
                </a:solidFill>
                <a:latin typeface="Arial"/>
                <a:cs typeface="Arial"/>
              </a:rPr>
              <a:t>изучении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65" dirty="0">
                <a:solidFill>
                  <a:srgbClr val="87805E"/>
                </a:solidFill>
                <a:latin typeface="Arial"/>
                <a:cs typeface="Arial"/>
              </a:rPr>
              <a:t>биографии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370" dirty="0">
                <a:solidFill>
                  <a:srgbClr val="87805E"/>
                </a:solidFill>
                <a:latin typeface="Arial"/>
                <a:cs typeface="Arial"/>
              </a:rPr>
              <a:t>и </a:t>
            </a:r>
            <a:r>
              <a:rPr sz="3300" b="1" spc="-91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2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3300" b="1" spc="270" dirty="0">
                <a:solidFill>
                  <a:srgbClr val="87805E"/>
                </a:solidFill>
                <a:latin typeface="Arial"/>
                <a:cs typeface="Arial"/>
              </a:rPr>
              <a:t>ч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3300" b="1" spc="-125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3300" b="1" spc="22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17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-8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150" spc="-17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300" b="1" spc="-260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3150" spc="-17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50" spc="-13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3300" b="1" spc="480" dirty="0">
                <a:solidFill>
                  <a:srgbClr val="87805E"/>
                </a:solidFill>
                <a:latin typeface="Arial"/>
                <a:cs typeface="Arial"/>
              </a:rPr>
              <a:t>ш</a:t>
            </a:r>
            <a:r>
              <a:rPr sz="3300" b="1" spc="409" dirty="0">
                <a:solidFill>
                  <a:srgbClr val="87805E"/>
                </a:solidFill>
                <a:latin typeface="Arial"/>
                <a:cs typeface="Arial"/>
              </a:rPr>
              <a:t>к</a:t>
            </a:r>
            <a:r>
              <a:rPr sz="3300" b="1" spc="370" dirty="0">
                <a:solidFill>
                  <a:srgbClr val="87805E"/>
                </a:solidFill>
                <a:latin typeface="Arial"/>
                <a:cs typeface="Arial"/>
              </a:rPr>
              <a:t>и</a:t>
            </a:r>
            <a:r>
              <a:rPr sz="3300" b="1" spc="215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3300" b="1" spc="17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150" spc="-17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50">
              <a:latin typeface="Lucida Sans Unicode"/>
              <a:cs typeface="Lucida Sans Unicode"/>
            </a:endParaRPr>
          </a:p>
          <a:p>
            <a:pPr marL="12700" marR="271780">
              <a:lnSpc>
                <a:spcPct val="116799"/>
              </a:lnSpc>
              <a:tabLst>
                <a:tab pos="1112520" algn="l"/>
              </a:tabLst>
            </a:pP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Так</a:t>
            </a:r>
            <a:r>
              <a:rPr sz="3150" spc="105" dirty="0">
                <a:solidFill>
                  <a:srgbClr val="87805E"/>
                </a:solidFill>
                <a:latin typeface="Lucida Sans Unicode"/>
                <a:cs typeface="Lucida Sans Unicode"/>
              </a:rPr>
              <a:t>,	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существует сайт</a:t>
            </a:r>
            <a:r>
              <a:rPr sz="3150" spc="114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195" dirty="0">
                <a:solidFill>
                  <a:srgbClr val="87805E"/>
                </a:solidFill>
                <a:latin typeface="Arial"/>
                <a:cs typeface="Arial"/>
              </a:rPr>
              <a:t>на </a:t>
            </a:r>
            <a:r>
              <a:rPr sz="3300" b="1" spc="175" dirty="0">
                <a:solidFill>
                  <a:srgbClr val="87805E"/>
                </a:solidFill>
                <a:latin typeface="Arial"/>
                <a:cs typeface="Arial"/>
              </a:rPr>
              <a:t>котором </a:t>
            </a:r>
            <a:r>
              <a:rPr sz="3300" b="1" spc="250" dirty="0">
                <a:solidFill>
                  <a:srgbClr val="87805E"/>
                </a:solidFill>
                <a:latin typeface="Arial"/>
                <a:cs typeface="Arial"/>
              </a:rPr>
              <a:t>можно </a:t>
            </a:r>
            <a:r>
              <a:rPr sz="3300" b="1" spc="254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узнать</a:t>
            </a:r>
            <a:r>
              <a:rPr sz="3150" spc="120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260" dirty="0">
                <a:solidFill>
                  <a:srgbClr val="87805E"/>
                </a:solidFill>
                <a:latin typeface="Arial"/>
                <a:cs typeface="Arial"/>
              </a:rPr>
              <a:t>чем </a:t>
            </a:r>
            <a:r>
              <a:rPr sz="3300" b="1" spc="165" dirty="0">
                <a:solidFill>
                  <a:srgbClr val="87805E"/>
                </a:solidFill>
                <a:latin typeface="Arial"/>
                <a:cs typeface="Arial"/>
              </a:rPr>
              <a:t>занимался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поэт 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в </a:t>
            </a:r>
            <a:r>
              <a:rPr sz="3300" b="1" spc="7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определенный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день</a:t>
            </a:r>
            <a:r>
              <a:rPr sz="3150" spc="6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50" spc="-13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Для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85" dirty="0">
                <a:solidFill>
                  <a:srgbClr val="87805E"/>
                </a:solidFill>
                <a:latin typeface="Arial"/>
                <a:cs typeface="Arial"/>
              </a:rPr>
              <a:t>этого</a:t>
            </a:r>
            <a:r>
              <a:rPr sz="3300" b="1" spc="-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25" dirty="0">
                <a:solidFill>
                  <a:srgbClr val="87805E"/>
                </a:solidFill>
                <a:latin typeface="Arial"/>
                <a:cs typeface="Arial"/>
              </a:rPr>
              <a:t>достаточно </a:t>
            </a:r>
            <a:r>
              <a:rPr sz="3300" b="1" spc="-90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90" dirty="0">
                <a:solidFill>
                  <a:srgbClr val="87805E"/>
                </a:solidFill>
                <a:latin typeface="Arial"/>
                <a:cs typeface="Arial"/>
              </a:rPr>
              <a:t>выбрать </a:t>
            </a:r>
            <a:r>
              <a:rPr sz="3300" b="1" spc="195" dirty="0">
                <a:solidFill>
                  <a:srgbClr val="87805E"/>
                </a:solidFill>
                <a:latin typeface="Arial"/>
                <a:cs typeface="Arial"/>
              </a:rPr>
              <a:t>на </a:t>
            </a:r>
            <a:r>
              <a:rPr sz="3300" b="1" spc="170" dirty="0">
                <a:solidFill>
                  <a:srgbClr val="87805E"/>
                </a:solidFill>
                <a:latin typeface="Arial"/>
                <a:cs typeface="Arial"/>
              </a:rPr>
              <a:t>календаре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ден</a:t>
            </a:r>
            <a:r>
              <a:rPr sz="3150" spc="9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370" dirty="0">
                <a:solidFill>
                  <a:srgbClr val="87805E"/>
                </a:solidFill>
                <a:latin typeface="Arial"/>
                <a:cs typeface="Arial"/>
              </a:rPr>
              <a:t>и </a:t>
            </a:r>
            <a:r>
              <a:rPr sz="3300" b="1" spc="165" dirty="0">
                <a:solidFill>
                  <a:srgbClr val="87805E"/>
                </a:solidFill>
                <a:latin typeface="Arial"/>
                <a:cs typeface="Arial"/>
              </a:rPr>
              <a:t>сайт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сам </a:t>
            </a:r>
            <a:r>
              <a:rPr sz="3300" b="1" spc="1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50" dirty="0">
                <a:solidFill>
                  <a:srgbClr val="87805E"/>
                </a:solidFill>
                <a:latin typeface="Arial"/>
                <a:cs typeface="Arial"/>
              </a:rPr>
              <a:t>покажет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вам</a:t>
            </a:r>
            <a:r>
              <a:rPr sz="3150" spc="13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260" dirty="0">
                <a:solidFill>
                  <a:srgbClr val="87805E"/>
                </a:solidFill>
                <a:latin typeface="Arial"/>
                <a:cs typeface="Arial"/>
              </a:rPr>
              <a:t>чем </a:t>
            </a:r>
            <a:r>
              <a:rPr sz="3300" b="1" spc="165" dirty="0">
                <a:solidFill>
                  <a:srgbClr val="87805E"/>
                </a:solidFill>
                <a:latin typeface="Arial"/>
                <a:cs typeface="Arial"/>
              </a:rPr>
              <a:t>занимался </a:t>
            </a:r>
            <a:r>
              <a:rPr sz="3300" b="1" spc="225" dirty="0">
                <a:solidFill>
                  <a:srgbClr val="87805E"/>
                </a:solidFill>
                <a:latin typeface="Arial"/>
                <a:cs typeface="Arial"/>
              </a:rPr>
              <a:t>Пушкин</a:t>
            </a:r>
            <a:r>
              <a:rPr sz="3150" spc="22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150" spc="229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д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300" b="1" spc="18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у</a:t>
            </a:r>
            <a:r>
              <a:rPr sz="3300" b="1" spc="-125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3300" b="1" spc="225" dirty="0">
                <a:solidFill>
                  <a:srgbClr val="87805E"/>
                </a:solidFill>
                <a:latin typeface="Arial"/>
                <a:cs typeface="Arial"/>
              </a:rPr>
              <a:t>т</a:t>
            </a:r>
            <a:r>
              <a:rPr sz="3300" b="1" spc="370" dirty="0">
                <a:solidFill>
                  <a:srgbClr val="87805E"/>
                </a:solidFill>
                <a:latin typeface="Arial"/>
                <a:cs typeface="Arial"/>
              </a:rPr>
              <a:t>им</a:t>
            </a:r>
            <a:r>
              <a:rPr sz="3150" spc="-80" dirty="0">
                <a:solidFill>
                  <a:srgbClr val="87805E"/>
                </a:solidFill>
                <a:latin typeface="Lucida Sans Unicode"/>
                <a:cs typeface="Lucida Sans Unicode"/>
              </a:rPr>
              <a:t>,</a:t>
            </a:r>
            <a:r>
              <a:rPr sz="3150" spc="-13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150" spc="-445" dirty="0">
                <a:solidFill>
                  <a:srgbClr val="87805E"/>
                </a:solidFill>
                <a:latin typeface="Lucida Sans Unicode"/>
                <a:cs typeface="Lucida Sans Unicode"/>
              </a:rPr>
              <a:t>1</a:t>
            </a:r>
            <a:r>
              <a:rPr sz="3150" spc="170" dirty="0">
                <a:solidFill>
                  <a:srgbClr val="87805E"/>
                </a:solidFill>
                <a:latin typeface="Lucida Sans Unicode"/>
                <a:cs typeface="Lucida Sans Unicode"/>
              </a:rPr>
              <a:t>2</a:t>
            </a:r>
            <a:r>
              <a:rPr sz="3150" spc="-13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75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300" b="1" spc="180" dirty="0">
                <a:solidFill>
                  <a:srgbClr val="87805E"/>
                </a:solidFill>
                <a:latin typeface="Arial"/>
                <a:cs typeface="Arial"/>
              </a:rPr>
              <a:t>п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р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3300" b="1" spc="55" dirty="0">
                <a:solidFill>
                  <a:srgbClr val="87805E"/>
                </a:solidFill>
                <a:latin typeface="Arial"/>
                <a:cs typeface="Arial"/>
              </a:rPr>
              <a:t>л</a:t>
            </a:r>
            <a:r>
              <a:rPr sz="3300" b="1" spc="50" dirty="0">
                <a:solidFill>
                  <a:srgbClr val="87805E"/>
                </a:solidFill>
                <a:latin typeface="Arial"/>
                <a:cs typeface="Arial"/>
              </a:rPr>
              <a:t>я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3300" b="1" spc="570" dirty="0">
                <a:solidFill>
                  <a:srgbClr val="87805E"/>
                </a:solidFill>
                <a:latin typeface="Arial"/>
                <a:cs typeface="Arial"/>
              </a:rPr>
              <a:t>ж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е</a:t>
            </a:r>
            <a:r>
              <a:rPr sz="3300" b="1" spc="220" dirty="0">
                <a:solidFill>
                  <a:srgbClr val="87805E"/>
                </a:solidFill>
                <a:latin typeface="Arial"/>
                <a:cs typeface="Arial"/>
              </a:rPr>
              <a:t>г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д</a:t>
            </a:r>
            <a:r>
              <a:rPr sz="3300" b="1" spc="215" dirty="0">
                <a:solidFill>
                  <a:srgbClr val="87805E"/>
                </a:solidFill>
                <a:latin typeface="Arial"/>
                <a:cs typeface="Arial"/>
              </a:rPr>
              <a:t>н</a:t>
            </a:r>
            <a:r>
              <a:rPr sz="3300" b="1" spc="45" dirty="0">
                <a:solidFill>
                  <a:srgbClr val="87805E"/>
                </a:solidFill>
                <a:latin typeface="Arial"/>
                <a:cs typeface="Arial"/>
              </a:rPr>
              <a:t>о</a:t>
            </a:r>
            <a:r>
              <a:rPr sz="3150" spc="-17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425933" y="91673"/>
            <a:ext cx="5862320" cy="7066915"/>
            <a:chOff x="12425933" y="91673"/>
            <a:chExt cx="5862320" cy="70669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425933" y="3132955"/>
              <a:ext cx="4025476" cy="40254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84810" y="91673"/>
              <a:ext cx="2403189" cy="375281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326959" y="2870231"/>
            <a:ext cx="9701530" cy="47244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16799"/>
              </a:lnSpc>
              <a:spcBef>
                <a:spcPts val="90"/>
              </a:spcBef>
            </a:pPr>
            <a:r>
              <a:rPr sz="3300" b="1" spc="180" dirty="0">
                <a:solidFill>
                  <a:srgbClr val="87805E"/>
                </a:solidFill>
                <a:latin typeface="Arial"/>
                <a:cs typeface="Arial"/>
              </a:rPr>
              <a:t>Сканируйте </a:t>
            </a:r>
            <a:r>
              <a:rPr sz="3300" b="1" spc="125" dirty="0">
                <a:solidFill>
                  <a:srgbClr val="87805E"/>
                </a:solidFill>
                <a:latin typeface="Arial"/>
                <a:cs typeface="Arial"/>
              </a:rPr>
              <a:t>код</a:t>
            </a:r>
            <a:r>
              <a:rPr sz="3150" spc="12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195" dirty="0">
                <a:solidFill>
                  <a:srgbClr val="87805E"/>
                </a:solidFill>
                <a:latin typeface="Arial"/>
                <a:cs typeface="Arial"/>
              </a:rPr>
              <a:t>перейдите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по 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ссылке </a:t>
            </a:r>
            <a:r>
              <a:rPr sz="3300" b="1" spc="370" dirty="0">
                <a:solidFill>
                  <a:srgbClr val="87805E"/>
                </a:solidFill>
                <a:latin typeface="Arial"/>
                <a:cs typeface="Arial"/>
              </a:rPr>
              <a:t>и </a:t>
            </a:r>
            <a:r>
              <a:rPr sz="3300" b="1" spc="37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90" dirty="0">
                <a:solidFill>
                  <a:srgbClr val="87805E"/>
                </a:solidFill>
                <a:latin typeface="Arial"/>
                <a:cs typeface="Arial"/>
              </a:rPr>
              <a:t>пройдите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тест</a:t>
            </a:r>
            <a:r>
              <a:rPr sz="3300" b="1" spc="-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по</a:t>
            </a:r>
            <a:r>
              <a:rPr sz="3300" b="1" spc="-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5" dirty="0">
                <a:solidFill>
                  <a:srgbClr val="87805E"/>
                </a:solidFill>
                <a:latin typeface="Arial"/>
                <a:cs typeface="Arial"/>
              </a:rPr>
              <a:t>творчеству</a:t>
            </a:r>
            <a:r>
              <a:rPr sz="3300" b="1" spc="-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-170" dirty="0">
                <a:solidFill>
                  <a:srgbClr val="87805E"/>
                </a:solidFill>
                <a:latin typeface="Arial"/>
                <a:cs typeface="Arial"/>
              </a:rPr>
              <a:t>А</a:t>
            </a:r>
            <a:r>
              <a:rPr sz="3150" spc="-17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300" b="1" spc="-170" dirty="0">
                <a:solidFill>
                  <a:srgbClr val="87805E"/>
                </a:solidFill>
                <a:latin typeface="Arial"/>
                <a:cs typeface="Arial"/>
              </a:rPr>
              <a:t>С</a:t>
            </a:r>
            <a:r>
              <a:rPr sz="3150" spc="-170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50" spc="-12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204" dirty="0">
                <a:solidFill>
                  <a:srgbClr val="87805E"/>
                </a:solidFill>
                <a:latin typeface="Arial"/>
                <a:cs typeface="Arial"/>
              </a:rPr>
              <a:t>Пушкина</a:t>
            </a:r>
            <a:r>
              <a:rPr sz="3150" spc="204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3150" spc="-98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Сделайте </a:t>
            </a:r>
            <a:r>
              <a:rPr sz="3300" b="1" spc="215" dirty="0">
                <a:solidFill>
                  <a:srgbClr val="87805E"/>
                </a:solidFill>
                <a:latin typeface="Arial"/>
                <a:cs typeface="Arial"/>
              </a:rPr>
              <a:t>скриншот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по </a:t>
            </a:r>
            <a:r>
              <a:rPr sz="3300" b="1" spc="235" dirty="0">
                <a:solidFill>
                  <a:srgbClr val="87805E"/>
                </a:solidFill>
                <a:latin typeface="Arial"/>
                <a:cs typeface="Arial"/>
              </a:rPr>
              <a:t>окончании </a:t>
            </a:r>
            <a:r>
              <a:rPr sz="3300" b="1" spc="95" dirty="0">
                <a:solidFill>
                  <a:srgbClr val="87805E"/>
                </a:solidFill>
                <a:latin typeface="Arial"/>
                <a:cs typeface="Arial"/>
              </a:rPr>
              <a:t>теста</a:t>
            </a:r>
            <a:r>
              <a:rPr sz="3150" spc="9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150" spc="100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240" dirty="0">
                <a:solidFill>
                  <a:srgbClr val="87805E"/>
                </a:solidFill>
                <a:latin typeface="Arial"/>
                <a:cs typeface="Arial"/>
              </a:rPr>
              <a:t>пришлите</a:t>
            </a:r>
            <a:r>
              <a:rPr sz="3300" b="1" spc="-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его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в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беседу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55" dirty="0">
                <a:solidFill>
                  <a:srgbClr val="87805E"/>
                </a:solidFill>
                <a:latin typeface="Arial"/>
                <a:cs typeface="Arial"/>
              </a:rPr>
              <a:t>класса</a:t>
            </a:r>
            <a:r>
              <a:rPr sz="3150" spc="5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r>
              <a:rPr sz="3150" spc="-135" dirty="0">
                <a:solidFill>
                  <a:srgbClr val="87805E"/>
                </a:solidFill>
                <a:latin typeface="Lucida Sans Unicode"/>
                <a:cs typeface="Lucida Sans Unicode"/>
              </a:rPr>
              <a:t> </a:t>
            </a:r>
            <a:r>
              <a:rPr sz="3300" b="1" spc="254" dirty="0">
                <a:solidFill>
                  <a:srgbClr val="87805E"/>
                </a:solidFill>
                <a:latin typeface="Arial"/>
                <a:cs typeface="Arial"/>
              </a:rPr>
              <a:t>Запишите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65" dirty="0">
                <a:solidFill>
                  <a:srgbClr val="87805E"/>
                </a:solidFill>
                <a:latin typeface="Arial"/>
                <a:cs typeface="Arial"/>
              </a:rPr>
              <a:t>в </a:t>
            </a:r>
            <a:r>
              <a:rPr sz="3300" b="1" spc="-90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0" dirty="0">
                <a:solidFill>
                  <a:srgbClr val="87805E"/>
                </a:solidFill>
                <a:latin typeface="Arial"/>
                <a:cs typeface="Arial"/>
              </a:rPr>
              <a:t>рабочую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тетрадь </a:t>
            </a:r>
            <a:r>
              <a:rPr sz="3300" b="1" spc="30" dirty="0">
                <a:solidFill>
                  <a:srgbClr val="87805E"/>
                </a:solidFill>
                <a:latin typeface="Arial"/>
                <a:cs typeface="Arial"/>
              </a:rPr>
              <a:t>вопросы</a:t>
            </a:r>
            <a:r>
              <a:rPr sz="3150" spc="30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140" dirty="0">
                <a:solidFill>
                  <a:srgbClr val="87805E"/>
                </a:solidFill>
                <a:latin typeface="Arial"/>
                <a:cs typeface="Arial"/>
              </a:rPr>
              <a:t>которые </a:t>
            </a:r>
            <a:r>
              <a:rPr sz="3300" b="1" spc="14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вызвали </a:t>
            </a:r>
            <a:r>
              <a:rPr sz="3300" b="1" spc="60" dirty="0">
                <a:solidFill>
                  <a:srgbClr val="87805E"/>
                </a:solidFill>
                <a:latin typeface="Arial"/>
                <a:cs typeface="Arial"/>
              </a:rPr>
              <a:t>у </a:t>
            </a:r>
            <a:r>
              <a:rPr sz="3300" b="1" spc="40" dirty="0">
                <a:solidFill>
                  <a:srgbClr val="87805E"/>
                </a:solidFill>
                <a:latin typeface="Arial"/>
                <a:cs typeface="Arial"/>
              </a:rPr>
              <a:t>вас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затруднение</a:t>
            </a:r>
            <a:r>
              <a:rPr sz="3150" spc="155" dirty="0">
                <a:solidFill>
                  <a:srgbClr val="87805E"/>
                </a:solidFill>
                <a:latin typeface="Lucida Sans Unicode"/>
                <a:cs typeface="Lucida Sans Unicode"/>
              </a:rPr>
              <a:t>, </a:t>
            </a:r>
            <a:r>
              <a:rPr sz="3300" b="1" spc="195" dirty="0">
                <a:solidFill>
                  <a:srgbClr val="87805E"/>
                </a:solidFill>
                <a:latin typeface="Arial"/>
                <a:cs typeface="Arial"/>
              </a:rPr>
              <a:t>мы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разберём </a:t>
            </a:r>
            <a:r>
              <a:rPr sz="3300" b="1" spc="16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229" dirty="0">
                <a:solidFill>
                  <a:srgbClr val="87805E"/>
                </a:solidFill>
                <a:latin typeface="Arial"/>
                <a:cs typeface="Arial"/>
              </a:rPr>
              <a:t>их </a:t>
            </a:r>
            <a:r>
              <a:rPr sz="3300" b="1" spc="-125" dirty="0">
                <a:solidFill>
                  <a:srgbClr val="87805E"/>
                </a:solidFill>
                <a:latin typeface="Arial"/>
                <a:cs typeface="Arial"/>
              </a:rPr>
              <a:t>с </a:t>
            </a:r>
            <a:r>
              <a:rPr sz="3300" b="1" spc="245" dirty="0">
                <a:solidFill>
                  <a:srgbClr val="87805E"/>
                </a:solidFill>
                <a:latin typeface="Arial"/>
                <a:cs typeface="Arial"/>
              </a:rPr>
              <a:t>вами </a:t>
            </a:r>
            <a:r>
              <a:rPr sz="3300" b="1" spc="195" dirty="0">
                <a:solidFill>
                  <a:srgbClr val="87805E"/>
                </a:solidFill>
                <a:latin typeface="Arial"/>
                <a:cs typeface="Arial"/>
              </a:rPr>
              <a:t>на </a:t>
            </a:r>
            <a:r>
              <a:rPr sz="3300" b="1" spc="150" dirty="0">
                <a:solidFill>
                  <a:srgbClr val="87805E"/>
                </a:solidFill>
                <a:latin typeface="Arial"/>
                <a:cs typeface="Arial"/>
              </a:rPr>
              <a:t>следующем </a:t>
            </a:r>
            <a:r>
              <a:rPr sz="3300" b="1" spc="180" dirty="0">
                <a:solidFill>
                  <a:srgbClr val="87805E"/>
                </a:solidFill>
                <a:latin typeface="Arial"/>
                <a:cs typeface="Arial"/>
              </a:rPr>
              <a:t>занятии</a:t>
            </a:r>
            <a:r>
              <a:rPr sz="3150" spc="180" dirty="0">
                <a:solidFill>
                  <a:srgbClr val="87805E"/>
                </a:solidFill>
                <a:latin typeface="Lucida Sans Unicode"/>
                <a:cs typeface="Lucida Sans Unicode"/>
              </a:rPr>
              <a:t>. </a:t>
            </a:r>
            <a:r>
              <a:rPr sz="3300" b="1" spc="135" dirty="0">
                <a:solidFill>
                  <a:srgbClr val="87805E"/>
                </a:solidFill>
                <a:latin typeface="Arial"/>
                <a:cs typeface="Arial"/>
              </a:rPr>
              <a:t>За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тест </a:t>
            </a:r>
            <a:r>
              <a:rPr sz="3300" b="1" spc="12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14" dirty="0">
                <a:solidFill>
                  <a:srgbClr val="87805E"/>
                </a:solidFill>
                <a:latin typeface="Arial"/>
                <a:cs typeface="Arial"/>
              </a:rPr>
              <a:t>будет</a:t>
            </a:r>
            <a:r>
              <a:rPr sz="3300" b="1" spc="-55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00" dirty="0">
                <a:solidFill>
                  <a:srgbClr val="87805E"/>
                </a:solidFill>
                <a:latin typeface="Arial"/>
                <a:cs typeface="Arial"/>
              </a:rPr>
              <a:t>выставлена</a:t>
            </a:r>
            <a:r>
              <a:rPr sz="3300" b="1" spc="-50" dirty="0">
                <a:solidFill>
                  <a:srgbClr val="87805E"/>
                </a:solidFill>
                <a:latin typeface="Arial"/>
                <a:cs typeface="Arial"/>
              </a:rPr>
              <a:t> </a:t>
            </a:r>
            <a:r>
              <a:rPr sz="3300" b="1" spc="155" dirty="0">
                <a:solidFill>
                  <a:srgbClr val="87805E"/>
                </a:solidFill>
                <a:latin typeface="Arial"/>
                <a:cs typeface="Arial"/>
              </a:rPr>
              <a:t>оценка</a:t>
            </a:r>
            <a:r>
              <a:rPr sz="3150" spc="155" dirty="0">
                <a:solidFill>
                  <a:srgbClr val="87805E"/>
                </a:solidFill>
                <a:latin typeface="Lucida Sans Unicode"/>
                <a:cs typeface="Lucida Sans Unicode"/>
              </a:rPr>
              <a:t>.</a:t>
            </a:r>
            <a:endParaRPr sz="3150">
              <a:latin typeface="Lucida Sans Unicode"/>
              <a:cs typeface="Lucida Sans Unicode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8229600"/>
            <a:ext cx="4441918" cy="2057399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784715" y="829385"/>
            <a:ext cx="6196330" cy="962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150" spc="-800" dirty="0">
                <a:latin typeface="Lucida Sans Unicode"/>
                <a:cs typeface="Lucida Sans Unicode"/>
              </a:rPr>
              <a:t>Домашнее</a:t>
            </a:r>
            <a:r>
              <a:rPr sz="6150" spc="480" dirty="0">
                <a:latin typeface="Lucida Sans Unicode"/>
                <a:cs typeface="Lucida Sans Unicode"/>
              </a:rPr>
              <a:t> </a:t>
            </a:r>
            <a:r>
              <a:rPr sz="6150" spc="-690" dirty="0">
                <a:latin typeface="Lucida Sans Unicode"/>
                <a:cs typeface="Lucida Sans Unicode"/>
              </a:rPr>
              <a:t>задание</a:t>
            </a:r>
            <a:endParaRPr sz="6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1110</Words>
  <Application>Microsoft Office PowerPoint</Application>
  <PresentationFormat>Произвольный</PresentationFormat>
  <Paragraphs>71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Lucida Sans Unicode</vt:lpstr>
      <vt:lpstr>Microsoft Sans Serif</vt:lpstr>
      <vt:lpstr>Office Theme</vt:lpstr>
      <vt:lpstr>Биография и творчество  А.С. Пушкина</vt:lpstr>
      <vt:lpstr>Презентация PowerPoint</vt:lpstr>
      <vt:lpstr>Краткая биография.</vt:lpstr>
      <vt:lpstr>С     сылки</vt:lpstr>
      <vt:lpstr>Творческий путь.</vt:lpstr>
      <vt:lpstr>Биографические факты</vt:lpstr>
      <vt:lpstr>Личная жизнь</vt:lpstr>
      <vt:lpstr>Последние годы жизни  Александра Пушкина</vt:lpstr>
      <vt:lpstr>Презентация PowerPoint</vt:lpstr>
      <vt:lpstr>Интересные факты о писателе Александре Пушкине</vt:lpstr>
      <vt:lpstr>Презентация PowerPoint</vt:lpstr>
      <vt:lpstr>Видео лекция по  сказкам Александра  Пушкина</vt:lpstr>
      <vt:lpstr>Презентация PowerPoint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Биография и творчество  А.С. Пушкина</dc:title>
  <cp:lastModifiedBy>msale</cp:lastModifiedBy>
  <cp:revision>1</cp:revision>
  <dcterms:created xsi:type="dcterms:W3CDTF">2021-05-30T16:19:35Z</dcterms:created>
  <dcterms:modified xsi:type="dcterms:W3CDTF">2021-05-30T16:22:53Z</dcterms:modified>
</cp:coreProperties>
</file>